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erriweather" panose="00000500000000000000"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57F67D-270C-448A-9D95-D09901319503}">
  <a:tblStyle styleId="{2857F67D-270C-448A-9D95-D099013195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2fbc403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62fbc403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62fbc403c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62fbc403c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60a84f53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60a84f53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0a84f53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0a84f53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0a84f538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0a84f538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634e0f1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634e0f1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634e0f1e2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634e0f1e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34e0f1e2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34e0f1e2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34e0f1e2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34e0f1e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634e0f1e2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634e0f1e2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sciprofiles.com/profile/477672"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 PHISHING DETECTION </a:t>
            </a:r>
            <a:endParaRPr/>
          </a:p>
        </p:txBody>
      </p:sp>
      <p:sp>
        <p:nvSpPr>
          <p:cNvPr id="65" name="Google Shape;65;p13"/>
          <p:cNvSpPr txBox="1">
            <a:spLocks noGrp="1"/>
          </p:cNvSpPr>
          <p:nvPr>
            <p:ph type="subTitle" idx="1"/>
          </p:nvPr>
        </p:nvSpPr>
        <p:spPr>
          <a:xfrm>
            <a:off x="435625" y="1324975"/>
            <a:ext cx="79524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LITERATURE SURVEY</a:t>
            </a:r>
          </a:p>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TEAM ID-</a:t>
            </a:r>
            <a:r>
              <a:rPr lang="en-US" b="0" i="0" dirty="0">
                <a:solidFill>
                  <a:schemeClr val="tx1"/>
                </a:solidFill>
                <a:effectLst/>
                <a:latin typeface="Times New Roman" panose="02020603050405020304" pitchFamily="18" charset="0"/>
                <a:cs typeface="Times New Roman" panose="02020603050405020304" pitchFamily="18" charset="0"/>
              </a:rPr>
              <a:t>PNT2022TMID52729</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0" name="Google Shape;110;p22"/>
          <p:cNvGraphicFramePr/>
          <p:nvPr/>
        </p:nvGraphicFramePr>
        <p:xfrm>
          <a:off x="307950" y="60600"/>
          <a:ext cx="8528100" cy="489835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67750">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238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17.</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2022</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Safa Alrefaai, Ghina Özdemir, Afnan Mohamed</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Detecting Phishing Websites Using Machine Learning</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50">
                          <a:solidFill>
                            <a:schemeClr val="dk1"/>
                          </a:solidFill>
                          <a:highlight>
                            <a:srgbClr val="FFFFFF"/>
                          </a:highlight>
                        </a:rPr>
                        <a:t>This paper compared Decision Tree (DT), Random Forest (RF), XGBoost, Multilayer Perceptrons, K-Nearest Neighbors, Naive Bayes, AdaBoost, and Gradient Boosting and reached the highest accuracy  using X G Boost.</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 proposed technique does not perform so well on sparse and unstructured data.</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18.</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2019</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 V. Sai Charan, T. Gireesh Kumar &amp; P. Mohan Anand</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Springer</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Advance Persistent Threat Detection Using Long Short Term Memory (LSTM) Neural Networks</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Proposed method uses Long Short Term Memory (LSTM) Neural networks in order to analyze huge amount of SIEM system event logs.</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LSTMs are prone to overfitting and it is difficult to apply the dropout algorithm to curb this issue.</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23"/>
          <p:cNvGraphicFramePr/>
          <p:nvPr/>
        </p:nvGraphicFramePr>
        <p:xfrm>
          <a:off x="307950" y="60600"/>
          <a:ext cx="8528100" cy="505565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67750">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238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2021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Youness Mourtaji, Mohammed Bouhorma, Daniyal Alghazzawi, Ghadah Aldabbagh and Abdullah Alghamdi</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Hindawi</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Hybrid Rule-Based Solution for Phishing URL Detection Using Convolutional Neural Network</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50">
                          <a:solidFill>
                            <a:schemeClr val="dk1"/>
                          </a:solidFill>
                          <a:highlight>
                            <a:srgbClr val="FFFFFF"/>
                          </a:highlight>
                        </a:rPr>
                        <a:t>This study developed a new hybrid rule-based solution by incorporating six different algorithm models that may efficiently detect and control the phishing issue.</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Major limitation of the study is utilization of only six algorithm methods. The long-time duration of the provided may limit the practical application of the given method.</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2021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Md. Sirajum Munir Prince, Asib Hasan, Faisal Muhammad Shah</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A New Ensemble Model for Phishing Detection Based on Hybrid Cumulative Feature Selection</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The model based on Hybrid Cumulative Feature Selection(PDCFS) proposes a model that partitions the main dataset into n partitions based on the features available in the dataset.</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Number of models in the ensemble is often kept small both because of the computational expense in training models and because of the diminishing.</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70" name="Google Shape;70;p14"/>
          <p:cNvGraphicFramePr/>
          <p:nvPr/>
        </p:nvGraphicFramePr>
        <p:xfrm>
          <a:off x="264600" y="221725"/>
          <a:ext cx="8528100" cy="493241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649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906000">
                <a:tc>
                  <a:txBody>
                    <a:bodyPr/>
                    <a:lstStyle/>
                    <a:p>
                      <a:pPr marL="0" lvl="0" indent="0" algn="l"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2016</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LongfeiWu etal</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Effective Defense Schemes for Phishing Attacks on Mobile Computing Platforms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Author propose MobiFish, a novel automated lightweight anti-phishing scheme for mobile platforms. MobiFish verifies the validity of web pages, applications, and persistent accounts by comparing the actual identity to the claimed identity.</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Existing schemes designed for web phishing attacks on PCs cannot effectively address the various phishing attacks on mobile devices.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25255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2016</a:t>
                      </a:r>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Surbhi Gupta etal., </a:t>
                      </a:r>
                      <a:endParaRPr/>
                    </a:p>
                  </a:txBody>
                  <a:tcPr marL="91425" marR="91425" marT="91425" marB="91425"/>
                </a:tc>
                <a:tc>
                  <a:txBody>
                    <a:bodyPr/>
                    <a:lstStyle/>
                    <a:p>
                      <a:pPr marL="0" lvl="0" indent="0" algn="l" rtl="0">
                        <a:spcBef>
                          <a:spcPts val="0"/>
                        </a:spcBef>
                        <a:spcAft>
                          <a:spcPts val="0"/>
                        </a:spcAft>
                        <a:buNone/>
                      </a:pPr>
                      <a:r>
                        <a:rPr lang="en"/>
                        <a:t>ICCA</a:t>
                      </a:r>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A Literature Survey on Social Engineering Attacks: Phishing Attacks</a:t>
                      </a:r>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To fool an online user into elicit personal Information. The prime objective of this review is to do literature survey on social engineering attack: Phishing attacks and techniques to detect attack.</a:t>
                      </a:r>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Every organization has security issues that have been of great concern to u sets, site developers, and specialists, in order to defend the confidential data from this type of social engineering attack.</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5"/>
          <p:cNvGraphicFramePr/>
          <p:nvPr/>
        </p:nvGraphicFramePr>
        <p:xfrm>
          <a:off x="307950" y="60600"/>
          <a:ext cx="8528100" cy="5096216"/>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946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325950">
                <a:tc>
                  <a:txBody>
                    <a:bodyPr/>
                    <a:lstStyle/>
                    <a:p>
                      <a:pPr marL="0" lvl="0" indent="0" algn="l"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J. Phys.: Conf. Ser</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 literature survey on  Retraction : Phishing website detection using machine learning and deep learning techniques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The association between independent variables as well as dependent variables can be formed without any presumptions about the statistical depiction of the aspect. It contributes positive gains on regression algorithm which includes its competence to act with noisy data.</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1200"/>
                        </a:spcBef>
                        <a:spcAft>
                          <a:spcPts val="1200"/>
                        </a:spcAft>
                        <a:buNone/>
                      </a:pPr>
                      <a:r>
                        <a:rPr lang="en" sz="1200">
                          <a:solidFill>
                            <a:schemeClr val="dk1"/>
                          </a:solidFill>
                          <a:latin typeface="Times New Roman"/>
                          <a:ea typeface="Times New Roman"/>
                          <a:cs typeface="Times New Roman"/>
                          <a:sym typeface="Times New Roman"/>
                        </a:rPr>
                        <a:t>The ANN's are not suitable for infrequent or utmost events where data is inadequate in order to train it.ANNs do not permit the embodiment of human mastery to be substitutive for perceptible proof.</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122175">
                <a:tc>
                  <a:txBody>
                    <a:bodyPr/>
                    <a:lstStyle/>
                    <a:p>
                      <a:pPr marL="0" lvl="0" indent="0" algn="l"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2017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Ching yu,wang koung</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JIEM</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Phishing Website Detection Based on Deep Convolutional Neural Network and Random Forest Ensemble Learning</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Experiments were conducted on the test set and training set, and the experimental results proved that the proposed method has good generalization ability and is useful in practical applications.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It takes longer to train. However, the trained model is better than the others in terms of accuracy of phishing website detection.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16"/>
          <p:cNvGraphicFramePr/>
          <p:nvPr/>
        </p:nvGraphicFramePr>
        <p:xfrm>
          <a:off x="307950" y="60600"/>
          <a:ext cx="8528100" cy="4942775"/>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946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325950">
                <a:tc>
                  <a:txBody>
                    <a:bodyPr/>
                    <a:lstStyle/>
                    <a:p>
                      <a:pPr marL="0" lvl="0" indent="0" algn="l" rtl="0">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Dwayne,Andrew steve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 Practical Guide to Anomaly Detection Implications of meeting new FFIEC minimum expectations for layered security</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Anomaly detection solutions are readily available, are deployed quickly and immediately and automatically protect all account holders against all types of fraud attack with minimal Disruption to legitimate online banking activity.</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1200"/>
                        </a:spcBef>
                        <a:spcAft>
                          <a:spcPts val="1200"/>
                        </a:spcAft>
                        <a:buNone/>
                      </a:pPr>
                      <a:r>
                        <a:rPr lang="en" sz="1200">
                          <a:solidFill>
                            <a:schemeClr val="dk1"/>
                          </a:solidFill>
                          <a:latin typeface="Times New Roman"/>
                          <a:ea typeface="Times New Roman"/>
                          <a:cs typeface="Times New Roman"/>
                          <a:sym typeface="Times New Roman"/>
                        </a:rPr>
                        <a:t>Implementing anomaly detection will not only meet FFIEC Expectations, it will decrease the total cost of fraud, and will increase customer loyalty and trust.</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122175">
                <a:tc>
                  <a:txBody>
                    <a:bodyPr/>
                    <a:lstStyle/>
                    <a:p>
                      <a:pPr marL="0" lvl="0" indent="0" algn="l"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Rishikesh Mahajan and</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Irfan Siddavatam</a:t>
                      </a:r>
                      <a:endParaRPr>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IJCA</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Phishing Website Detection using Machine Learning</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Algorithms</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Decision  Tree,  random  forest  and  Support vector  machine</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algorithms are used to detect phishing  websites.</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Huge number of features and takes many algorithm for classification which mean time consuming .</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17"/>
          <p:cNvGraphicFramePr/>
          <p:nvPr/>
        </p:nvGraphicFramePr>
        <p:xfrm>
          <a:off x="307950" y="60600"/>
          <a:ext cx="8528100" cy="4942775"/>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946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325950">
                <a:tc>
                  <a:txBody>
                    <a:bodyPr/>
                    <a:lstStyle/>
                    <a:p>
                      <a:pPr marL="0" lvl="0" indent="0" algn="l"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2017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Waleed ali</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IJACSA</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highlight>
                            <a:srgbClr val="FFFFFF"/>
                          </a:highlight>
                          <a:latin typeface="Times New Roman"/>
                          <a:ea typeface="Times New Roman"/>
                          <a:cs typeface="Times New Roman"/>
                          <a:sym typeface="Times New Roman"/>
                        </a:rPr>
                        <a:t>Phishing Website Detection based on Supervised Machine Learning with Wrapper Features Selection</a:t>
                      </a:r>
                      <a:endParaRPr sz="1200">
                        <a:solidFill>
                          <a:srgbClr val="1A1A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Supervised machine learning techniques are applied with effective and significant features selected using the wrapper features selection approach to accurately detect phishing websites.</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latin typeface="Times New Roman"/>
                          <a:ea typeface="Times New Roman"/>
                          <a:cs typeface="Times New Roman"/>
                          <a:sym typeface="Times New Roman"/>
                        </a:rPr>
                        <a:t>Wrapper features selection approach is high risk for over fitting than deterministic algorithms.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122175">
                <a:tc>
                  <a:txBody>
                    <a:bodyPr/>
                    <a:lstStyle/>
                    <a:p>
                      <a:pPr marL="0" lvl="0" indent="0" algn="l"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Rundong yan and </a:t>
                      </a:r>
                      <a:r>
                        <a:rPr lang="en" sz="13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Kangfeng Zheng</a:t>
                      </a:r>
                      <a:r>
                        <a:rPr lang="en"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Phishing Website Detection Based on Deep Convolutional Neural Network and Random Forest Ensemble Learning</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rgbClr val="222222"/>
                          </a:solidFill>
                          <a:highlight>
                            <a:srgbClr val="FFFFFF"/>
                          </a:highlight>
                          <a:latin typeface="Times New Roman"/>
                          <a:ea typeface="Times New Roman"/>
                          <a:cs typeface="Times New Roman"/>
                          <a:sym typeface="Times New Roman"/>
                        </a:rPr>
                        <a:t>This paper proposes an integrated phishing website detection method based on convolutional neural networks (CNN) and random forest (RF)</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Random forest is ineffective for real time predictions.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90" name="Google Shape;90;p18"/>
          <p:cNvGraphicFramePr/>
          <p:nvPr/>
        </p:nvGraphicFramePr>
        <p:xfrm>
          <a:off x="307950" y="60600"/>
          <a:ext cx="8528100" cy="489835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677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23850">
                <a:tc>
                  <a:txBody>
                    <a:bodyPr/>
                    <a:lstStyle/>
                    <a:p>
                      <a:pPr marL="0" lvl="0" indent="0" algn="l" rtl="0">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Yang wang and Ali Aliofey</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highlight>
                            <a:srgbClr val="FFFFFF"/>
                          </a:highlight>
                          <a:latin typeface="Times New Roman"/>
                          <a:ea typeface="Times New Roman"/>
                          <a:cs typeface="Times New Roman"/>
                          <a:sym typeface="Times New Roman"/>
                        </a:rPr>
                        <a:t>An Effective detection approach for phishing websites using URL and HTML.</a:t>
                      </a:r>
                      <a:endParaRPr sz="1200">
                        <a:solidFill>
                          <a:srgbClr val="1A1A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rgbClr val="222222"/>
                          </a:solidFill>
                          <a:highlight>
                            <a:srgbClr val="FFFFFF"/>
                          </a:highlight>
                          <a:latin typeface="Times New Roman"/>
                          <a:ea typeface="Times New Roman"/>
                          <a:cs typeface="Times New Roman"/>
                          <a:sym typeface="Times New Roman"/>
                        </a:rPr>
                        <a:t>Using URL hyperlink information, and textual content of the webpage, which are combined and fed to train the XGBoost classifier and extract (TF-IDF) features from noisy parts of HTML and plaintext of the given webpage.</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latin typeface="Times New Roman"/>
                          <a:ea typeface="Times New Roman"/>
                          <a:cs typeface="Times New Roman"/>
                          <a:sym typeface="Times New Roman"/>
                        </a:rPr>
                        <a:t>The XGbooster  is hardly scalable and does not perform well on  unstructured data.</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50">
                <a:tc>
                  <a:txBody>
                    <a:bodyPr/>
                    <a:lstStyle/>
                    <a:p>
                      <a:pPr marL="0" lvl="0" indent="0" algn="l" rtl="0">
                        <a:spcBef>
                          <a:spcPts val="0"/>
                        </a:spcBef>
                        <a:spcAft>
                          <a:spcPts val="0"/>
                        </a:spcAft>
                        <a:buNone/>
                      </a:pPr>
                      <a:r>
                        <a:rPr lang="en">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2017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Ankit kumar jain and B.B Gupta</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110526"/>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Phishing Detection: Analysis of Visual Similarity Based Approaches</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90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Compare the suspicious website with the corresponding legitimate website by using various features and if the similarity is greater than the predefined threshold value then it is declared phishing.</a:t>
                      </a:r>
                      <a:endParaRPr sz="13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In this paper html files is used to detect the phishing ,however html files are not secure ,it contains a virus.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5" name="Google Shape;95;p19"/>
          <p:cNvGraphicFramePr/>
          <p:nvPr/>
        </p:nvGraphicFramePr>
        <p:xfrm>
          <a:off x="307950" y="60600"/>
          <a:ext cx="8528100" cy="505565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67750">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238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2019</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Happy chapla,</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Riddhi kotak</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A Machine Learning Approach for URL Based Web Phishing Using Fuzzy Logic as Classifier</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Using a fuzzy logic to design a framework of phishing detection using URL</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There is no single systematic approach to solve a problem using fuzzy logic,many solution arises for a particular problem ,leading to confusion</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12.</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2018</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Emilin shyni and anesh D sundar</a:t>
                      </a:r>
                      <a:endParaRPr>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Phishing Detection in websites using parse tree Validation</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50">
                          <a:solidFill>
                            <a:schemeClr val="dk1"/>
                          </a:solidFill>
                          <a:highlight>
                            <a:srgbClr val="FFFFFF"/>
                          </a:highlight>
                          <a:latin typeface="Times New Roman"/>
                          <a:ea typeface="Times New Roman"/>
                          <a:cs typeface="Times New Roman"/>
                          <a:sym typeface="Times New Roman"/>
                        </a:rPr>
                        <a:t>A technique named parse tree validation is proposed to determine whether a webpage is legitimate or phishing and </a:t>
                      </a:r>
                      <a:r>
                        <a:rPr lang="en" sz="1150">
                          <a:solidFill>
                            <a:schemeClr val="dk1"/>
                          </a:solidFill>
                          <a:highlight>
                            <a:srgbClr val="FFFFFF"/>
                          </a:highlight>
                        </a:rPr>
                        <a:t> </a:t>
                      </a:r>
                      <a:r>
                        <a:rPr lang="en" sz="1250">
                          <a:solidFill>
                            <a:schemeClr val="dk1"/>
                          </a:solidFill>
                          <a:highlight>
                            <a:srgbClr val="FFFFFF"/>
                          </a:highlight>
                          <a:latin typeface="Times New Roman"/>
                          <a:ea typeface="Times New Roman"/>
                          <a:cs typeface="Times New Roman"/>
                          <a:sym typeface="Times New Roman"/>
                        </a:rPr>
                        <a:t>intercepting all the hyperlinks of a current page through Google API, and constructing a parse tree with the intercepted hyperlinks</a:t>
                      </a:r>
                      <a:endParaRPr sz="1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The main limitations of this paper is time consuming because intercepts all the current page with google API.</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aphicFrame>
        <p:nvGraphicFramePr>
          <p:cNvPr id="100" name="Google Shape;100;p20"/>
          <p:cNvGraphicFramePr/>
          <p:nvPr/>
        </p:nvGraphicFramePr>
        <p:xfrm>
          <a:off x="307950" y="60600"/>
          <a:ext cx="8528100" cy="489835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67750">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238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13.</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2017</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Arnon Rungsawangand nuttapong</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Using Domain Top-page Similarity Feature in Machine Learning-Based Web Phishing Detection</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50">
                          <a:solidFill>
                            <a:schemeClr val="dk1"/>
                          </a:solidFill>
                          <a:highlight>
                            <a:srgbClr val="FFFFFF"/>
                          </a:highlight>
                        </a:rPr>
                        <a:t>The features introduced in Carnegie Mellon Anti-phishing and Network Analysis Tool (CANTINA) and </a:t>
                      </a:r>
                      <a:r>
                        <a:rPr lang="en" sz="1150">
                          <a:solidFill>
                            <a:schemeClr val="dk1"/>
                          </a:solidFill>
                          <a:highlight>
                            <a:srgbClr val="FFFFFF"/>
                          </a:highlight>
                        </a:rPr>
                        <a:t> </a:t>
                      </a:r>
                      <a:r>
                        <a:rPr lang="en" sz="1300">
                          <a:solidFill>
                            <a:schemeClr val="dk1"/>
                          </a:solidFill>
                          <a:highlight>
                            <a:srgbClr val="FFFFFF"/>
                          </a:highlight>
                          <a:latin typeface="Times New Roman"/>
                          <a:ea typeface="Times New Roman"/>
                          <a:cs typeface="Times New Roman"/>
                          <a:sym typeface="Times New Roman"/>
                        </a:rPr>
                        <a:t>applied additional domain top-page similarity feature to a machine learning based phishing detection system</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 techniques used in this paper gives only 6.5 error rate.</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14.</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2019</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Yoga pristyanto and akhmad dahlan</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Hybrid Resampling for Imbalanced Class Handling on Web Phishing Classification dataset.</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 One Sided-Selection and Synthetic Minority Over-Sampling Technique are used to handle the imbalanced class condition</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And it gives enhancement for g mean score and accuracy.</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The techniques used in this paper is may be biased and resulting in inaccurate results with the actual test dataset.</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05" name="Google Shape;105;p21"/>
          <p:cNvGraphicFramePr/>
          <p:nvPr/>
        </p:nvGraphicFramePr>
        <p:xfrm>
          <a:off x="307950" y="60600"/>
          <a:ext cx="8528100" cy="4936870"/>
        </p:xfrm>
        <a:graphic>
          <a:graphicData uri="http://schemas.openxmlformats.org/drawingml/2006/table">
            <a:tbl>
              <a:tblPr>
                <a:noFill/>
                <a:tableStyleId>{2857F67D-270C-448A-9D95-D09901319503}</a:tableStyleId>
              </a:tblPr>
              <a:tblGrid>
                <a:gridCol w="623375">
                  <a:extLst>
                    <a:ext uri="{9D8B030D-6E8A-4147-A177-3AD203B41FA5}">
                      <a16:colId xmlns:a16="http://schemas.microsoft.com/office/drawing/2014/main" val="20000"/>
                    </a:ext>
                  </a:extLst>
                </a:gridCol>
                <a:gridCol w="722550">
                  <a:extLst>
                    <a:ext uri="{9D8B030D-6E8A-4147-A177-3AD203B41FA5}">
                      <a16:colId xmlns:a16="http://schemas.microsoft.com/office/drawing/2014/main" val="20001"/>
                    </a:ext>
                  </a:extLst>
                </a:gridCol>
                <a:gridCol w="1168725">
                  <a:extLst>
                    <a:ext uri="{9D8B030D-6E8A-4147-A177-3AD203B41FA5}">
                      <a16:colId xmlns:a16="http://schemas.microsoft.com/office/drawing/2014/main" val="20002"/>
                    </a:ext>
                  </a:extLst>
                </a:gridCol>
                <a:gridCol w="1069600">
                  <a:extLst>
                    <a:ext uri="{9D8B030D-6E8A-4147-A177-3AD203B41FA5}">
                      <a16:colId xmlns:a16="http://schemas.microsoft.com/office/drawing/2014/main" val="20003"/>
                    </a:ext>
                  </a:extLst>
                </a:gridCol>
                <a:gridCol w="1305050">
                  <a:extLst>
                    <a:ext uri="{9D8B030D-6E8A-4147-A177-3AD203B41FA5}">
                      <a16:colId xmlns:a16="http://schemas.microsoft.com/office/drawing/2014/main" val="20004"/>
                    </a:ext>
                  </a:extLst>
                </a:gridCol>
                <a:gridCol w="2048675">
                  <a:extLst>
                    <a:ext uri="{9D8B030D-6E8A-4147-A177-3AD203B41FA5}">
                      <a16:colId xmlns:a16="http://schemas.microsoft.com/office/drawing/2014/main" val="20005"/>
                    </a:ext>
                  </a:extLst>
                </a:gridCol>
                <a:gridCol w="1590125">
                  <a:extLst>
                    <a:ext uri="{9D8B030D-6E8A-4147-A177-3AD203B41FA5}">
                      <a16:colId xmlns:a16="http://schemas.microsoft.com/office/drawing/2014/main" val="20006"/>
                    </a:ext>
                  </a:extLst>
                </a:gridCol>
              </a:tblGrid>
              <a:tr h="467750">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1069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15.</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2015</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Ram B.basnet and andrew H.sung</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Mining Web to Detect Phishing URLs</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propose a novel scheme to automatically detect phishing URLs by mining and extracting Meta data on URLs from various Web services.</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Sometimes metadata is failed to read the information in URls so it is not efficient.</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16.</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2021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L. Lakshmi, M. Purushotham Reddy, Chukka Santhaiah &amp; U. Janardhan Reddy</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Springer</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Smart Phishing Detection in Web Pages using Supervised Deep Learning Classification and Optimization Technique ADAM</a:t>
                      </a:r>
                      <a:endParaRPr sz="13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 sz="1300">
                          <a:solidFill>
                            <a:schemeClr val="dk1"/>
                          </a:solidFill>
                          <a:latin typeface="Times New Roman"/>
                          <a:ea typeface="Times New Roman"/>
                          <a:cs typeface="Times New Roman"/>
                          <a:sym typeface="Times New Roman"/>
                        </a:rPr>
                        <a:t>The proposed method uses a feature vector with 30 parameters in training the supervised Deep Neural Network model with Adam optimizer for differentiating fraudulent websites from genuine websites.</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It requires very large amount of data in order to perform better than other techniques. Adam does not converge to an optimal solution in some areas</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On-screen Show (16:9)</PresentationFormat>
  <Paragraphs>218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Roboto</vt:lpstr>
      <vt:lpstr>Arial</vt:lpstr>
      <vt:lpstr>Merriweather</vt:lpstr>
      <vt:lpstr>Paradigm</vt:lpstr>
      <vt:lpstr>WEB PHISHING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PHISHING DETECTION </dc:title>
  <cp:lastModifiedBy>ELCOT</cp:lastModifiedBy>
  <cp:revision>1</cp:revision>
  <dcterms:modified xsi:type="dcterms:W3CDTF">2022-10-10T08:14:10Z</dcterms:modified>
</cp:coreProperties>
</file>