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2" r:id="rId9"/>
    <p:sldId id="266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8D52-2DDF-45EA-AB43-7F54693E487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25DBB-DE72-42E4-AFFB-52A2788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25DBB-DE72-42E4-AFFB-52A2788A51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3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7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18C828-FE6C-4BC3-BFB8-E4A024042E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AD6F-449B-4A23-AFC8-CEDF96386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5415"/>
            <a:ext cx="8825658" cy="27432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rial Black" panose="020B0A04020102020204" pitchFamily="34" charset="0"/>
              </a:rPr>
              <a:t>CONTAINMENT          ZONE  ALERTING     APPLICATION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764C5-412B-41BF-85BC-4B65FBEA3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5562"/>
            <a:ext cx="9144000" cy="1192237"/>
          </a:xfrm>
        </p:spPr>
        <p:txBody>
          <a:bodyPr>
            <a:normAutofit fontScale="55000" lnSpcReduction="20000"/>
          </a:bodyPr>
          <a:lstStyle/>
          <a:p>
            <a:endParaRPr lang="en-IN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IN" sz="8600" dirty="0">
                <a:solidFill>
                  <a:srgbClr val="00B050"/>
                </a:solidFill>
                <a:latin typeface="Arial Black" panose="020B0A04020102020204" pitchFamily="34" charset="0"/>
              </a:rPr>
              <a:t>LITERATURE  SURVEY</a:t>
            </a:r>
            <a:endParaRPr lang="en-US" sz="8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5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BBA114-228E-45C5-8B56-A27C9C18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365125"/>
            <a:ext cx="11113477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CONTACT TRACING APPS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90A3-AF17-4182-AAE5-FBE7A32F0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707" y="1946031"/>
            <a:ext cx="5457093" cy="454684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INDIA:</a:t>
            </a:r>
            <a:endParaRPr lang="en-IN" sz="2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AAROGYA  SETU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TRACY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USA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</a:t>
            </a:r>
            <a:r>
              <a:rPr lang="en-IN" sz="2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CoEpi</a:t>
            </a:r>
            <a:endParaRPr lang="en-IN" sz="2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COVID WATCH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COVID SAFE PATHS</a:t>
            </a:r>
            <a:endParaRPr lang="en-IN" sz="2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SINGAPORE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TRACE TOGETHER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SOUTH KOREA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CORONO 100m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4ACE5-2771-47B1-9085-0F6F5638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6031"/>
            <a:ext cx="5503984" cy="454684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CHINA: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ALIPAY HEALTH CODE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WECHAT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UK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COVID SYMPTOM TRACKER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FRANCE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STOP COIVD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POLAND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PROTEGO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anose="020B0A04020102020204" pitchFamily="34" charset="0"/>
              </a:rPr>
              <a:t>ICELAND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RANKING C-19</a:t>
            </a:r>
          </a:p>
          <a:p>
            <a:endParaRPr lang="en-US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7C1A-6312-4AB4-9A2C-5697D43B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TECHNICAL  ARCHITECTURE  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A91B25-0133-4217-9C43-D6029FB01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76" y="1547446"/>
            <a:ext cx="10002130" cy="46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65FA-B35B-4D6A-8D71-A5ED7CB15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9600" dirty="0">
                <a:latin typeface="Arial Black" panose="020B0A04020102020204" pitchFamily="34" charset="0"/>
              </a:rPr>
              <a:t>T H A N K</a:t>
            </a:r>
            <a:endParaRPr lang="en-US" sz="96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F857-93F3-4EAC-8C7F-AB97B0597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8"/>
          </a:xfr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Arial Black" panose="020B0A04020102020204" pitchFamily="34" charset="0"/>
              </a:rPr>
              <a:t>YOU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1D26-0748-4BB5-8F05-1DD1C05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TEAM DETAILS</a:t>
            </a:r>
            <a:r>
              <a:rPr lang="en-IN" dirty="0">
                <a:latin typeface="Arial Black" panose="020B0A04020102020204" pitchFamily="34" charset="0"/>
              </a:rPr>
              <a:t>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522-3E4E-4CFC-A943-896C2BBE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545"/>
            <a:ext cx="10515600" cy="4509330"/>
          </a:xfrm>
        </p:spPr>
        <p:txBody>
          <a:bodyPr>
            <a:normAutofit/>
          </a:bodyPr>
          <a:lstStyle/>
          <a:p>
            <a:endParaRPr lang="en-IN" sz="3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IN" sz="3600" dirty="0">
                <a:solidFill>
                  <a:srgbClr val="002060"/>
                </a:solidFill>
                <a:latin typeface="Arial Black" panose="020B0A04020102020204" pitchFamily="34" charset="0"/>
              </a:rPr>
              <a:t>TEAM  LEADER :  </a:t>
            </a:r>
            <a:r>
              <a:rPr lang="e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MANIKANDAN.P</a:t>
            </a:r>
            <a:endParaRPr lang="en-IN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endParaRPr lang="en-IN" sz="3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IN" sz="3600" dirty="0">
                <a:solidFill>
                  <a:srgbClr val="002060"/>
                </a:solidFill>
                <a:latin typeface="Arial Black" panose="020B0A04020102020204" pitchFamily="34" charset="0"/>
              </a:rPr>
              <a:t>MEMBERS         :  </a:t>
            </a:r>
            <a:r>
              <a:rPr lang="e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ROJA.M</a:t>
            </a:r>
          </a:p>
          <a:p>
            <a:pPr marL="0" indent="0">
              <a:buNone/>
            </a:pPr>
            <a:r>
              <a:rPr lang="e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                           PARTHIBAN.S</a:t>
            </a:r>
          </a:p>
          <a:p>
            <a:pPr marL="0" indent="0">
              <a:buNone/>
            </a:pPr>
            <a:r>
              <a:rPr lang="e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                           SABARI.M</a:t>
            </a:r>
            <a:endParaRPr lang="en-IN" sz="3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endParaRPr lang="en-US" sz="36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FA6-FA22-44C8-AD97-1C27682C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ABOUT – PROJECT 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E786-16CB-4B03-97AB-88D8E40B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1" y="2603500"/>
            <a:ext cx="11160369" cy="3416300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rial Black" panose="020B0A04020102020204" pitchFamily="34" charset="0"/>
              </a:rPr>
              <a:t>THIS APPLICATION IS INTENDED TO PROVIDE INFORMATION ABOUT CONTAINMENT ZONES IN A PARTICULAR REGION BY ALERTING PEOPLE, THROUGH CONTINUOUS MONITORING OF AN INDIVIDUAL'S LOCATION.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b="0" i="0" dirty="0">
                <a:effectLst/>
                <a:latin typeface="Arial Black" panose="020B0A04020102020204" pitchFamily="34" charset="0"/>
              </a:rPr>
              <a:t>  KEY BENEFITS OF THE APPLICATION ARE MONITORING PEOPLE'S ACTIVITY AND ALERTING THEM OF THEIR SAFETY MOVEMENTS</a:t>
            </a:r>
            <a:r>
              <a:rPr lang="en-US" sz="2400" b="0" i="0" dirty="0">
                <a:effectLst/>
                <a:latin typeface="Montserrat" panose="00000500000000000000" pitchFamily="2" charset="0"/>
              </a:rPr>
              <a:t>.</a:t>
            </a:r>
            <a:br>
              <a:rPr lang="en-US" dirty="0"/>
            </a:b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9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9617-5449-4482-9432-84E8762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ABOUT – PROJECT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8703-BBBC-473F-8006-E9081F17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825625"/>
            <a:ext cx="1125415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sz="2400" dirty="0">
                <a:latin typeface="Arial Black" panose="020B0A04020102020204" pitchFamily="34" charset="0"/>
              </a:rPr>
              <a:t>THE  PRIMAY  PURPOSE  OF  THE  APP  IS TO  ENABLE   HEALTH  SERVICES  TO IMPROVE  THE   SPEED  AND EFFECTIVENESS  OF  CONTACT  TRACING  AND  TO  MAP  AND  PREDICT  THE  SPREAD  OF PARTICULAR  DISEASE.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THIS  TRACKER  APP  OFFERS  REAL TIME , DEATAILED,INTERACTIVE  VISUALIZATIONS  THAT  HAVE THE  POTENTIAL  TO  SHAPE  DECISION  MAKING  AND  INFORM  ABOUT PANDEMIC  SITUATIONS  TO  PEOPLE’S. 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3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B4FA-606B-489D-901F-FA8D75C5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ABOUT – PROJECT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A5F1-3C0C-4438-BF93-78967CA8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2603500"/>
            <a:ext cx="11183815" cy="3416300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rial Black" panose="020B0A04020102020204" pitchFamily="34" charset="0"/>
              </a:rPr>
              <a:t>THE PROJECT AIMS AT BUILDING AN APPLICATION THAT PROVIDES INFORMATION ABOUT THE CONTAINMENT ZONES OF A PARTICULAR REGION BY CONTINUOUSLY MONITORING AN INDIVIDUAL'S LOCATION.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b="0" i="0" dirty="0">
                <a:effectLst/>
                <a:latin typeface="Arial Black" panose="020B0A04020102020204" pitchFamily="34" charset="0"/>
              </a:rPr>
              <a:t> LOCATION OF THE INDIVIDUAL MUST BE STORED IN THE DATABASE. ALERTS ARE SENT USING THE NOTIFICATION SERVICE. 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25BD-476D-4902-B644-B51DC6B1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365125"/>
            <a:ext cx="10875499" cy="1325563"/>
          </a:xfrm>
        </p:spPr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 SURVEY  :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87522F-D587-47E3-9710-63390875F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21433"/>
              </p:ext>
            </p:extLst>
          </p:nvPr>
        </p:nvGraphicFramePr>
        <p:xfrm>
          <a:off x="478301" y="1595194"/>
          <a:ext cx="11235396" cy="499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08">
                  <a:extLst>
                    <a:ext uri="{9D8B030D-6E8A-4147-A177-3AD203B41FA5}">
                      <a16:colId xmlns:a16="http://schemas.microsoft.com/office/drawing/2014/main" val="1825641341"/>
                    </a:ext>
                  </a:extLst>
                </a:gridCol>
                <a:gridCol w="2226808">
                  <a:extLst>
                    <a:ext uri="{9D8B030D-6E8A-4147-A177-3AD203B41FA5}">
                      <a16:colId xmlns:a16="http://schemas.microsoft.com/office/drawing/2014/main" val="1107918645"/>
                    </a:ext>
                  </a:extLst>
                </a:gridCol>
                <a:gridCol w="2226808">
                  <a:extLst>
                    <a:ext uri="{9D8B030D-6E8A-4147-A177-3AD203B41FA5}">
                      <a16:colId xmlns:a16="http://schemas.microsoft.com/office/drawing/2014/main" val="1245558370"/>
                    </a:ext>
                  </a:extLst>
                </a:gridCol>
                <a:gridCol w="2226808">
                  <a:extLst>
                    <a:ext uri="{9D8B030D-6E8A-4147-A177-3AD203B41FA5}">
                      <a16:colId xmlns:a16="http://schemas.microsoft.com/office/drawing/2014/main" val="635338182"/>
                    </a:ext>
                  </a:extLst>
                </a:gridCol>
                <a:gridCol w="2328164">
                  <a:extLst>
                    <a:ext uri="{9D8B030D-6E8A-4147-A177-3AD203B41FA5}">
                      <a16:colId xmlns:a16="http://schemas.microsoft.com/office/drawing/2014/main" val="1420449774"/>
                    </a:ext>
                  </a:extLst>
                </a:gridCol>
              </a:tblGrid>
              <a:tr h="8220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    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DETAILS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 FLOW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TOOLS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LINKS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20459"/>
                  </a:ext>
                </a:extLst>
              </a:tr>
              <a:tr h="4169389"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  <a:p>
                      <a:endParaRPr lang="en-IN" sz="240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  <a:p>
                      <a:endParaRPr lang="en-IN" sz="240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400" dirty="0">
                          <a:solidFill>
                            <a:srgbClr val="7030A0"/>
                          </a:solidFill>
                          <a:latin typeface="Arial Black" panose="020B0A04020102020204" pitchFamily="34" charset="0"/>
                        </a:rPr>
                        <a:t>TRACE TOGETHER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Arial Black" panose="020B0A04020102020204" pitchFamily="34" charset="0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TRACE TOGETHER IS A DIGITAL SYSTEM IMPLEMENTED BY THE GOVERNMENT OF SINGAPORE  IN RESPONSE TO THE  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COVID – 19 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PANDEMIC</a:t>
                      </a:r>
                      <a:endParaRPr lang="en-US" sz="20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COLLECTING &amp;REPRESENTING GPS POINTS.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BLUE TRACE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ASSESSING RISK  &amp; NOTIFYING USERS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endParaRPr lang="en-IN" sz="2000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Arial Black" panose="020B0A04020102020204" pitchFamily="34" charset="0"/>
                        </a:rPr>
                        <a:t>GPS</a:t>
                      </a:r>
                    </a:p>
                    <a:p>
                      <a:pPr algn="ctr"/>
                      <a:endParaRPr lang="en-IN" sz="2000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Arial Black" panose="020B0A04020102020204" pitchFamily="34" charset="0"/>
                        </a:rPr>
                        <a:t>BLUETOOTH</a:t>
                      </a:r>
                    </a:p>
                    <a:p>
                      <a:pPr algn="ctr"/>
                      <a:endParaRPr lang="en-IN" sz="2000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Arial Black" panose="020B0A04020102020204" pitchFamily="34" charset="0"/>
                        </a:rPr>
                        <a:t>LOCATION</a:t>
                      </a:r>
                    </a:p>
                    <a:p>
                      <a:pPr algn="ctr"/>
                      <a:endParaRPr lang="en-IN" sz="2000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Arial Black" panose="020B0A04020102020204" pitchFamily="34" charset="0"/>
                        </a:rPr>
                        <a:t>API GATEWAY</a:t>
                      </a:r>
                    </a:p>
                    <a:p>
                      <a:pPr algn="ctr"/>
                      <a:endParaRPr lang="en-US" sz="2000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Arial Black" panose="020B0A04020102020204" pitchFamily="34" charset="0"/>
                        </a:rPr>
                        <a:t>CLOUD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https://tracetogether.zendesk.com/hc/en-sg/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53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25BD-476D-4902-B644-B51DC6B1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365125"/>
            <a:ext cx="10875499" cy="1325563"/>
          </a:xfrm>
        </p:spPr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 SURVEY  :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87522F-D587-47E3-9710-63390875F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703438"/>
              </p:ext>
            </p:extLst>
          </p:nvPr>
        </p:nvGraphicFramePr>
        <p:xfrm>
          <a:off x="478301" y="1690688"/>
          <a:ext cx="11268220" cy="500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44">
                  <a:extLst>
                    <a:ext uri="{9D8B030D-6E8A-4147-A177-3AD203B41FA5}">
                      <a16:colId xmlns:a16="http://schemas.microsoft.com/office/drawing/2014/main" val="1825641341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107918645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245558370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635338182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420449774"/>
                    </a:ext>
                  </a:extLst>
                </a:gridCol>
              </a:tblGrid>
              <a:tr h="7992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    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DETAILS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 TECH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TOOLS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LINKS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20459"/>
                  </a:ext>
                </a:extLst>
              </a:tr>
              <a:tr h="4009292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00206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endParaRPr lang="en-IN" sz="2400" dirty="0">
                        <a:solidFill>
                          <a:srgbClr val="00206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400" dirty="0">
                          <a:solidFill>
                            <a:srgbClr val="002060"/>
                          </a:solidFill>
                          <a:latin typeface="Arial Black" panose="020B0A04020102020204" pitchFamily="34" charset="0"/>
                        </a:rPr>
                        <a:t>CONTACT TRACING MOBILE APPS FOR</a:t>
                      </a:r>
                      <a:r>
                        <a:rPr lang="en-IN" dirty="0"/>
                        <a:t>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COVID 19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THIS PAPER IS ABOUT THE MOBILE PHONE APP THAT IS DESIGNED TO ASSIST HEALTH OFFICIALS IN TRACKING &amp; MONITORING DOWN EXPOSURE AFTER AN INFECTED INDIVIDUAL IS IDENTIFIED.</a:t>
                      </a:r>
                      <a:endParaRPr lang="en-US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endParaRPr lang="en-IN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endParaRPr lang="en-IN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Arial Black" panose="020B0A04020102020204" pitchFamily="34" charset="0"/>
                        </a:rPr>
                        <a:t>CLOUD COMPUTING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endParaRPr lang="en-IN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Arial Black" panose="020B0A04020102020204" pitchFamily="34" charset="0"/>
                        </a:rPr>
                        <a:t>DATA ANALYTICS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endParaRPr lang="en-IN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Arial Black" panose="020B0A04020102020204" pitchFamily="34" charset="0"/>
                        </a:rPr>
                        <a:t>MACHINE LEARNING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FLASK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HTML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DOCKER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PYTHON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API GATEWAY</a:t>
                      </a:r>
                      <a:endParaRPr lang="en-US" sz="24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https://arxiv.org/abs/2003.11511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5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25BD-476D-4902-B644-B51DC6B1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365125"/>
            <a:ext cx="10875499" cy="1325563"/>
          </a:xfrm>
        </p:spPr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 SURVEY  :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87522F-D587-47E3-9710-63390875F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103968"/>
              </p:ext>
            </p:extLst>
          </p:nvPr>
        </p:nvGraphicFramePr>
        <p:xfrm>
          <a:off x="478301" y="1690688"/>
          <a:ext cx="11268220" cy="500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44">
                  <a:extLst>
                    <a:ext uri="{9D8B030D-6E8A-4147-A177-3AD203B41FA5}">
                      <a16:colId xmlns:a16="http://schemas.microsoft.com/office/drawing/2014/main" val="1825641341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107918645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245558370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635338182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420449774"/>
                    </a:ext>
                  </a:extLst>
                </a:gridCol>
              </a:tblGrid>
              <a:tr h="7992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    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DETAILS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 FLOW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TOOLS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LINKS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20459"/>
                  </a:ext>
                </a:extLst>
              </a:tr>
              <a:tr h="4009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  <a:latin typeface="Arial Black" panose="020B0A04020102020204" pitchFamily="34" charset="0"/>
                        </a:rPr>
                        <a:t>ASSESSING   DISEASE EXPOSURE RISK WITH LOCATION DATA.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 MAR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</a:p>
                    <a:p>
                      <a:pPr algn="ctr"/>
                      <a:endParaRPr lang="en-IN" sz="18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IMPLEMENTING DIGITAL CONTACT TRACING SOLUTIONS TO STEM THE SPREAD OF INFECTIONS DISEASE LIKE</a:t>
                      </a:r>
                    </a:p>
                    <a:p>
                      <a:pPr algn="ctr"/>
                      <a:r>
                        <a:rPr lang="en-IN" sz="1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COVID 19 </a:t>
                      </a:r>
                      <a:endParaRPr lang="en-US" sz="18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 Black" panose="020B0A04020102020204" pitchFamily="34" charset="0"/>
                        </a:rPr>
                        <a:t>COLLECTING &amp;REPRESENTING GPS POINTS.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 Black" panose="020B0A04020102020204" pitchFamily="34" charset="0"/>
                        </a:rPr>
                        <a:t>DETECTING POINTS OF CONTACT USING PSI.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 Black" panose="020B0A04020102020204" pitchFamily="34" charset="0"/>
                        </a:rPr>
                        <a:t>ASSESSING RISK  &amp; NOTIFYING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GPS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8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PRIVATE SET INTERSECTION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8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BLUTOOTH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8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DATA ANALYTIC MECHANISMS</a:t>
                      </a:r>
                      <a:endParaRPr lang="en-US" sz="18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//arxiv.org/pdf/2003.14412.pdf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7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25BD-476D-4902-B644-B51DC6B1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365125"/>
            <a:ext cx="10875499" cy="1325563"/>
          </a:xfrm>
        </p:spPr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 SURVEY  :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87522F-D587-47E3-9710-63390875F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393877"/>
              </p:ext>
            </p:extLst>
          </p:nvPr>
        </p:nvGraphicFramePr>
        <p:xfrm>
          <a:off x="478301" y="1690688"/>
          <a:ext cx="11268220" cy="480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44">
                  <a:extLst>
                    <a:ext uri="{9D8B030D-6E8A-4147-A177-3AD203B41FA5}">
                      <a16:colId xmlns:a16="http://schemas.microsoft.com/office/drawing/2014/main" val="1825641341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107918645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245558370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635338182"/>
                    </a:ext>
                  </a:extLst>
                </a:gridCol>
                <a:gridCol w="2253644">
                  <a:extLst>
                    <a:ext uri="{9D8B030D-6E8A-4147-A177-3AD203B41FA5}">
                      <a16:colId xmlns:a16="http://schemas.microsoft.com/office/drawing/2014/main" val="1420449774"/>
                    </a:ext>
                  </a:extLst>
                </a:gridCol>
              </a:tblGrid>
              <a:tr h="7992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    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DETAILS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SECTION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TOOLS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   LINKS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20459"/>
                  </a:ext>
                </a:extLst>
              </a:tr>
              <a:tr h="4009292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endParaRPr lang="en-IN" sz="280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800" dirty="0">
                          <a:solidFill>
                            <a:srgbClr val="7030A0"/>
                          </a:solidFill>
                          <a:latin typeface="Arial Black" panose="020B0A04020102020204" pitchFamily="34" charset="0"/>
                        </a:rPr>
                        <a:t>AAROGYA </a:t>
                      </a:r>
                    </a:p>
                    <a:p>
                      <a:pPr algn="ctr"/>
                      <a:r>
                        <a:rPr lang="en-IN" sz="2800" dirty="0">
                          <a:solidFill>
                            <a:srgbClr val="7030A0"/>
                          </a:solidFill>
                          <a:latin typeface="Arial Black" panose="020B0A04020102020204" pitchFamily="34" charset="0"/>
                        </a:rPr>
                        <a:t>SETU</a:t>
                      </a:r>
                    </a:p>
                    <a:p>
                      <a:pPr algn="ctr"/>
                      <a:r>
                        <a:rPr lang="en-IN" sz="2800" dirty="0">
                          <a:solidFill>
                            <a:srgbClr val="7030A0"/>
                          </a:solidFill>
                          <a:latin typeface="Arial Black" panose="020B0A04020102020204" pitchFamily="34" charset="0"/>
                        </a:rPr>
                        <a:t>APP</a:t>
                      </a:r>
                      <a:endParaRPr lang="en-US" sz="280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IT IS A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COVID – 19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 TRACKING APP THAT USES GPS AND BLUETOOTH FEATURES OF SMART PHONES TO TRACK INFECTION.</a:t>
                      </a:r>
                      <a:endParaRPr lang="en-US" sz="200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USER STATUS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SELF ASSESS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UPDATES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CONTAINMENT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ZONES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OPEN API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API GATEWAY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AWS LAMBDA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AWS CLOUD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BLUETOOTH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</a:rPr>
                        <a:t>GPS</a:t>
                      </a:r>
                      <a:endParaRPr lang="en-US" sz="20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https://www.aarogyasetu.gov.in</a:t>
                      </a:r>
                      <a:r>
                        <a:rPr lang="en-US" dirty="0">
                          <a:latin typeface="Arial Black" panose="020B0A040201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8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294</TotalTime>
  <Words>539</Words>
  <Application>Microsoft Office PowerPoint</Application>
  <PresentationFormat>Widescreen</PresentationFormat>
  <Paragraphs>193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Montserrat</vt:lpstr>
      <vt:lpstr>Wingdings</vt:lpstr>
      <vt:lpstr>Wingdings 3</vt:lpstr>
      <vt:lpstr>Ion Boardroom</vt:lpstr>
      <vt:lpstr>CONTAINMENT          ZONE  ALERTING     APPLICATION</vt:lpstr>
      <vt:lpstr>TEAM DETAILS :</vt:lpstr>
      <vt:lpstr>ABOUT – PROJECT :</vt:lpstr>
      <vt:lpstr>ABOUT – PROJECT :</vt:lpstr>
      <vt:lpstr>ABOUT – PROJECT :</vt:lpstr>
      <vt:lpstr>LITERATURE  SURVEY  :</vt:lpstr>
      <vt:lpstr>LITERATURE  SURVEY  :</vt:lpstr>
      <vt:lpstr>LITERATURE  SURVEY  :</vt:lpstr>
      <vt:lpstr>LITERATURE  SURVEY  :</vt:lpstr>
      <vt:lpstr>CONTACT TRACING APPS :</vt:lpstr>
      <vt:lpstr>TECHNICAL  ARCHITECTURE  :</vt:lpstr>
      <vt:lpstr>T H A N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CONTAINMENT          ZONE  ALERTING     APPLICATION</dc:title>
  <dc:creator>kingler parthiban</dc:creator>
  <cp:lastModifiedBy>kingler parthiban</cp:lastModifiedBy>
  <cp:revision>5</cp:revision>
  <dcterms:created xsi:type="dcterms:W3CDTF">2022-09-17T15:27:04Z</dcterms:created>
  <dcterms:modified xsi:type="dcterms:W3CDTF">2022-09-18T06:38:07Z</dcterms:modified>
</cp:coreProperties>
</file>