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2" r:id="rId1"/>
  </p:sldMasterIdLst>
  <p:sldIdLst>
    <p:sldId id="256" r:id="rId2"/>
    <p:sldId id="257" r:id="rId3"/>
    <p:sldId id="258" r:id="rId4"/>
    <p:sldId id="259" r:id="rId5"/>
    <p:sldId id="274" r:id="rId6"/>
    <p:sldId id="265" r:id="rId7"/>
    <p:sldId id="266" r:id="rId8"/>
    <p:sldId id="275" r:id="rId9"/>
    <p:sldId id="271" r:id="rId10"/>
    <p:sldId id="270" r:id="rId11"/>
    <p:sldId id="276" r:id="rId12"/>
    <p:sldId id="267" r:id="rId13"/>
    <p:sldId id="268" r:id="rId14"/>
    <p:sldId id="277" r:id="rId15"/>
    <p:sldId id="278"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7" d="100"/>
          <a:sy n="87" d="100"/>
        </p:scale>
        <p:origin x="499"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2077340-5BCC-4B06-B29F-0B0D3CCC1A2C}" type="datetimeFigureOut">
              <a:rPr lang="en-IN" smtClean="0"/>
              <a:t>18-09-2022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477B7F2-07AE-400B-BE47-35D842C6D8B1}" type="slidenum">
              <a:rPr lang="en-IN" smtClean="0"/>
              <a:t>‹#›</a:t>
            </a:fld>
            <a:endParaRPr lang="en-IN"/>
          </a:p>
        </p:txBody>
      </p:sp>
    </p:spTree>
    <p:extLst>
      <p:ext uri="{BB962C8B-B14F-4D97-AF65-F5344CB8AC3E}">
        <p14:creationId xmlns:p14="http://schemas.microsoft.com/office/powerpoint/2010/main" val="30353720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2077340-5BCC-4B06-B29F-0B0D3CCC1A2C}" type="datetimeFigureOut">
              <a:rPr lang="en-IN" smtClean="0"/>
              <a:t>18-09-2022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477B7F2-07AE-400B-BE47-35D842C6D8B1}" type="slidenum">
              <a:rPr lang="en-IN" smtClean="0"/>
              <a:t>‹#›</a:t>
            </a:fld>
            <a:endParaRPr lang="en-IN"/>
          </a:p>
        </p:txBody>
      </p:sp>
    </p:spTree>
    <p:extLst>
      <p:ext uri="{BB962C8B-B14F-4D97-AF65-F5344CB8AC3E}">
        <p14:creationId xmlns:p14="http://schemas.microsoft.com/office/powerpoint/2010/main" val="25956278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2077340-5BCC-4B06-B29F-0B0D3CCC1A2C}" type="datetimeFigureOut">
              <a:rPr lang="en-IN" smtClean="0"/>
              <a:t>18-09-2022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477B7F2-07AE-400B-BE47-35D842C6D8B1}"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7158600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2077340-5BCC-4B06-B29F-0B0D3CCC1A2C}" type="datetimeFigureOut">
              <a:rPr lang="en-IN" smtClean="0"/>
              <a:t>18-09-2022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477B7F2-07AE-400B-BE47-35D842C6D8B1}" type="slidenum">
              <a:rPr lang="en-IN" smtClean="0"/>
              <a:t>‹#›</a:t>
            </a:fld>
            <a:endParaRPr lang="en-IN"/>
          </a:p>
        </p:txBody>
      </p:sp>
    </p:spTree>
    <p:extLst>
      <p:ext uri="{BB962C8B-B14F-4D97-AF65-F5344CB8AC3E}">
        <p14:creationId xmlns:p14="http://schemas.microsoft.com/office/powerpoint/2010/main" val="28615242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2077340-5BCC-4B06-B29F-0B0D3CCC1A2C}" type="datetimeFigureOut">
              <a:rPr lang="en-IN" smtClean="0"/>
              <a:t>18-09-2022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477B7F2-07AE-400B-BE47-35D842C6D8B1}"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5933315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2077340-5BCC-4B06-B29F-0B0D3CCC1A2C}" type="datetimeFigureOut">
              <a:rPr lang="en-IN" smtClean="0"/>
              <a:t>18-09-2022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477B7F2-07AE-400B-BE47-35D842C6D8B1}" type="slidenum">
              <a:rPr lang="en-IN" smtClean="0"/>
              <a:t>‹#›</a:t>
            </a:fld>
            <a:endParaRPr lang="en-IN"/>
          </a:p>
        </p:txBody>
      </p:sp>
    </p:spTree>
    <p:extLst>
      <p:ext uri="{BB962C8B-B14F-4D97-AF65-F5344CB8AC3E}">
        <p14:creationId xmlns:p14="http://schemas.microsoft.com/office/powerpoint/2010/main" val="16567750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2077340-5BCC-4B06-B29F-0B0D3CCC1A2C}" type="datetimeFigureOut">
              <a:rPr lang="en-IN" smtClean="0"/>
              <a:t>18-09-2022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477B7F2-07AE-400B-BE47-35D842C6D8B1}" type="slidenum">
              <a:rPr lang="en-IN" smtClean="0"/>
              <a:t>‹#›</a:t>
            </a:fld>
            <a:endParaRPr lang="en-IN"/>
          </a:p>
        </p:txBody>
      </p:sp>
    </p:spTree>
    <p:extLst>
      <p:ext uri="{BB962C8B-B14F-4D97-AF65-F5344CB8AC3E}">
        <p14:creationId xmlns:p14="http://schemas.microsoft.com/office/powerpoint/2010/main" val="18076316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2077340-5BCC-4B06-B29F-0B0D3CCC1A2C}" type="datetimeFigureOut">
              <a:rPr lang="en-IN" smtClean="0"/>
              <a:t>18-09-2022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477B7F2-07AE-400B-BE47-35D842C6D8B1}" type="slidenum">
              <a:rPr lang="en-IN" smtClean="0"/>
              <a:t>‹#›</a:t>
            </a:fld>
            <a:endParaRPr lang="en-IN"/>
          </a:p>
        </p:txBody>
      </p:sp>
    </p:spTree>
    <p:extLst>
      <p:ext uri="{BB962C8B-B14F-4D97-AF65-F5344CB8AC3E}">
        <p14:creationId xmlns:p14="http://schemas.microsoft.com/office/powerpoint/2010/main" val="20096339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2077340-5BCC-4B06-B29F-0B0D3CCC1A2C}" type="datetimeFigureOut">
              <a:rPr lang="en-IN" smtClean="0"/>
              <a:t>18-09-2022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477B7F2-07AE-400B-BE47-35D842C6D8B1}" type="slidenum">
              <a:rPr lang="en-IN" smtClean="0"/>
              <a:t>‹#›</a:t>
            </a:fld>
            <a:endParaRPr lang="en-IN"/>
          </a:p>
        </p:txBody>
      </p:sp>
    </p:spTree>
    <p:extLst>
      <p:ext uri="{BB962C8B-B14F-4D97-AF65-F5344CB8AC3E}">
        <p14:creationId xmlns:p14="http://schemas.microsoft.com/office/powerpoint/2010/main" val="4667911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2077340-5BCC-4B06-B29F-0B0D3CCC1A2C}" type="datetimeFigureOut">
              <a:rPr lang="en-IN" smtClean="0"/>
              <a:t>18-09-2022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477B7F2-07AE-400B-BE47-35D842C6D8B1}" type="slidenum">
              <a:rPr lang="en-IN" smtClean="0"/>
              <a:t>‹#›</a:t>
            </a:fld>
            <a:endParaRPr lang="en-IN"/>
          </a:p>
        </p:txBody>
      </p:sp>
    </p:spTree>
    <p:extLst>
      <p:ext uri="{BB962C8B-B14F-4D97-AF65-F5344CB8AC3E}">
        <p14:creationId xmlns:p14="http://schemas.microsoft.com/office/powerpoint/2010/main" val="21709191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2077340-5BCC-4B06-B29F-0B0D3CCC1A2C}" type="datetimeFigureOut">
              <a:rPr lang="en-IN" smtClean="0"/>
              <a:t>18-09-2022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477B7F2-07AE-400B-BE47-35D842C6D8B1}" type="slidenum">
              <a:rPr lang="en-IN" smtClean="0"/>
              <a:t>‹#›</a:t>
            </a:fld>
            <a:endParaRPr lang="en-IN"/>
          </a:p>
        </p:txBody>
      </p:sp>
    </p:spTree>
    <p:extLst>
      <p:ext uri="{BB962C8B-B14F-4D97-AF65-F5344CB8AC3E}">
        <p14:creationId xmlns:p14="http://schemas.microsoft.com/office/powerpoint/2010/main" val="23498920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2077340-5BCC-4B06-B29F-0B0D3CCC1A2C}" type="datetimeFigureOut">
              <a:rPr lang="en-IN" smtClean="0"/>
              <a:t>18-09-2022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477B7F2-07AE-400B-BE47-35D842C6D8B1}" type="slidenum">
              <a:rPr lang="en-IN" smtClean="0"/>
              <a:t>‹#›</a:t>
            </a:fld>
            <a:endParaRPr lang="en-IN"/>
          </a:p>
        </p:txBody>
      </p:sp>
    </p:spTree>
    <p:extLst>
      <p:ext uri="{BB962C8B-B14F-4D97-AF65-F5344CB8AC3E}">
        <p14:creationId xmlns:p14="http://schemas.microsoft.com/office/powerpoint/2010/main" val="29109040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2077340-5BCC-4B06-B29F-0B0D3CCC1A2C}" type="datetimeFigureOut">
              <a:rPr lang="en-IN" smtClean="0"/>
              <a:t>18-09-2022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477B7F2-07AE-400B-BE47-35D842C6D8B1}" type="slidenum">
              <a:rPr lang="en-IN" smtClean="0"/>
              <a:t>‹#›</a:t>
            </a:fld>
            <a:endParaRPr lang="en-IN"/>
          </a:p>
        </p:txBody>
      </p:sp>
    </p:spTree>
    <p:extLst>
      <p:ext uri="{BB962C8B-B14F-4D97-AF65-F5344CB8AC3E}">
        <p14:creationId xmlns:p14="http://schemas.microsoft.com/office/powerpoint/2010/main" val="33916021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2077340-5BCC-4B06-B29F-0B0D3CCC1A2C}" type="datetimeFigureOut">
              <a:rPr lang="en-IN" smtClean="0"/>
              <a:t>18-09-2022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477B7F2-07AE-400B-BE47-35D842C6D8B1}" type="slidenum">
              <a:rPr lang="en-IN" smtClean="0"/>
              <a:t>‹#›</a:t>
            </a:fld>
            <a:endParaRPr lang="en-IN"/>
          </a:p>
        </p:txBody>
      </p:sp>
    </p:spTree>
    <p:extLst>
      <p:ext uri="{BB962C8B-B14F-4D97-AF65-F5344CB8AC3E}">
        <p14:creationId xmlns:p14="http://schemas.microsoft.com/office/powerpoint/2010/main" val="30268971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2077340-5BCC-4B06-B29F-0B0D3CCC1A2C}" type="datetimeFigureOut">
              <a:rPr lang="en-IN" smtClean="0"/>
              <a:t>18-09-2022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477B7F2-07AE-400B-BE47-35D842C6D8B1}" type="slidenum">
              <a:rPr lang="en-IN" smtClean="0"/>
              <a:t>‹#›</a:t>
            </a:fld>
            <a:endParaRPr lang="en-IN"/>
          </a:p>
        </p:txBody>
      </p:sp>
    </p:spTree>
    <p:extLst>
      <p:ext uri="{BB962C8B-B14F-4D97-AF65-F5344CB8AC3E}">
        <p14:creationId xmlns:p14="http://schemas.microsoft.com/office/powerpoint/2010/main" val="19857139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2077340-5BCC-4B06-B29F-0B0D3CCC1A2C}" type="datetimeFigureOut">
              <a:rPr lang="en-IN" smtClean="0"/>
              <a:t>18-09-2022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477B7F2-07AE-400B-BE47-35D842C6D8B1}" type="slidenum">
              <a:rPr lang="en-IN" smtClean="0"/>
              <a:t>‹#›</a:t>
            </a:fld>
            <a:endParaRPr lang="en-IN"/>
          </a:p>
        </p:txBody>
      </p:sp>
    </p:spTree>
    <p:extLst>
      <p:ext uri="{BB962C8B-B14F-4D97-AF65-F5344CB8AC3E}">
        <p14:creationId xmlns:p14="http://schemas.microsoft.com/office/powerpoint/2010/main" val="3036377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2077340-5BCC-4B06-B29F-0B0D3CCC1A2C}" type="datetimeFigureOut">
              <a:rPr lang="en-IN" smtClean="0"/>
              <a:t>18-09-2022</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0477B7F2-07AE-400B-BE47-35D842C6D8B1}" type="slidenum">
              <a:rPr lang="en-IN" smtClean="0"/>
              <a:t>‹#›</a:t>
            </a:fld>
            <a:endParaRPr lang="en-IN"/>
          </a:p>
        </p:txBody>
      </p:sp>
    </p:spTree>
    <p:extLst>
      <p:ext uri="{BB962C8B-B14F-4D97-AF65-F5344CB8AC3E}">
        <p14:creationId xmlns:p14="http://schemas.microsoft.com/office/powerpoint/2010/main" val="3687673990"/>
      </p:ext>
    </p:extLst>
  </p:cSld>
  <p:clrMap bg1="dk1" tx1="lt1" bg2="dk2" tx2="lt2" accent1="accent1" accent2="accent2" accent3="accent3" accent4="accent4" accent5="accent5" accent6="accent6" hlink="hlink" folHlink="folHlink"/>
  <p:sldLayoutIdLst>
    <p:sldLayoutId id="2147483833" r:id="rId1"/>
    <p:sldLayoutId id="2147483834" r:id="rId2"/>
    <p:sldLayoutId id="2147483835" r:id="rId3"/>
    <p:sldLayoutId id="2147483836" r:id="rId4"/>
    <p:sldLayoutId id="2147483837" r:id="rId5"/>
    <p:sldLayoutId id="2147483838" r:id="rId6"/>
    <p:sldLayoutId id="2147483839" r:id="rId7"/>
    <p:sldLayoutId id="2147483840" r:id="rId8"/>
    <p:sldLayoutId id="2147483841" r:id="rId9"/>
    <p:sldLayoutId id="2147483842" r:id="rId10"/>
    <p:sldLayoutId id="2147483843" r:id="rId11"/>
    <p:sldLayoutId id="2147483844" r:id="rId12"/>
    <p:sldLayoutId id="2147483845" r:id="rId13"/>
    <p:sldLayoutId id="2147483846" r:id="rId14"/>
    <p:sldLayoutId id="2147483847" r:id="rId15"/>
    <p:sldLayoutId id="2147483848"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ECB828-A4FF-1AF5-B945-45D8F22592B1}"/>
              </a:ext>
            </a:extLst>
          </p:cNvPr>
          <p:cNvSpPr>
            <a:spLocks noGrp="1"/>
          </p:cNvSpPr>
          <p:nvPr>
            <p:ph type="ctrTitle"/>
          </p:nvPr>
        </p:nvSpPr>
        <p:spPr>
          <a:xfrm>
            <a:off x="1169377" y="1041399"/>
            <a:ext cx="9498623" cy="3205285"/>
          </a:xfrm>
        </p:spPr>
        <p:txBody>
          <a:bodyPr>
            <a:normAutofit fontScale="90000"/>
          </a:bodyPr>
          <a:lstStyle/>
          <a:p>
            <a:r>
              <a:rPr lang="en-IN" dirty="0"/>
              <a:t>TITLE: SKILL AND JOB RECOMMENDER</a:t>
            </a:r>
            <a:br>
              <a:rPr lang="en-IN" dirty="0"/>
            </a:br>
            <a:br>
              <a:rPr lang="en-IN" dirty="0"/>
            </a:br>
            <a:r>
              <a:rPr lang="en-IN" dirty="0"/>
              <a:t>TEAM ID: PNT2022TMID22972</a:t>
            </a:r>
          </a:p>
        </p:txBody>
      </p:sp>
      <p:sp>
        <p:nvSpPr>
          <p:cNvPr id="3" name="Subtitle 2">
            <a:extLst>
              <a:ext uri="{FF2B5EF4-FFF2-40B4-BE49-F238E27FC236}">
                <a16:creationId xmlns:a16="http://schemas.microsoft.com/office/drawing/2014/main" id="{99103864-31D7-BC7F-7397-25FD1E682DF2}"/>
              </a:ext>
            </a:extLst>
          </p:cNvPr>
          <p:cNvSpPr>
            <a:spLocks noGrp="1"/>
          </p:cNvSpPr>
          <p:nvPr>
            <p:ph type="subTitle" idx="1"/>
          </p:nvPr>
        </p:nvSpPr>
        <p:spPr>
          <a:xfrm>
            <a:off x="1524000" y="4440115"/>
            <a:ext cx="9144000" cy="1899139"/>
          </a:xfrm>
        </p:spPr>
        <p:txBody>
          <a:bodyPr>
            <a:noAutofit/>
          </a:bodyPr>
          <a:lstStyle/>
          <a:p>
            <a:pPr algn="r"/>
            <a:r>
              <a:rPr lang="en-IN" sz="1800" dirty="0">
                <a:solidFill>
                  <a:schemeClr val="tx1"/>
                </a:solidFill>
              </a:rPr>
              <a:t>Team Members:</a:t>
            </a:r>
          </a:p>
          <a:p>
            <a:pPr algn="r"/>
            <a:r>
              <a:rPr lang="en-IN" sz="1800" dirty="0">
                <a:solidFill>
                  <a:schemeClr val="tx1"/>
                </a:solidFill>
              </a:rPr>
              <a:t>N. Anbaran Arivukoe</a:t>
            </a:r>
          </a:p>
          <a:p>
            <a:pPr algn="r"/>
            <a:r>
              <a:rPr lang="en-IN" sz="1800" dirty="0">
                <a:solidFill>
                  <a:schemeClr val="tx1"/>
                </a:solidFill>
              </a:rPr>
              <a:t>A. </a:t>
            </a:r>
            <a:r>
              <a:rPr lang="en-IN" sz="1800" dirty="0" err="1">
                <a:solidFill>
                  <a:schemeClr val="tx1"/>
                </a:solidFill>
              </a:rPr>
              <a:t>Aravinda</a:t>
            </a:r>
            <a:r>
              <a:rPr lang="en-IN" sz="1800" dirty="0">
                <a:solidFill>
                  <a:schemeClr val="tx1"/>
                </a:solidFill>
              </a:rPr>
              <a:t> Krishnan</a:t>
            </a:r>
          </a:p>
          <a:p>
            <a:pPr algn="r"/>
            <a:r>
              <a:rPr lang="en-IN" sz="1800" dirty="0">
                <a:solidFill>
                  <a:schemeClr val="tx1"/>
                </a:solidFill>
              </a:rPr>
              <a:t>J. </a:t>
            </a:r>
            <a:r>
              <a:rPr lang="en-IN" sz="1800" dirty="0" err="1">
                <a:solidFill>
                  <a:schemeClr val="tx1"/>
                </a:solidFill>
              </a:rPr>
              <a:t>Tavamani</a:t>
            </a:r>
            <a:r>
              <a:rPr lang="en-IN" sz="1800" dirty="0">
                <a:solidFill>
                  <a:schemeClr val="tx1"/>
                </a:solidFill>
              </a:rPr>
              <a:t> </a:t>
            </a:r>
            <a:r>
              <a:rPr lang="en-IN" sz="1800" dirty="0" err="1">
                <a:solidFill>
                  <a:schemeClr val="tx1"/>
                </a:solidFill>
              </a:rPr>
              <a:t>Rajadurai</a:t>
            </a:r>
            <a:endParaRPr lang="en-IN" sz="1800" dirty="0">
              <a:solidFill>
                <a:schemeClr val="tx1"/>
              </a:solidFill>
            </a:endParaRPr>
          </a:p>
          <a:p>
            <a:pPr algn="r"/>
            <a:r>
              <a:rPr lang="en-IN" sz="1800" dirty="0">
                <a:solidFill>
                  <a:schemeClr val="tx1"/>
                </a:solidFill>
              </a:rPr>
              <a:t>N. S. Santhosh Sivan</a:t>
            </a:r>
          </a:p>
        </p:txBody>
      </p:sp>
      <p:sp>
        <p:nvSpPr>
          <p:cNvPr id="4" name="TextBox 3">
            <a:extLst>
              <a:ext uri="{FF2B5EF4-FFF2-40B4-BE49-F238E27FC236}">
                <a16:creationId xmlns:a16="http://schemas.microsoft.com/office/drawing/2014/main" id="{DF7958FD-CADF-80FD-8F55-FE3F30308209}"/>
              </a:ext>
            </a:extLst>
          </p:cNvPr>
          <p:cNvSpPr txBox="1"/>
          <p:nvPr/>
        </p:nvSpPr>
        <p:spPr>
          <a:xfrm>
            <a:off x="360484" y="4440115"/>
            <a:ext cx="3736732" cy="369332"/>
          </a:xfrm>
          <a:prstGeom prst="rect">
            <a:avLst/>
          </a:prstGeom>
          <a:noFill/>
        </p:spPr>
        <p:txBody>
          <a:bodyPr wrap="square" rtlCol="0">
            <a:spAutoFit/>
          </a:bodyPr>
          <a:lstStyle/>
          <a:p>
            <a:r>
              <a:rPr lang="en-IN" dirty="0"/>
              <a:t>Team Mentor: Mr. K. </a:t>
            </a:r>
            <a:r>
              <a:rPr lang="en-IN" dirty="0" err="1"/>
              <a:t>Azarudeen</a:t>
            </a:r>
            <a:endParaRPr lang="en-IN" dirty="0"/>
          </a:p>
        </p:txBody>
      </p:sp>
    </p:spTree>
    <p:extLst>
      <p:ext uri="{BB962C8B-B14F-4D97-AF65-F5344CB8AC3E}">
        <p14:creationId xmlns:p14="http://schemas.microsoft.com/office/powerpoint/2010/main" val="23553681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79A236-ACE4-E6E2-0853-7C10C45A38DC}"/>
              </a:ext>
            </a:extLst>
          </p:cNvPr>
          <p:cNvSpPr>
            <a:spLocks noGrp="1"/>
          </p:cNvSpPr>
          <p:nvPr>
            <p:ph type="title"/>
          </p:nvPr>
        </p:nvSpPr>
        <p:spPr/>
        <p:txBody>
          <a:bodyPr/>
          <a:lstStyle/>
          <a:p>
            <a:r>
              <a:rPr lang="en-IN" dirty="0"/>
              <a:t>Abstract:</a:t>
            </a:r>
          </a:p>
        </p:txBody>
      </p:sp>
      <p:sp>
        <p:nvSpPr>
          <p:cNvPr id="3" name="Content Placeholder 2">
            <a:extLst>
              <a:ext uri="{FF2B5EF4-FFF2-40B4-BE49-F238E27FC236}">
                <a16:creationId xmlns:a16="http://schemas.microsoft.com/office/drawing/2014/main" id="{8A204BF0-D04F-9EAB-4C1C-EB651261E920}"/>
              </a:ext>
            </a:extLst>
          </p:cNvPr>
          <p:cNvSpPr>
            <a:spLocks noGrp="1"/>
          </p:cNvSpPr>
          <p:nvPr>
            <p:ph idx="1"/>
          </p:nvPr>
        </p:nvSpPr>
        <p:spPr>
          <a:xfrm>
            <a:off x="677334" y="1257300"/>
            <a:ext cx="8596668" cy="4668715"/>
          </a:xfrm>
        </p:spPr>
        <p:txBody>
          <a:bodyPr>
            <a:noAutofit/>
          </a:bodyPr>
          <a:lstStyle/>
          <a:p>
            <a:r>
              <a:rPr lang="en-US" sz="1600" dirty="0"/>
              <a:t>Dealing with the enormous amount of recruiting information on the Internet, a job seeker always spends hours to find useful ones. </a:t>
            </a:r>
          </a:p>
          <a:p>
            <a:r>
              <a:rPr lang="en-US" sz="1600" dirty="0"/>
              <a:t>To reduce this laborious work, we design and implement a recommendation system for online jobhunting. In this paper, we contrast user-based and item-based collaborative filtering algorithm to choose a better performed one. </a:t>
            </a:r>
          </a:p>
          <a:p>
            <a:r>
              <a:rPr lang="en-US" sz="1600" dirty="0"/>
              <a:t>We also take background information including students’ resumes and details of recruiting information into consideration, bring weights of co-apply users (the users who had applied the candidate jobs) and weights of student used liked jobs into their commendation algorithm.</a:t>
            </a:r>
          </a:p>
          <a:p>
            <a:r>
              <a:rPr lang="en-US" sz="1600" dirty="0"/>
              <a:t>At last, the model we proposed is verified through experiments study which is using actual data. </a:t>
            </a:r>
          </a:p>
          <a:p>
            <a:r>
              <a:rPr lang="en-US" sz="1600" dirty="0"/>
              <a:t>The recommended results can achieve higher score of precision and recall, and they are more relevant with users’ preferences before. </a:t>
            </a:r>
            <a:endParaRPr lang="en-IN" sz="16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830074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CDC46D-E265-584E-D71F-9FCE8A6A2A9E}"/>
              </a:ext>
            </a:extLst>
          </p:cNvPr>
          <p:cNvSpPr>
            <a:spLocks noGrp="1"/>
          </p:cNvSpPr>
          <p:nvPr>
            <p:ph type="title"/>
          </p:nvPr>
        </p:nvSpPr>
        <p:spPr/>
        <p:txBody>
          <a:bodyPr/>
          <a:lstStyle/>
          <a:p>
            <a:r>
              <a:rPr lang="en-IN" dirty="0"/>
              <a:t>Critical Findings:</a:t>
            </a:r>
          </a:p>
        </p:txBody>
      </p:sp>
      <p:sp>
        <p:nvSpPr>
          <p:cNvPr id="3" name="Content Placeholder 2">
            <a:extLst>
              <a:ext uri="{FF2B5EF4-FFF2-40B4-BE49-F238E27FC236}">
                <a16:creationId xmlns:a16="http://schemas.microsoft.com/office/drawing/2014/main" id="{4B1D6D31-D0BC-B048-3C7E-F919C2BC5007}"/>
              </a:ext>
            </a:extLst>
          </p:cNvPr>
          <p:cNvSpPr>
            <a:spLocks noGrp="1"/>
          </p:cNvSpPr>
          <p:nvPr>
            <p:ph idx="1"/>
          </p:nvPr>
        </p:nvSpPr>
        <p:spPr>
          <a:xfrm>
            <a:off x="677334" y="1661747"/>
            <a:ext cx="8596668" cy="4379616"/>
          </a:xfrm>
        </p:spPr>
        <p:txBody>
          <a:bodyPr/>
          <a:lstStyle/>
          <a:p>
            <a:r>
              <a:rPr lang="en-US" dirty="0">
                <a:latin typeface="Arial" panose="020B0604020202020204" pitchFamily="34" charset="0"/>
                <a:cs typeface="Arial" panose="020B0604020202020204" pitchFamily="34" charset="0"/>
              </a:rPr>
              <a:t>Keeping in mind about the wasted time and inappropriateness in job seeking, here we use a special method called collaborative filtering.</a:t>
            </a:r>
          </a:p>
          <a:p>
            <a:r>
              <a:rPr lang="en-US" dirty="0">
                <a:latin typeface="Arial" panose="020B0604020202020204" pitchFamily="34" charset="0"/>
                <a:cs typeface="Arial" panose="020B0604020202020204" pitchFamily="34" charset="0"/>
              </a:rPr>
              <a:t>By using collaborative filtering, we analyze the candidate’s resume and the companies’ recruitment guidelines, to compare and come to a better conclusion upon finding the best suited candidates for the job.</a:t>
            </a:r>
          </a:p>
          <a:p>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205850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79A236-ACE4-E6E2-0853-7C10C45A38DC}"/>
              </a:ext>
            </a:extLst>
          </p:cNvPr>
          <p:cNvSpPr>
            <a:spLocks noGrp="1"/>
          </p:cNvSpPr>
          <p:nvPr>
            <p:ph type="title"/>
          </p:nvPr>
        </p:nvSpPr>
        <p:spPr>
          <a:xfrm>
            <a:off x="677334" y="609600"/>
            <a:ext cx="8596668" cy="911469"/>
          </a:xfrm>
        </p:spPr>
        <p:txBody>
          <a:bodyPr/>
          <a:lstStyle/>
          <a:p>
            <a:r>
              <a:rPr lang="en-IN" dirty="0"/>
              <a:t>Journal 4:</a:t>
            </a:r>
          </a:p>
        </p:txBody>
      </p:sp>
      <p:sp>
        <p:nvSpPr>
          <p:cNvPr id="3" name="Content Placeholder 2">
            <a:extLst>
              <a:ext uri="{FF2B5EF4-FFF2-40B4-BE49-F238E27FC236}">
                <a16:creationId xmlns:a16="http://schemas.microsoft.com/office/drawing/2014/main" id="{8A204BF0-D04F-9EAB-4C1C-EB651261E920}"/>
              </a:ext>
            </a:extLst>
          </p:cNvPr>
          <p:cNvSpPr>
            <a:spLocks noGrp="1"/>
          </p:cNvSpPr>
          <p:nvPr>
            <p:ph idx="1"/>
          </p:nvPr>
        </p:nvSpPr>
        <p:spPr>
          <a:xfrm>
            <a:off x="677334" y="1521069"/>
            <a:ext cx="8596668" cy="4520293"/>
          </a:xfrm>
        </p:spPr>
        <p:txBody>
          <a:bodyPr>
            <a:normAutofit/>
          </a:bodyPr>
          <a:lstStyle/>
          <a:p>
            <a:r>
              <a:rPr lang="en-IN" dirty="0">
                <a:latin typeface="Arial" panose="020B0604020202020204" pitchFamily="34" charset="0"/>
                <a:cs typeface="Arial" panose="020B0604020202020204" pitchFamily="34" charset="0"/>
              </a:rPr>
              <a:t>Authors:	</a:t>
            </a:r>
          </a:p>
          <a:p>
            <a:pPr lvl="1"/>
            <a:r>
              <a:rPr lang="en-IN" b="0" i="0" u="none" strike="noStrike" dirty="0">
                <a:solidFill>
                  <a:srgbClr val="FFFFFF"/>
                </a:solidFill>
                <a:effectLst/>
                <a:latin typeface="Arial" panose="020B0604020202020204" pitchFamily="34" charset="0"/>
                <a:cs typeface="Arial" panose="020B0604020202020204" pitchFamily="34" charset="0"/>
              </a:rPr>
              <a:t>Nikolas Dawson</a:t>
            </a:r>
          </a:p>
          <a:p>
            <a:pPr lvl="1"/>
            <a:r>
              <a:rPr lang="en-IN" b="0" i="0" u="none" strike="noStrike" dirty="0">
                <a:solidFill>
                  <a:schemeClr val="tx1"/>
                </a:solidFill>
                <a:effectLst/>
                <a:latin typeface="Arial" panose="020B0604020202020204" pitchFamily="34" charset="0"/>
                <a:cs typeface="Arial" panose="020B0604020202020204" pitchFamily="34" charset="0"/>
              </a:rPr>
              <a:t>Marian-Andrei </a:t>
            </a:r>
            <a:r>
              <a:rPr lang="en-IN" b="0" i="0" u="none" strike="noStrike" dirty="0" err="1">
                <a:solidFill>
                  <a:schemeClr val="tx1"/>
                </a:solidFill>
                <a:effectLst/>
                <a:latin typeface="Arial" panose="020B0604020202020204" pitchFamily="34" charset="0"/>
                <a:cs typeface="Arial" panose="020B0604020202020204" pitchFamily="34" charset="0"/>
              </a:rPr>
              <a:t>Rizoiu</a:t>
            </a:r>
            <a:endParaRPr lang="en-IN" b="0" i="0" u="none" strike="noStrike" dirty="0">
              <a:solidFill>
                <a:schemeClr val="tx1"/>
              </a:solidFill>
              <a:effectLst/>
              <a:latin typeface="Arial" panose="020B0604020202020204" pitchFamily="34" charset="0"/>
              <a:cs typeface="Arial" panose="020B0604020202020204" pitchFamily="34" charset="0"/>
            </a:endParaRPr>
          </a:p>
          <a:p>
            <a:pPr lvl="1"/>
            <a:r>
              <a:rPr lang="en-IN" b="0" i="0" u="none" strike="noStrike" dirty="0">
                <a:solidFill>
                  <a:srgbClr val="FFFFFF"/>
                </a:solidFill>
                <a:effectLst/>
                <a:latin typeface="Arial" panose="020B0604020202020204" pitchFamily="34" charset="0"/>
                <a:cs typeface="Arial" panose="020B0604020202020204" pitchFamily="34" charset="0"/>
              </a:rPr>
              <a:t>Mary-Anne William</a:t>
            </a:r>
            <a:r>
              <a:rPr lang="en-IN" dirty="0">
                <a:solidFill>
                  <a:schemeClr val="tx1"/>
                </a:solidFill>
                <a:latin typeface="Arial" panose="020B0604020202020204" pitchFamily="34" charset="0"/>
                <a:cs typeface="Arial" panose="020B0604020202020204" pitchFamily="34" charset="0"/>
              </a:rPr>
              <a:t>s</a:t>
            </a:r>
            <a:endParaRPr lang="en-IN" dirty="0">
              <a:latin typeface="Arial" panose="020B0604020202020204" pitchFamily="34" charset="0"/>
              <a:cs typeface="Arial" panose="020B0604020202020204" pitchFamily="34" charset="0"/>
            </a:endParaRPr>
          </a:p>
          <a:p>
            <a:r>
              <a:rPr lang="en-IN" dirty="0">
                <a:latin typeface="Arial" panose="020B0604020202020204" pitchFamily="34" charset="0"/>
                <a:cs typeface="Arial" panose="020B0604020202020204" pitchFamily="34" charset="0"/>
              </a:rPr>
              <a:t>Paper Title: </a:t>
            </a:r>
            <a:r>
              <a:rPr lang="en-US" i="0" dirty="0">
                <a:solidFill>
                  <a:schemeClr val="tx1"/>
                </a:solidFill>
                <a:effectLst/>
                <a:latin typeface="Arial" panose="020B0604020202020204" pitchFamily="34" charset="0"/>
                <a:cs typeface="Arial" panose="020B0604020202020204" pitchFamily="34" charset="0"/>
              </a:rPr>
              <a:t>Skill-driven recommendations for job transition pathways</a:t>
            </a:r>
          </a:p>
          <a:p>
            <a:pPr algn="l"/>
            <a:r>
              <a:rPr lang="en-US" dirty="0">
                <a:latin typeface="Arial" panose="020B0604020202020204" pitchFamily="34" charset="0"/>
                <a:cs typeface="Arial" panose="020B0604020202020204" pitchFamily="34" charset="0"/>
              </a:rPr>
              <a:t>Journal Name: PLOS ONE</a:t>
            </a:r>
          </a:p>
          <a:p>
            <a:r>
              <a:rPr lang="en-US" dirty="0">
                <a:latin typeface="Arial" panose="020B0604020202020204" pitchFamily="34" charset="0"/>
                <a:cs typeface="Arial" panose="020B0604020202020204" pitchFamily="34" charset="0"/>
              </a:rPr>
              <a:t>Published Month: August</a:t>
            </a:r>
          </a:p>
          <a:p>
            <a:r>
              <a:rPr lang="en-US" dirty="0">
                <a:latin typeface="Arial" panose="020B0604020202020204" pitchFamily="34" charset="0"/>
                <a:cs typeface="Arial" panose="020B0604020202020204" pitchFamily="34" charset="0"/>
              </a:rPr>
              <a:t>Published Year: 2021</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410145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79A236-ACE4-E6E2-0853-7C10C45A38DC}"/>
              </a:ext>
            </a:extLst>
          </p:cNvPr>
          <p:cNvSpPr>
            <a:spLocks noGrp="1"/>
          </p:cNvSpPr>
          <p:nvPr>
            <p:ph type="title"/>
          </p:nvPr>
        </p:nvSpPr>
        <p:spPr/>
        <p:txBody>
          <a:bodyPr/>
          <a:lstStyle/>
          <a:p>
            <a:r>
              <a:rPr lang="en-IN" dirty="0"/>
              <a:t>Abstract:</a:t>
            </a:r>
          </a:p>
        </p:txBody>
      </p:sp>
      <p:sp>
        <p:nvSpPr>
          <p:cNvPr id="3" name="Content Placeholder 2">
            <a:extLst>
              <a:ext uri="{FF2B5EF4-FFF2-40B4-BE49-F238E27FC236}">
                <a16:creationId xmlns:a16="http://schemas.microsoft.com/office/drawing/2014/main" id="{8A204BF0-D04F-9EAB-4C1C-EB651261E920}"/>
              </a:ext>
            </a:extLst>
          </p:cNvPr>
          <p:cNvSpPr>
            <a:spLocks noGrp="1"/>
          </p:cNvSpPr>
          <p:nvPr>
            <p:ph idx="1"/>
          </p:nvPr>
        </p:nvSpPr>
        <p:spPr>
          <a:xfrm>
            <a:off x="677334" y="1257300"/>
            <a:ext cx="8596668" cy="4668715"/>
          </a:xfrm>
        </p:spPr>
        <p:txBody>
          <a:bodyPr>
            <a:noAutofit/>
          </a:bodyPr>
          <a:lstStyle/>
          <a:p>
            <a:r>
              <a:rPr lang="en-US" sz="1600" b="0" i="0" dirty="0">
                <a:solidFill>
                  <a:schemeClr val="tx1"/>
                </a:solidFill>
                <a:effectLst/>
                <a:latin typeface="Helvetica" panose="020B0604020202020204" pitchFamily="34" charset="0"/>
              </a:rPr>
              <a:t>Job security can never be taken for granted, especially in times of rapid, widespread and unexpected social and economic change. These changes can force workers to transition to new jobs. This may be because new technologies emerge or production is moved abroad. </a:t>
            </a:r>
          </a:p>
          <a:p>
            <a:r>
              <a:rPr lang="en-US" sz="1600" b="0" i="0" dirty="0">
                <a:solidFill>
                  <a:schemeClr val="tx1"/>
                </a:solidFill>
                <a:effectLst/>
                <a:latin typeface="Helvetica" panose="020B0604020202020204" pitchFamily="34" charset="0"/>
              </a:rPr>
              <a:t>Perhaps it is a global crisis, such as COVID-19, which shutters industries and displaces labor </a:t>
            </a:r>
            <a:r>
              <a:rPr lang="en-US" sz="1600" b="0" i="1" dirty="0" err="1">
                <a:solidFill>
                  <a:schemeClr val="tx1"/>
                </a:solidFill>
                <a:effectLst/>
                <a:latin typeface="Helvetica" panose="020B0604020202020204" pitchFamily="34" charset="0"/>
              </a:rPr>
              <a:t>en</a:t>
            </a:r>
            <a:r>
              <a:rPr lang="en-US" sz="1600" b="0" i="1" dirty="0">
                <a:solidFill>
                  <a:schemeClr val="tx1"/>
                </a:solidFill>
                <a:effectLst/>
                <a:latin typeface="Helvetica" panose="020B0604020202020204" pitchFamily="34" charset="0"/>
              </a:rPr>
              <a:t> masse</a:t>
            </a:r>
            <a:r>
              <a:rPr lang="en-US" sz="1600" b="0" i="0" dirty="0">
                <a:solidFill>
                  <a:schemeClr val="tx1"/>
                </a:solidFill>
                <a:effectLst/>
                <a:latin typeface="Helvetica" panose="020B0604020202020204" pitchFamily="34" charset="0"/>
              </a:rPr>
              <a:t>. Regardless of the impetus, people are faced with the challenge of moving between jobs to find new work. Successful transitions typically occur when workers leverage their existing skills in the new occupation. </a:t>
            </a:r>
          </a:p>
          <a:p>
            <a:r>
              <a:rPr lang="en-US" sz="1600" b="0" i="0" dirty="0">
                <a:solidFill>
                  <a:schemeClr val="tx1"/>
                </a:solidFill>
                <a:effectLst/>
                <a:latin typeface="Helvetica" panose="020B0604020202020204" pitchFamily="34" charset="0"/>
              </a:rPr>
              <a:t>Here, we propose a novel method to measure the similarity between occupations using their underlying skills. We then build a recommender system for identifying optimal transition pathways between occupations using job advertisements data and a longitudinal household survey. </a:t>
            </a:r>
          </a:p>
          <a:p>
            <a:r>
              <a:rPr lang="en-US" sz="1600" b="0" i="0" dirty="0">
                <a:solidFill>
                  <a:schemeClr val="tx1"/>
                </a:solidFill>
                <a:effectLst/>
                <a:latin typeface="Helvetica" panose="020B0604020202020204" pitchFamily="34" charset="0"/>
              </a:rPr>
              <a:t>Our results show that not only can we accurately predict occupational transitions (Accuracy = 76%), but we account for the asymmetric difficulties of moving between jobs. We also build an early warning indicator for new technology adoption, a major driver of rising job transitions. </a:t>
            </a:r>
          </a:p>
          <a:p>
            <a:r>
              <a:rPr lang="en-US" sz="1600" b="0" i="0" dirty="0">
                <a:solidFill>
                  <a:schemeClr val="tx1"/>
                </a:solidFill>
                <a:effectLst/>
                <a:latin typeface="Helvetica" panose="020B0604020202020204" pitchFamily="34" charset="0"/>
              </a:rPr>
              <a:t>By using real-time data, our systems can respond to labor demand shifts as they occur (such as those caused by COVID-19). They can be leveraged by policy-makers, educators, and job seekers who are forced to confront the often distressing challenges of finding new jobs.</a:t>
            </a:r>
            <a:endParaRPr lang="en-IN" sz="1600" dirty="0">
              <a:solidFill>
                <a:schemeClr val="tx1"/>
              </a:solidFill>
            </a:endParaRPr>
          </a:p>
          <a:p>
            <a:endParaRPr lang="en-IN" sz="16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490912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152B41-61DF-712C-78A5-6E01F7BBE6CD}"/>
              </a:ext>
            </a:extLst>
          </p:cNvPr>
          <p:cNvSpPr>
            <a:spLocks noGrp="1"/>
          </p:cNvSpPr>
          <p:nvPr>
            <p:ph type="title"/>
          </p:nvPr>
        </p:nvSpPr>
        <p:spPr/>
        <p:txBody>
          <a:bodyPr/>
          <a:lstStyle/>
          <a:p>
            <a:r>
              <a:rPr lang="en-US" dirty="0"/>
              <a:t>Critical Findings:</a:t>
            </a:r>
            <a:endParaRPr lang="en-IN" dirty="0"/>
          </a:p>
        </p:txBody>
      </p:sp>
      <p:sp>
        <p:nvSpPr>
          <p:cNvPr id="3" name="Content Placeholder 2">
            <a:extLst>
              <a:ext uri="{FF2B5EF4-FFF2-40B4-BE49-F238E27FC236}">
                <a16:creationId xmlns:a16="http://schemas.microsoft.com/office/drawing/2014/main" id="{513AB497-ACC0-1970-F632-18C7A0F1EBC6}"/>
              </a:ext>
            </a:extLst>
          </p:cNvPr>
          <p:cNvSpPr>
            <a:spLocks noGrp="1"/>
          </p:cNvSpPr>
          <p:nvPr>
            <p:ph idx="1"/>
          </p:nvPr>
        </p:nvSpPr>
        <p:spPr>
          <a:xfrm>
            <a:off x="677334" y="1820009"/>
            <a:ext cx="8596668" cy="4221354"/>
          </a:xfrm>
        </p:spPr>
        <p:txBody>
          <a:bodyPr/>
          <a:lstStyle/>
          <a:p>
            <a:r>
              <a:rPr lang="en-US" dirty="0">
                <a:latin typeface="Arial" panose="020B0604020202020204" pitchFamily="34" charset="0"/>
                <a:cs typeface="Arial" panose="020B0604020202020204" pitchFamily="34" charset="0"/>
              </a:rPr>
              <a:t>During times of employee layoffs, they move to other companies for better stuffs, this leads to intake of new candidates, as a result of this, many new candidates apply for the same position.</a:t>
            </a:r>
          </a:p>
          <a:p>
            <a:r>
              <a:rPr lang="en-US" dirty="0">
                <a:latin typeface="Arial" panose="020B0604020202020204" pitchFamily="34" charset="0"/>
                <a:cs typeface="Arial" panose="020B0604020202020204" pitchFamily="34" charset="0"/>
              </a:rPr>
              <a:t>In order to find the correct persons, search engines require many layers of new  filtering algorithms.</a:t>
            </a:r>
          </a:p>
          <a:p>
            <a:r>
              <a:rPr lang="en-US" dirty="0">
                <a:latin typeface="Arial" panose="020B0604020202020204" pitchFamily="34" charset="0"/>
                <a:cs typeface="Arial" panose="020B0604020202020204" pitchFamily="34" charset="0"/>
              </a:rPr>
              <a:t>We have to compare the new candidates to other companies’ candidates with same skillset and occupation.</a:t>
            </a:r>
          </a:p>
        </p:txBody>
      </p:sp>
    </p:spTree>
    <p:extLst>
      <p:ext uri="{BB962C8B-B14F-4D97-AF65-F5344CB8AC3E}">
        <p14:creationId xmlns:p14="http://schemas.microsoft.com/office/powerpoint/2010/main" val="5731097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8C7549-5DE7-653E-131A-4D9A399DE445}"/>
              </a:ext>
            </a:extLst>
          </p:cNvPr>
          <p:cNvSpPr>
            <a:spLocks noGrp="1"/>
          </p:cNvSpPr>
          <p:nvPr>
            <p:ph type="title"/>
          </p:nvPr>
        </p:nvSpPr>
        <p:spPr>
          <a:xfrm>
            <a:off x="640536" y="2693377"/>
            <a:ext cx="10910928" cy="1320800"/>
          </a:xfrm>
        </p:spPr>
        <p:txBody>
          <a:bodyPr/>
          <a:lstStyle/>
          <a:p>
            <a:pPr algn="ctr"/>
            <a:r>
              <a:rPr lang="en-US" dirty="0"/>
              <a:t>THANK YOU</a:t>
            </a:r>
            <a:endParaRPr lang="en-IN" dirty="0"/>
          </a:p>
        </p:txBody>
      </p:sp>
    </p:spTree>
    <p:extLst>
      <p:ext uri="{BB962C8B-B14F-4D97-AF65-F5344CB8AC3E}">
        <p14:creationId xmlns:p14="http://schemas.microsoft.com/office/powerpoint/2010/main" val="3551081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79A236-ACE4-E6E2-0853-7C10C45A38DC}"/>
              </a:ext>
            </a:extLst>
          </p:cNvPr>
          <p:cNvSpPr>
            <a:spLocks noGrp="1"/>
          </p:cNvSpPr>
          <p:nvPr>
            <p:ph type="title"/>
          </p:nvPr>
        </p:nvSpPr>
        <p:spPr/>
        <p:txBody>
          <a:bodyPr/>
          <a:lstStyle/>
          <a:p>
            <a:r>
              <a:rPr lang="en-IN" dirty="0">
                <a:latin typeface="Arial" panose="020B0604020202020204" pitchFamily="34" charset="0"/>
                <a:cs typeface="Arial" panose="020B0604020202020204" pitchFamily="34" charset="0"/>
              </a:rPr>
              <a:t>Problem Definition</a:t>
            </a:r>
            <a:r>
              <a:rPr lang="en-IN" dirty="0"/>
              <a:t>:		</a:t>
            </a:r>
          </a:p>
        </p:txBody>
      </p:sp>
      <p:sp>
        <p:nvSpPr>
          <p:cNvPr id="3" name="Content Placeholder 2">
            <a:extLst>
              <a:ext uri="{FF2B5EF4-FFF2-40B4-BE49-F238E27FC236}">
                <a16:creationId xmlns:a16="http://schemas.microsoft.com/office/drawing/2014/main" id="{8A204BF0-D04F-9EAB-4C1C-EB651261E920}"/>
              </a:ext>
            </a:extLst>
          </p:cNvPr>
          <p:cNvSpPr>
            <a:spLocks noGrp="1"/>
          </p:cNvSpPr>
          <p:nvPr>
            <p:ph idx="1"/>
          </p:nvPr>
        </p:nvSpPr>
        <p:spPr/>
        <p:txBody>
          <a:bodyPr/>
          <a:lstStyle/>
          <a:p>
            <a:pPr algn="l" rtl="0">
              <a:spcBef>
                <a:spcPts val="0"/>
              </a:spcBef>
              <a:spcAft>
                <a:spcPts val="0"/>
              </a:spcAft>
            </a:pPr>
            <a:r>
              <a:rPr lang="en-US" sz="1800" b="0" i="0" u="none" strike="noStrike" dirty="0">
                <a:solidFill>
                  <a:schemeClr val="tx1"/>
                </a:solidFill>
                <a:effectLst/>
                <a:latin typeface="Arial" panose="020B0604020202020204" pitchFamily="34" charset="0"/>
                <a:cs typeface="Arial" panose="020B0604020202020204" pitchFamily="34" charset="0"/>
              </a:rPr>
              <a:t>Having lots of skills but wondering which job will best suit you? Don’t need to worry! We have come up with a skill recommender solution through which the fresher or the skilled person can log in and find the jobs by using the search option or they can directly interact with the chatbot and get their dream job.</a:t>
            </a:r>
            <a:br>
              <a:rPr lang="en-US" b="0" i="0" dirty="0">
                <a:solidFill>
                  <a:schemeClr val="tx1"/>
                </a:solidFill>
                <a:effectLst/>
                <a:latin typeface="Arial" panose="020B0604020202020204" pitchFamily="34" charset="0"/>
                <a:cs typeface="Arial" panose="020B0604020202020204" pitchFamily="34" charset="0"/>
              </a:rPr>
            </a:br>
            <a:endParaRPr lang="en-US" b="0" i="0" dirty="0">
              <a:solidFill>
                <a:schemeClr val="tx1"/>
              </a:solidFill>
              <a:effectLst/>
              <a:latin typeface="Arial" panose="020B0604020202020204" pitchFamily="34" charset="0"/>
              <a:cs typeface="Arial" panose="020B0604020202020204" pitchFamily="34" charset="0"/>
            </a:endParaRPr>
          </a:p>
          <a:p>
            <a:pPr marL="0" indent="0" algn="l" rtl="0">
              <a:spcBef>
                <a:spcPts val="0"/>
              </a:spcBef>
              <a:spcAft>
                <a:spcPts val="0"/>
              </a:spcAft>
              <a:buNone/>
            </a:pPr>
            <a:endParaRPr lang="en-US" b="0" i="0" dirty="0">
              <a:solidFill>
                <a:schemeClr val="tx1"/>
              </a:solidFill>
              <a:effectLst/>
              <a:latin typeface="Arial" panose="020B0604020202020204" pitchFamily="34" charset="0"/>
              <a:cs typeface="Arial" panose="020B0604020202020204" pitchFamily="34" charset="0"/>
            </a:endParaRPr>
          </a:p>
          <a:p>
            <a:pPr algn="l" rtl="0">
              <a:spcBef>
                <a:spcPts val="0"/>
              </a:spcBef>
              <a:spcAft>
                <a:spcPts val="0"/>
              </a:spcAft>
            </a:pPr>
            <a:r>
              <a:rPr lang="en-US" sz="1800" b="0" i="0" u="none" strike="noStrike" dirty="0">
                <a:solidFill>
                  <a:schemeClr val="tx1"/>
                </a:solidFill>
                <a:effectLst/>
                <a:latin typeface="Arial" panose="020B0604020202020204" pitchFamily="34" charset="0"/>
                <a:cs typeface="Arial" panose="020B0604020202020204" pitchFamily="34" charset="0"/>
              </a:rPr>
              <a:t>To develop an end-to-end web application capable of displaying the current job openings based on the user skillset.  The user and their information are stored in the Database.  An alert is sent when there is an opening based on the user skillset. Users will interact with the chatbot and can get the recommendations based on their skills. We can use a job search API to get the current job openings in the market which will fetch the data directly from the webpage.</a:t>
            </a:r>
            <a:endParaRPr lang="en-US" b="0" i="0" dirty="0">
              <a:solidFill>
                <a:schemeClr val="tx1"/>
              </a:solidFill>
              <a:effectLst/>
              <a:latin typeface="Arial" panose="020B0604020202020204" pitchFamily="34" charset="0"/>
              <a:cs typeface="Arial" panose="020B0604020202020204" pitchFamily="34" charset="0"/>
            </a:endParaRPr>
          </a:p>
          <a:p>
            <a:endParaRPr lang="en-IN"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437559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79A236-ACE4-E6E2-0853-7C10C45A38DC}"/>
              </a:ext>
            </a:extLst>
          </p:cNvPr>
          <p:cNvSpPr>
            <a:spLocks noGrp="1"/>
          </p:cNvSpPr>
          <p:nvPr>
            <p:ph type="title"/>
          </p:nvPr>
        </p:nvSpPr>
        <p:spPr>
          <a:xfrm>
            <a:off x="677334" y="609600"/>
            <a:ext cx="8596668" cy="911469"/>
          </a:xfrm>
        </p:spPr>
        <p:txBody>
          <a:bodyPr/>
          <a:lstStyle/>
          <a:p>
            <a:r>
              <a:rPr lang="en-IN" dirty="0">
                <a:latin typeface="Arial" panose="020B0604020202020204" pitchFamily="34" charset="0"/>
                <a:cs typeface="Arial" panose="020B0604020202020204" pitchFamily="34" charset="0"/>
              </a:rPr>
              <a:t>Journal 1:</a:t>
            </a:r>
          </a:p>
        </p:txBody>
      </p:sp>
      <p:sp>
        <p:nvSpPr>
          <p:cNvPr id="3" name="Content Placeholder 2">
            <a:extLst>
              <a:ext uri="{FF2B5EF4-FFF2-40B4-BE49-F238E27FC236}">
                <a16:creationId xmlns:a16="http://schemas.microsoft.com/office/drawing/2014/main" id="{8A204BF0-D04F-9EAB-4C1C-EB651261E920}"/>
              </a:ext>
            </a:extLst>
          </p:cNvPr>
          <p:cNvSpPr>
            <a:spLocks noGrp="1"/>
          </p:cNvSpPr>
          <p:nvPr>
            <p:ph idx="1"/>
          </p:nvPr>
        </p:nvSpPr>
        <p:spPr>
          <a:xfrm>
            <a:off x="677334" y="1292469"/>
            <a:ext cx="8596668" cy="4748893"/>
          </a:xfrm>
        </p:spPr>
        <p:txBody>
          <a:bodyPr>
            <a:noAutofit/>
          </a:bodyPr>
          <a:lstStyle/>
          <a:p>
            <a:pPr rtl="0">
              <a:spcBef>
                <a:spcPts val="0"/>
              </a:spcBef>
              <a:spcAft>
                <a:spcPts val="0"/>
              </a:spcAft>
            </a:pPr>
            <a:r>
              <a:rPr lang="en-US" sz="1600" b="0" i="0" u="none" strike="noStrike" dirty="0" err="1">
                <a:solidFill>
                  <a:schemeClr val="tx1"/>
                </a:solidFill>
                <a:effectLst/>
                <a:latin typeface="Arial" panose="020B0604020202020204" pitchFamily="34" charset="0"/>
                <a:cs typeface="Arial" panose="020B0604020202020204" pitchFamily="34" charset="0"/>
              </a:rPr>
              <a:t>Author:Jorge</a:t>
            </a:r>
            <a:r>
              <a:rPr lang="en-US" sz="1600" b="0" i="0" u="none" strike="noStrike" dirty="0">
                <a:solidFill>
                  <a:schemeClr val="tx1"/>
                </a:solidFill>
                <a:effectLst/>
                <a:latin typeface="Arial" panose="020B0604020202020204" pitchFamily="34" charset="0"/>
                <a:cs typeface="Arial" panose="020B0604020202020204" pitchFamily="34" charset="0"/>
              </a:rPr>
              <a:t> Valverde-</a:t>
            </a:r>
            <a:r>
              <a:rPr lang="en-US" sz="1600" b="0" i="0" u="none" strike="noStrike" dirty="0" err="1">
                <a:solidFill>
                  <a:schemeClr val="tx1"/>
                </a:solidFill>
                <a:effectLst/>
                <a:latin typeface="Arial" panose="020B0604020202020204" pitchFamily="34" charset="0"/>
                <a:cs typeface="Arial" panose="020B0604020202020204" pitchFamily="34" charset="0"/>
              </a:rPr>
              <a:t>Rebaza</a:t>
            </a:r>
            <a:r>
              <a:rPr lang="en-US" sz="1600" b="0" i="0" u="none" strike="noStrike" dirty="0">
                <a:solidFill>
                  <a:schemeClr val="tx1"/>
                </a:solidFill>
                <a:effectLst/>
                <a:latin typeface="Arial" panose="020B0604020202020204" pitchFamily="34" charset="0"/>
                <a:cs typeface="Arial" panose="020B0604020202020204" pitchFamily="34" charset="0"/>
              </a:rPr>
              <a:t>, Ricardo Puma ,Paul </a:t>
            </a:r>
            <a:r>
              <a:rPr lang="en-US" sz="1600" b="0" i="0" u="none" strike="noStrike" dirty="0" err="1">
                <a:solidFill>
                  <a:schemeClr val="tx1"/>
                </a:solidFill>
                <a:effectLst/>
                <a:latin typeface="Arial" panose="020B0604020202020204" pitchFamily="34" charset="0"/>
                <a:cs typeface="Arial" panose="020B0604020202020204" pitchFamily="34" charset="0"/>
              </a:rPr>
              <a:t>Bustios</a:t>
            </a:r>
            <a:r>
              <a:rPr lang="en-US" sz="1600" b="0" i="0" u="none" strike="noStrike" dirty="0">
                <a:solidFill>
                  <a:schemeClr val="tx1"/>
                </a:solidFill>
                <a:effectLst/>
                <a:latin typeface="Arial" panose="020B0604020202020204" pitchFamily="34" charset="0"/>
                <a:cs typeface="Arial" panose="020B0604020202020204" pitchFamily="34" charset="0"/>
              </a:rPr>
              <a:t>, Nathalia C. Silva.</a:t>
            </a:r>
            <a:endParaRPr lang="en-US" sz="1600" b="0" dirty="0">
              <a:solidFill>
                <a:schemeClr val="tx1"/>
              </a:solidFill>
              <a:effectLst/>
              <a:latin typeface="Arial" panose="020B0604020202020204" pitchFamily="34" charset="0"/>
              <a:cs typeface="Arial" panose="020B0604020202020204" pitchFamily="34" charset="0"/>
            </a:endParaRPr>
          </a:p>
          <a:p>
            <a:pPr rtl="0">
              <a:spcBef>
                <a:spcPts val="0"/>
              </a:spcBef>
              <a:spcAft>
                <a:spcPts val="0"/>
              </a:spcAft>
            </a:pPr>
            <a:r>
              <a:rPr lang="en-US" sz="1600" b="0" i="0" u="none" strike="noStrike" dirty="0" err="1">
                <a:solidFill>
                  <a:schemeClr val="tx1"/>
                </a:solidFill>
                <a:effectLst/>
                <a:latin typeface="Arial" panose="020B0604020202020204" pitchFamily="34" charset="0"/>
                <a:cs typeface="Arial" panose="020B0604020202020204" pitchFamily="34" charset="0"/>
              </a:rPr>
              <a:t>Title:Job</a:t>
            </a:r>
            <a:r>
              <a:rPr lang="en-US" sz="1600" b="0" i="0" u="none" strike="noStrike" dirty="0">
                <a:solidFill>
                  <a:schemeClr val="tx1"/>
                </a:solidFill>
                <a:effectLst/>
                <a:latin typeface="Arial" panose="020B0604020202020204" pitchFamily="34" charset="0"/>
                <a:cs typeface="Arial" panose="020B0604020202020204" pitchFamily="34" charset="0"/>
              </a:rPr>
              <a:t> Recommendation based on Job Seeker Skills.</a:t>
            </a:r>
            <a:endParaRPr lang="en-US" sz="1600" b="0" dirty="0">
              <a:solidFill>
                <a:schemeClr val="tx1"/>
              </a:solidFill>
              <a:effectLst/>
              <a:latin typeface="Arial" panose="020B0604020202020204" pitchFamily="34" charset="0"/>
              <a:cs typeface="Arial" panose="020B0604020202020204" pitchFamily="34" charset="0"/>
            </a:endParaRPr>
          </a:p>
          <a:p>
            <a:pPr rtl="0">
              <a:spcBef>
                <a:spcPts val="0"/>
              </a:spcBef>
              <a:spcAft>
                <a:spcPts val="0"/>
              </a:spcAft>
            </a:pPr>
            <a:r>
              <a:rPr lang="en-US" sz="1600" b="0" i="0" u="none" strike="noStrike" dirty="0">
                <a:solidFill>
                  <a:schemeClr val="tx1"/>
                </a:solidFill>
                <a:effectLst/>
                <a:latin typeface="Arial" panose="020B0604020202020204" pitchFamily="34" charset="0"/>
                <a:cs typeface="Arial" panose="020B0604020202020204" pitchFamily="34" charset="0"/>
              </a:rPr>
              <a:t>Published in: 2018.</a:t>
            </a:r>
            <a:endParaRPr lang="en-US" sz="1600" b="0" dirty="0">
              <a:solidFill>
                <a:schemeClr val="tx1"/>
              </a:solidFill>
              <a:effectLst/>
              <a:latin typeface="Arial" panose="020B0604020202020204" pitchFamily="34" charset="0"/>
              <a:cs typeface="Arial" panose="020B0604020202020204" pitchFamily="34" charset="0"/>
            </a:endParaRPr>
          </a:p>
          <a:p>
            <a:pPr rtl="0">
              <a:spcBef>
                <a:spcPts val="0"/>
              </a:spcBef>
              <a:spcAft>
                <a:spcPts val="0"/>
              </a:spcAft>
            </a:pPr>
            <a:r>
              <a:rPr lang="en-US" sz="1600" b="0" i="0" u="none" strike="noStrike" dirty="0">
                <a:solidFill>
                  <a:schemeClr val="tx1"/>
                </a:solidFill>
                <a:effectLst/>
                <a:latin typeface="Arial" panose="020B0604020202020204" pitchFamily="34" charset="0"/>
                <a:cs typeface="Arial" panose="020B0604020202020204" pitchFamily="34" charset="0"/>
              </a:rPr>
              <a:t>Published date:26 march 2018.</a:t>
            </a:r>
            <a:endParaRPr lang="en-US" sz="1600" b="0" dirty="0">
              <a:solidFill>
                <a:schemeClr val="tx1"/>
              </a:solidFill>
              <a:effectLst/>
              <a:latin typeface="Arial" panose="020B0604020202020204" pitchFamily="34" charset="0"/>
              <a:cs typeface="Arial" panose="020B0604020202020204" pitchFamily="34" charset="0"/>
            </a:endParaRPr>
          </a:p>
          <a:p>
            <a:pPr rtl="0">
              <a:spcBef>
                <a:spcPts val="0"/>
              </a:spcBef>
              <a:spcAft>
                <a:spcPts val="0"/>
              </a:spcAft>
            </a:pPr>
            <a:br>
              <a:rPr lang="en-US" sz="1600" b="0" dirty="0">
                <a:solidFill>
                  <a:schemeClr val="tx1"/>
                </a:solidFill>
                <a:effectLst/>
                <a:latin typeface="Arial" panose="020B0604020202020204" pitchFamily="34" charset="0"/>
                <a:cs typeface="Arial" panose="020B0604020202020204" pitchFamily="34" charset="0"/>
              </a:rPr>
            </a:br>
            <a:r>
              <a:rPr lang="en-US" b="0" i="0" u="none" strike="noStrike" dirty="0">
                <a:solidFill>
                  <a:schemeClr val="tx1"/>
                </a:solidFill>
                <a:effectLst/>
                <a:latin typeface="Arial" panose="020B0604020202020204" pitchFamily="34" charset="0"/>
                <a:cs typeface="Arial" panose="020B0604020202020204" pitchFamily="34" charset="0"/>
              </a:rPr>
              <a:t>Abstract:</a:t>
            </a:r>
            <a:endParaRPr lang="en-US" b="0" dirty="0">
              <a:solidFill>
                <a:schemeClr val="tx1"/>
              </a:solidFill>
              <a:effectLst/>
              <a:latin typeface="Arial" panose="020B0604020202020204" pitchFamily="34" charset="0"/>
              <a:cs typeface="Arial" panose="020B0604020202020204" pitchFamily="34" charset="0"/>
            </a:endParaRPr>
          </a:p>
          <a:p>
            <a:pPr rtl="0">
              <a:spcBef>
                <a:spcPts val="0"/>
              </a:spcBef>
              <a:spcAft>
                <a:spcPts val="0"/>
              </a:spcAft>
            </a:pPr>
            <a:r>
              <a:rPr lang="en-US" sz="1600" b="0" i="0" u="none" strike="noStrike" dirty="0">
                <a:solidFill>
                  <a:schemeClr val="tx1"/>
                </a:solidFill>
                <a:effectLst/>
                <a:latin typeface="Arial" panose="020B0604020202020204" pitchFamily="34" charset="0"/>
                <a:cs typeface="Arial" panose="020B0604020202020204" pitchFamily="34" charset="0"/>
              </a:rPr>
              <a:t>In the last years, job recommender systems have become popular since they successfully reduce information overload by generating personalized job suggestions.</a:t>
            </a:r>
            <a:br>
              <a:rPr lang="en-US" sz="1600" b="0" dirty="0">
                <a:solidFill>
                  <a:schemeClr val="tx1"/>
                </a:solidFill>
                <a:effectLst/>
                <a:latin typeface="Arial" panose="020B0604020202020204" pitchFamily="34" charset="0"/>
                <a:cs typeface="Arial" panose="020B0604020202020204" pitchFamily="34" charset="0"/>
              </a:rPr>
            </a:br>
            <a:r>
              <a:rPr lang="en-US" sz="1600" b="0" i="0" u="none" strike="noStrike" dirty="0">
                <a:solidFill>
                  <a:schemeClr val="tx1"/>
                </a:solidFill>
                <a:effectLst/>
                <a:latin typeface="Arial" panose="020B0604020202020204" pitchFamily="34" charset="0"/>
                <a:cs typeface="Arial" panose="020B0604020202020204" pitchFamily="34" charset="0"/>
              </a:rPr>
              <a:t> Although in the literature exists a variety of techniques and strategies used as part of job recommender systems, most of them fail to recommending job vacancies that fit properly to the job seekers profiles. </a:t>
            </a:r>
            <a:br>
              <a:rPr lang="en-US" sz="1600" b="0" dirty="0">
                <a:solidFill>
                  <a:schemeClr val="tx1"/>
                </a:solidFill>
                <a:effectLst/>
                <a:latin typeface="Arial" panose="020B0604020202020204" pitchFamily="34" charset="0"/>
                <a:cs typeface="Arial" panose="020B0604020202020204" pitchFamily="34" charset="0"/>
              </a:rPr>
            </a:br>
            <a:r>
              <a:rPr lang="en-US" sz="1600" b="0" i="0" u="none" strike="noStrike" dirty="0" err="1">
                <a:solidFill>
                  <a:schemeClr val="tx1"/>
                </a:solidFill>
                <a:effectLst/>
                <a:latin typeface="Arial" panose="020B0604020202020204" pitchFamily="34" charset="0"/>
                <a:cs typeface="Arial" panose="020B0604020202020204" pitchFamily="34" charset="0"/>
              </a:rPr>
              <a:t>i</a:t>
            </a:r>
            <a:r>
              <a:rPr lang="en-US" sz="1600" b="0" i="0" u="none" strike="noStrike" dirty="0">
                <a:solidFill>
                  <a:schemeClr val="tx1"/>
                </a:solidFill>
                <a:effectLst/>
                <a:latin typeface="Arial" panose="020B0604020202020204" pitchFamily="34" charset="0"/>
                <a:cs typeface="Arial" panose="020B0604020202020204" pitchFamily="34" charset="0"/>
              </a:rPr>
              <a:t>) made publicly available a new dataset formed by a set of job seekers profiles and a set of job vacancies collected from different job search engine sites; </a:t>
            </a:r>
            <a:endParaRPr lang="en-US" sz="1600" b="0" dirty="0">
              <a:solidFill>
                <a:schemeClr val="tx1"/>
              </a:solidFill>
              <a:effectLst/>
              <a:latin typeface="Arial" panose="020B0604020202020204" pitchFamily="34" charset="0"/>
              <a:cs typeface="Arial" panose="020B0604020202020204" pitchFamily="34" charset="0"/>
            </a:endParaRPr>
          </a:p>
          <a:p>
            <a:pPr rtl="0">
              <a:spcBef>
                <a:spcPts val="0"/>
              </a:spcBef>
              <a:spcAft>
                <a:spcPts val="0"/>
              </a:spcAft>
            </a:pPr>
            <a:r>
              <a:rPr lang="en-US" sz="1600" b="0" i="0" u="none" strike="noStrike" dirty="0">
                <a:solidFill>
                  <a:schemeClr val="tx1"/>
                </a:solidFill>
                <a:effectLst/>
                <a:latin typeface="Arial" panose="020B0604020202020204" pitchFamily="34" charset="0"/>
                <a:cs typeface="Arial" panose="020B0604020202020204" pitchFamily="34" charset="0"/>
              </a:rPr>
              <a:t>ii) put forward the proposal of a framework for job recommendation based on professional skills of job seekers; and </a:t>
            </a:r>
            <a:endParaRPr lang="en-US" sz="1600" b="0" dirty="0">
              <a:solidFill>
                <a:schemeClr val="tx1"/>
              </a:solidFill>
              <a:effectLst/>
              <a:latin typeface="Arial" panose="020B0604020202020204" pitchFamily="34" charset="0"/>
              <a:cs typeface="Arial" panose="020B0604020202020204" pitchFamily="34" charset="0"/>
            </a:endParaRPr>
          </a:p>
          <a:p>
            <a:pPr rtl="0">
              <a:spcBef>
                <a:spcPts val="0"/>
              </a:spcBef>
              <a:spcAft>
                <a:spcPts val="0"/>
              </a:spcAft>
            </a:pPr>
            <a:r>
              <a:rPr lang="en-US" sz="1600" b="0" i="0" u="none" strike="noStrike" dirty="0">
                <a:solidFill>
                  <a:schemeClr val="tx1"/>
                </a:solidFill>
                <a:effectLst/>
                <a:latin typeface="Arial" panose="020B0604020202020204" pitchFamily="34" charset="0"/>
                <a:cs typeface="Arial" panose="020B0604020202020204" pitchFamily="34" charset="0"/>
              </a:rPr>
              <a:t>iii) carried out an evaluation to quantify empirically the recommendation abilities of two state-of-the-art methods, considering different configurations, within the proposed framework. We thus present a general panorama of job recommendation task aiming to facilitate research and real-world application design regarding this important issue.</a:t>
            </a:r>
            <a:endParaRPr lang="en-US" sz="1600" b="0" dirty="0">
              <a:solidFill>
                <a:schemeClr val="tx1"/>
              </a:solidFill>
              <a:effectLst/>
              <a:latin typeface="Arial" panose="020B0604020202020204" pitchFamily="34" charset="0"/>
              <a:cs typeface="Arial" panose="020B0604020202020204" pitchFamily="34" charset="0"/>
            </a:endParaRPr>
          </a:p>
          <a:p>
            <a:pPr marL="0" indent="0">
              <a:buNone/>
            </a:pPr>
            <a:br>
              <a:rPr lang="en-US" sz="1600" dirty="0">
                <a:solidFill>
                  <a:schemeClr val="tx1"/>
                </a:solidFill>
                <a:latin typeface="Arial" panose="020B0604020202020204" pitchFamily="34" charset="0"/>
                <a:cs typeface="Arial" panose="020B0604020202020204" pitchFamily="34" charset="0"/>
              </a:rPr>
            </a:br>
            <a:endParaRPr lang="en-IN" sz="16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257116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79A236-ACE4-E6E2-0853-7C10C45A38DC}"/>
              </a:ext>
            </a:extLst>
          </p:cNvPr>
          <p:cNvSpPr>
            <a:spLocks noGrp="1"/>
          </p:cNvSpPr>
          <p:nvPr>
            <p:ph type="title"/>
          </p:nvPr>
        </p:nvSpPr>
        <p:spPr/>
        <p:txBody>
          <a:bodyPr/>
          <a:lstStyle/>
          <a:p>
            <a:r>
              <a:rPr lang="en-IN" dirty="0"/>
              <a:t>Concepts</a:t>
            </a:r>
          </a:p>
        </p:txBody>
      </p:sp>
      <p:sp>
        <p:nvSpPr>
          <p:cNvPr id="3" name="Content Placeholder 2">
            <a:extLst>
              <a:ext uri="{FF2B5EF4-FFF2-40B4-BE49-F238E27FC236}">
                <a16:creationId xmlns:a16="http://schemas.microsoft.com/office/drawing/2014/main" id="{8A204BF0-D04F-9EAB-4C1C-EB651261E920}"/>
              </a:ext>
            </a:extLst>
          </p:cNvPr>
          <p:cNvSpPr>
            <a:spLocks noGrp="1"/>
          </p:cNvSpPr>
          <p:nvPr>
            <p:ph idx="1"/>
          </p:nvPr>
        </p:nvSpPr>
        <p:spPr>
          <a:xfrm>
            <a:off x="677334" y="1257300"/>
            <a:ext cx="8596668" cy="4784063"/>
          </a:xfrm>
        </p:spPr>
        <p:txBody>
          <a:bodyPr>
            <a:noAutofit/>
          </a:bodyPr>
          <a:lstStyle/>
          <a:p>
            <a:pPr marL="0" indent="0" rtl="0">
              <a:spcBef>
                <a:spcPts val="0"/>
              </a:spcBef>
              <a:spcAft>
                <a:spcPts val="0"/>
              </a:spcAft>
              <a:buNone/>
            </a:pPr>
            <a:br>
              <a:rPr lang="en-US" sz="1600" b="0" dirty="0">
                <a:solidFill>
                  <a:schemeClr val="tx1"/>
                </a:solidFill>
                <a:effectLst/>
                <a:latin typeface="Arial" panose="020B0604020202020204" pitchFamily="34" charset="0"/>
                <a:cs typeface="Arial" panose="020B0604020202020204" pitchFamily="34" charset="0"/>
              </a:rPr>
            </a:br>
            <a:r>
              <a:rPr lang="en-US" sz="1600" b="0" dirty="0">
                <a:solidFill>
                  <a:schemeClr val="tx1"/>
                </a:solidFill>
                <a:effectLst/>
                <a:latin typeface="Arial" panose="020B0604020202020204" pitchFamily="34" charset="0"/>
                <a:cs typeface="Arial" panose="020B0604020202020204" pitchFamily="34" charset="0"/>
              </a:rPr>
              <a:t>T</a:t>
            </a:r>
            <a:r>
              <a:rPr lang="en-US" sz="1600" b="0" i="0" u="none" strike="noStrike" dirty="0">
                <a:solidFill>
                  <a:schemeClr val="tx1"/>
                </a:solidFill>
                <a:effectLst/>
                <a:latin typeface="Arial" panose="020B0604020202020204" pitchFamily="34" charset="0"/>
                <a:cs typeface="Arial" panose="020B0604020202020204" pitchFamily="34" charset="0"/>
              </a:rPr>
              <a:t>wo methods used in our experiments:</a:t>
            </a:r>
            <a:endParaRPr lang="en-US" sz="1600" b="0" dirty="0">
              <a:solidFill>
                <a:schemeClr val="tx1"/>
              </a:solidFill>
              <a:effectLst/>
              <a:latin typeface="Arial" panose="020B0604020202020204" pitchFamily="34" charset="0"/>
              <a:cs typeface="Arial" panose="020B0604020202020204" pitchFamily="34" charset="0"/>
            </a:endParaRPr>
          </a:p>
          <a:p>
            <a:pPr rtl="0">
              <a:spcBef>
                <a:spcPts val="0"/>
              </a:spcBef>
              <a:spcAft>
                <a:spcPts val="0"/>
              </a:spcAft>
            </a:pPr>
            <a:r>
              <a:rPr lang="en-US" sz="1600" b="0" i="0" u="none" strike="noStrike" dirty="0">
                <a:solidFill>
                  <a:schemeClr val="tx1"/>
                </a:solidFill>
                <a:effectLst/>
                <a:latin typeface="Arial" panose="020B0604020202020204" pitchFamily="34" charset="0"/>
                <a:cs typeface="Arial" panose="020B0604020202020204" pitchFamily="34" charset="0"/>
              </a:rPr>
              <a:t>1) Term Frequency-Inverse Document Frequency (TF-IDF).</a:t>
            </a:r>
            <a:endParaRPr lang="en-US" sz="1600" b="0" dirty="0">
              <a:solidFill>
                <a:schemeClr val="tx1"/>
              </a:solidFill>
              <a:effectLst/>
              <a:latin typeface="Arial" panose="020B0604020202020204" pitchFamily="34" charset="0"/>
              <a:cs typeface="Arial" panose="020B0604020202020204" pitchFamily="34" charset="0"/>
            </a:endParaRPr>
          </a:p>
          <a:p>
            <a:pPr rtl="0">
              <a:spcBef>
                <a:spcPts val="0"/>
              </a:spcBef>
              <a:spcAft>
                <a:spcPts val="0"/>
              </a:spcAft>
            </a:pPr>
            <a:r>
              <a:rPr lang="en-US" sz="1600" b="0" i="0" u="none" strike="noStrike" dirty="0">
                <a:solidFill>
                  <a:schemeClr val="tx1"/>
                </a:solidFill>
                <a:effectLst/>
                <a:latin typeface="Arial" panose="020B0604020202020204" pitchFamily="34" charset="0"/>
                <a:cs typeface="Arial" panose="020B0604020202020204" pitchFamily="34" charset="0"/>
              </a:rPr>
              <a:t> 2) Word2vec.</a:t>
            </a:r>
            <a:endParaRPr lang="en-US" sz="1600" b="0" dirty="0">
              <a:solidFill>
                <a:schemeClr val="tx1"/>
              </a:solidFill>
              <a:effectLst/>
              <a:latin typeface="Arial" panose="020B0604020202020204" pitchFamily="34" charset="0"/>
              <a:cs typeface="Arial" panose="020B0604020202020204" pitchFamily="34" charset="0"/>
            </a:endParaRPr>
          </a:p>
          <a:p>
            <a:pPr marL="0" indent="0" rtl="0">
              <a:spcBef>
                <a:spcPts val="0"/>
              </a:spcBef>
              <a:spcAft>
                <a:spcPts val="0"/>
              </a:spcAft>
              <a:buNone/>
            </a:pPr>
            <a:br>
              <a:rPr lang="en-US" sz="1600" b="0" dirty="0">
                <a:solidFill>
                  <a:schemeClr val="tx1"/>
                </a:solidFill>
                <a:effectLst/>
                <a:latin typeface="Arial" panose="020B0604020202020204" pitchFamily="34" charset="0"/>
                <a:cs typeface="Arial" panose="020B0604020202020204" pitchFamily="34" charset="0"/>
              </a:rPr>
            </a:br>
            <a:r>
              <a:rPr lang="en-US" sz="1600" b="0" i="0" u="none" strike="noStrike" dirty="0">
                <a:solidFill>
                  <a:schemeClr val="tx1"/>
                </a:solidFill>
                <a:effectLst/>
                <a:latin typeface="Arial" panose="020B0604020202020204" pitchFamily="34" charset="0"/>
                <a:cs typeface="Arial" panose="020B0604020202020204" pitchFamily="34" charset="0"/>
              </a:rPr>
              <a:t>Term Frequency-Inverse Document Frequency (TF-IDF) </a:t>
            </a:r>
            <a:endParaRPr lang="en-US" sz="1600" b="0" dirty="0">
              <a:solidFill>
                <a:schemeClr val="tx1"/>
              </a:solidFill>
              <a:effectLst/>
              <a:latin typeface="Arial" panose="020B0604020202020204" pitchFamily="34" charset="0"/>
              <a:cs typeface="Arial" panose="020B0604020202020204" pitchFamily="34" charset="0"/>
            </a:endParaRPr>
          </a:p>
          <a:p>
            <a:pPr rtl="0">
              <a:spcBef>
                <a:spcPts val="0"/>
              </a:spcBef>
              <a:spcAft>
                <a:spcPts val="0"/>
              </a:spcAft>
            </a:pPr>
            <a:r>
              <a:rPr lang="en-US" sz="1600" b="0" i="0" u="none" strike="noStrike" dirty="0">
                <a:solidFill>
                  <a:schemeClr val="tx1"/>
                </a:solidFill>
                <a:effectLst/>
                <a:latin typeface="Arial" panose="020B0604020202020204" pitchFamily="34" charset="0"/>
                <a:cs typeface="Arial" panose="020B0604020202020204" pitchFamily="34" charset="0"/>
              </a:rPr>
              <a:t>TF-IDF assigns weights to the words as a statistical measure used to evaluate the relevance of a word in document of a corpus. This relevance is proportional to the number of times a word appears in the document and inversely proportional to the frequency of the word in the corpus. This method has been successful in topic identification over large text datasets.</a:t>
            </a:r>
            <a:endParaRPr lang="en-US" sz="1600" i="0" u="none" strike="noStrike" dirty="0">
              <a:solidFill>
                <a:schemeClr val="tx1"/>
              </a:solidFill>
              <a:latin typeface="Arial" panose="020B0604020202020204" pitchFamily="34" charset="0"/>
              <a:cs typeface="Arial" panose="020B0604020202020204" pitchFamily="34" charset="0"/>
            </a:endParaRPr>
          </a:p>
          <a:p>
            <a:pPr marL="0" indent="0" rtl="0">
              <a:spcBef>
                <a:spcPts val="0"/>
              </a:spcBef>
              <a:spcAft>
                <a:spcPts val="0"/>
              </a:spcAft>
              <a:buNone/>
            </a:pPr>
            <a:br>
              <a:rPr lang="en-US" sz="1600" b="0" dirty="0">
                <a:solidFill>
                  <a:schemeClr val="tx1"/>
                </a:solidFill>
                <a:effectLst/>
                <a:latin typeface="Arial" panose="020B0604020202020204" pitchFamily="34" charset="0"/>
                <a:cs typeface="Arial" panose="020B0604020202020204" pitchFamily="34" charset="0"/>
              </a:rPr>
            </a:br>
            <a:r>
              <a:rPr lang="en-US" sz="1600" b="0" i="0" u="none" strike="noStrike" dirty="0">
                <a:solidFill>
                  <a:schemeClr val="tx1"/>
                </a:solidFill>
                <a:effectLst/>
                <a:latin typeface="Arial" panose="020B0604020202020204" pitchFamily="34" charset="0"/>
                <a:cs typeface="Arial" panose="020B0604020202020204" pitchFamily="34" charset="0"/>
              </a:rPr>
              <a:t>Word2vec</a:t>
            </a:r>
            <a:endParaRPr lang="en-US" sz="1600" b="0" dirty="0">
              <a:solidFill>
                <a:schemeClr val="tx1"/>
              </a:solidFill>
              <a:effectLst/>
              <a:latin typeface="Arial" panose="020B0604020202020204" pitchFamily="34" charset="0"/>
              <a:cs typeface="Arial" panose="020B0604020202020204" pitchFamily="34" charset="0"/>
            </a:endParaRPr>
          </a:p>
          <a:p>
            <a:pPr rtl="0">
              <a:spcBef>
                <a:spcPts val="0"/>
              </a:spcBef>
              <a:spcAft>
                <a:spcPts val="0"/>
              </a:spcAft>
            </a:pPr>
            <a:r>
              <a:rPr lang="en-US" sz="1600" b="0" i="0" u="none" strike="noStrike" dirty="0">
                <a:solidFill>
                  <a:schemeClr val="tx1"/>
                </a:solidFill>
                <a:effectLst/>
                <a:latin typeface="Arial" panose="020B0604020202020204" pitchFamily="34" charset="0"/>
                <a:cs typeface="Arial" panose="020B0604020202020204" pitchFamily="34" charset="0"/>
              </a:rPr>
              <a:t>Word2vec is a general predictive model for learning vector representations of words . These vector representations, also called word embeddings, capture distributional semantics and co-occurrence statistics . There are two Word2vec models we can use to obtain word embeddings: CBOW and Skip-gram.</a:t>
            </a:r>
            <a:endParaRPr lang="en-US" sz="1600" b="0" dirty="0">
              <a:solidFill>
                <a:schemeClr val="tx1"/>
              </a:solidFill>
              <a:effectLst/>
              <a:latin typeface="Arial" panose="020B0604020202020204" pitchFamily="34" charset="0"/>
              <a:cs typeface="Arial" panose="020B0604020202020204" pitchFamily="34" charset="0"/>
            </a:endParaRPr>
          </a:p>
          <a:p>
            <a:pPr marL="0" indent="0" rtl="0">
              <a:spcBef>
                <a:spcPts val="0"/>
              </a:spcBef>
              <a:spcAft>
                <a:spcPts val="0"/>
              </a:spcAft>
              <a:buNone/>
            </a:pPr>
            <a:endParaRPr lang="en-IN" sz="16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182861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F7A6BA-C2F2-1BFC-0DA8-2B435DB7365A}"/>
              </a:ext>
            </a:extLst>
          </p:cNvPr>
          <p:cNvSpPr>
            <a:spLocks noGrp="1"/>
          </p:cNvSpPr>
          <p:nvPr>
            <p:ph type="title"/>
          </p:nvPr>
        </p:nvSpPr>
        <p:spPr/>
        <p:txBody>
          <a:bodyPr/>
          <a:lstStyle/>
          <a:p>
            <a:r>
              <a:rPr lang="en-IN" dirty="0"/>
              <a:t>Accuracy:</a:t>
            </a:r>
          </a:p>
        </p:txBody>
      </p:sp>
      <p:sp>
        <p:nvSpPr>
          <p:cNvPr id="3" name="Content Placeholder 2">
            <a:extLst>
              <a:ext uri="{FF2B5EF4-FFF2-40B4-BE49-F238E27FC236}">
                <a16:creationId xmlns:a16="http://schemas.microsoft.com/office/drawing/2014/main" id="{5EA3DB57-7A74-1011-32F6-D286EBCBA709}"/>
              </a:ext>
            </a:extLst>
          </p:cNvPr>
          <p:cNvSpPr>
            <a:spLocks noGrp="1"/>
          </p:cNvSpPr>
          <p:nvPr>
            <p:ph idx="1"/>
          </p:nvPr>
        </p:nvSpPr>
        <p:spPr>
          <a:xfrm>
            <a:off x="677334" y="1776047"/>
            <a:ext cx="8596668" cy="4265316"/>
          </a:xfrm>
        </p:spPr>
        <p:txBody>
          <a:bodyPr>
            <a:normAutofit lnSpcReduction="10000"/>
          </a:bodyPr>
          <a:lstStyle/>
          <a:p>
            <a:pPr rtl="0">
              <a:spcBef>
                <a:spcPts val="0"/>
              </a:spcBef>
              <a:spcAft>
                <a:spcPts val="0"/>
              </a:spcAft>
            </a:pPr>
            <a:r>
              <a:rPr lang="en-US" sz="1800" b="0" i="0" u="none" strike="noStrike" dirty="0">
                <a:solidFill>
                  <a:schemeClr val="tx1"/>
                </a:solidFill>
                <a:effectLst/>
                <a:latin typeface="Arial" panose="020B0604020202020204" pitchFamily="34" charset="0"/>
              </a:rPr>
              <a:t>In order to make the results more understandable, we standardize these scores dividing them by the maximum score. Third, once these scores are obtained, we averaged them and also calculated Precision and Minimum Effectiveness (ME).</a:t>
            </a:r>
            <a:endParaRPr lang="en-US" b="0" dirty="0">
              <a:solidFill>
                <a:schemeClr val="tx1"/>
              </a:solidFill>
              <a:effectLst/>
            </a:endParaRPr>
          </a:p>
          <a:p>
            <a:pPr rtl="0">
              <a:spcBef>
                <a:spcPts val="0"/>
              </a:spcBef>
              <a:spcAft>
                <a:spcPts val="0"/>
              </a:spcAft>
            </a:pPr>
            <a:br>
              <a:rPr lang="en-US" b="0" dirty="0">
                <a:solidFill>
                  <a:schemeClr val="tx1"/>
                </a:solidFill>
                <a:effectLst/>
              </a:rPr>
            </a:br>
            <a:r>
              <a:rPr lang="en-US" sz="1800" b="0" i="0" u="none" strike="noStrike" dirty="0">
                <a:solidFill>
                  <a:schemeClr val="tx1"/>
                </a:solidFill>
                <a:effectLst/>
                <a:latin typeface="Arial" panose="020B0604020202020204" pitchFamily="34" charset="0"/>
              </a:rPr>
              <a:t> Precision for a single profile by dividing the number of relevant documents (recommendations with a score greater than 0.5) by all the retrieved documents (total of recommendations); then, we average this precision over all the profiles. </a:t>
            </a:r>
            <a:endParaRPr lang="en-US" b="0" dirty="0">
              <a:solidFill>
                <a:schemeClr val="tx1"/>
              </a:solidFill>
              <a:effectLst/>
            </a:endParaRPr>
          </a:p>
          <a:p>
            <a:pPr rtl="0">
              <a:spcBef>
                <a:spcPts val="0"/>
              </a:spcBef>
              <a:spcAft>
                <a:spcPts val="0"/>
              </a:spcAft>
            </a:pPr>
            <a:br>
              <a:rPr lang="en-US" b="0" dirty="0">
                <a:solidFill>
                  <a:schemeClr val="tx1"/>
                </a:solidFill>
                <a:effectLst/>
              </a:rPr>
            </a:br>
            <a:r>
              <a:rPr lang="en-US" sz="1800" b="0" i="0" u="none" strike="noStrike" dirty="0">
                <a:solidFill>
                  <a:schemeClr val="tx1"/>
                </a:solidFill>
                <a:effectLst/>
                <a:latin typeface="Arial" panose="020B0604020202020204" pitchFamily="34" charset="0"/>
              </a:rPr>
              <a:t>On the other hand, the Minimum Effectiveness (ME) allocates a score of 1 if at least one out of the 10 recommendations for a profile has a score greater or equal to 0.5, otherwise it allocates 0.</a:t>
            </a:r>
            <a:endParaRPr lang="en-US" b="0" dirty="0">
              <a:solidFill>
                <a:schemeClr val="tx1"/>
              </a:solidFill>
              <a:effectLst/>
            </a:endParaRPr>
          </a:p>
          <a:p>
            <a:pPr marL="0" indent="0">
              <a:buNone/>
            </a:pPr>
            <a:br>
              <a:rPr lang="en-US" dirty="0">
                <a:solidFill>
                  <a:schemeClr val="tx1"/>
                </a:solidFill>
              </a:rPr>
            </a:br>
            <a:endParaRPr lang="en-IN" dirty="0">
              <a:solidFill>
                <a:schemeClr val="tx1"/>
              </a:solidFill>
            </a:endParaRPr>
          </a:p>
        </p:txBody>
      </p:sp>
    </p:spTree>
    <p:extLst>
      <p:ext uri="{BB962C8B-B14F-4D97-AF65-F5344CB8AC3E}">
        <p14:creationId xmlns:p14="http://schemas.microsoft.com/office/powerpoint/2010/main" val="35968074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79A236-ACE4-E6E2-0853-7C10C45A38DC}"/>
              </a:ext>
            </a:extLst>
          </p:cNvPr>
          <p:cNvSpPr>
            <a:spLocks noGrp="1"/>
          </p:cNvSpPr>
          <p:nvPr>
            <p:ph type="title"/>
          </p:nvPr>
        </p:nvSpPr>
        <p:spPr>
          <a:xfrm>
            <a:off x="677334" y="609600"/>
            <a:ext cx="8596668" cy="911469"/>
          </a:xfrm>
        </p:spPr>
        <p:txBody>
          <a:bodyPr/>
          <a:lstStyle/>
          <a:p>
            <a:r>
              <a:rPr lang="en-IN" dirty="0"/>
              <a:t>Journal 2:</a:t>
            </a:r>
          </a:p>
        </p:txBody>
      </p:sp>
      <p:sp>
        <p:nvSpPr>
          <p:cNvPr id="3" name="Content Placeholder 2">
            <a:extLst>
              <a:ext uri="{FF2B5EF4-FFF2-40B4-BE49-F238E27FC236}">
                <a16:creationId xmlns:a16="http://schemas.microsoft.com/office/drawing/2014/main" id="{8A204BF0-D04F-9EAB-4C1C-EB651261E920}"/>
              </a:ext>
            </a:extLst>
          </p:cNvPr>
          <p:cNvSpPr>
            <a:spLocks noGrp="1"/>
          </p:cNvSpPr>
          <p:nvPr>
            <p:ph idx="1"/>
          </p:nvPr>
        </p:nvSpPr>
        <p:spPr>
          <a:xfrm>
            <a:off x="677334" y="1521069"/>
            <a:ext cx="8596668" cy="4520293"/>
          </a:xfrm>
        </p:spPr>
        <p:txBody>
          <a:bodyPr>
            <a:noAutofit/>
          </a:bodyPr>
          <a:lstStyle/>
          <a:p>
            <a:pPr rtl="0">
              <a:spcBef>
                <a:spcPts val="0"/>
              </a:spcBef>
              <a:spcAft>
                <a:spcPts val="0"/>
              </a:spcAft>
            </a:pPr>
            <a:r>
              <a:rPr lang="en-US" sz="1600" b="0" i="0" u="none" strike="noStrike" dirty="0">
                <a:solidFill>
                  <a:schemeClr val="tx1"/>
                </a:solidFill>
                <a:effectLst/>
                <a:latin typeface="Arial" panose="020B0604020202020204" pitchFamily="34" charset="0"/>
              </a:rPr>
              <a:t> Author: </a:t>
            </a:r>
            <a:r>
              <a:rPr lang="en-US" sz="1600" b="0" i="0" u="none" strike="noStrike" dirty="0" err="1">
                <a:solidFill>
                  <a:schemeClr val="tx1"/>
                </a:solidFill>
                <a:effectLst/>
                <a:latin typeface="Arial" panose="020B0604020202020204" pitchFamily="34" charset="0"/>
              </a:rPr>
              <a:t>cheng</a:t>
            </a:r>
            <a:r>
              <a:rPr lang="en-US" sz="1600" b="0" i="0" u="none" strike="noStrike" dirty="0">
                <a:solidFill>
                  <a:schemeClr val="tx1"/>
                </a:solidFill>
                <a:effectLst/>
                <a:latin typeface="Arial" panose="020B0604020202020204" pitchFamily="34" charset="0"/>
              </a:rPr>
              <a:t> </a:t>
            </a:r>
            <a:r>
              <a:rPr lang="en-US" sz="1600" b="0" i="0" u="none" strike="noStrike" dirty="0" err="1">
                <a:solidFill>
                  <a:schemeClr val="tx1"/>
                </a:solidFill>
                <a:effectLst/>
                <a:latin typeface="Arial" panose="020B0604020202020204" pitchFamily="34" charset="0"/>
              </a:rPr>
              <a:t>yang,yingya</a:t>
            </a:r>
            <a:r>
              <a:rPr lang="en-US" sz="1600" b="0" i="0" u="none" strike="noStrike" dirty="0">
                <a:solidFill>
                  <a:schemeClr val="tx1"/>
                </a:solidFill>
                <a:effectLst/>
                <a:latin typeface="Arial" panose="020B0604020202020204" pitchFamily="34" charset="0"/>
              </a:rPr>
              <a:t> </a:t>
            </a:r>
            <a:r>
              <a:rPr lang="en-US" sz="1600" b="0" i="0" u="none" strike="noStrike" dirty="0" err="1">
                <a:solidFill>
                  <a:schemeClr val="tx1"/>
                </a:solidFill>
                <a:effectLst/>
                <a:latin typeface="Arial" panose="020B0604020202020204" pitchFamily="34" charset="0"/>
              </a:rPr>
              <a:t>zhang,zhixiang</a:t>
            </a:r>
            <a:r>
              <a:rPr lang="en-US" sz="1600" b="0" i="0" u="none" strike="noStrike" dirty="0">
                <a:solidFill>
                  <a:schemeClr val="tx1"/>
                </a:solidFill>
                <a:effectLst/>
                <a:latin typeface="Arial" panose="020B0604020202020204" pitchFamily="34" charset="0"/>
              </a:rPr>
              <a:t> </a:t>
            </a:r>
            <a:r>
              <a:rPr lang="en-US" sz="1600" b="0" i="0" u="none" strike="noStrike" dirty="0" err="1">
                <a:solidFill>
                  <a:schemeClr val="tx1"/>
                </a:solidFill>
                <a:effectLst/>
                <a:latin typeface="Arial" panose="020B0604020202020204" pitchFamily="34" charset="0"/>
              </a:rPr>
              <a:t>niu</a:t>
            </a:r>
            <a:r>
              <a:rPr lang="en-US" sz="1600" b="0" i="0" u="none" strike="noStrike" dirty="0">
                <a:solidFill>
                  <a:schemeClr val="tx1"/>
                </a:solidFill>
                <a:effectLst/>
                <a:latin typeface="Arial" panose="020B0604020202020204" pitchFamily="34" charset="0"/>
              </a:rPr>
              <a:t>.</a:t>
            </a:r>
            <a:endParaRPr lang="en-US" sz="1600" b="0" dirty="0">
              <a:solidFill>
                <a:schemeClr val="tx1"/>
              </a:solidFill>
              <a:effectLst/>
            </a:endParaRPr>
          </a:p>
          <a:p>
            <a:pPr rtl="0">
              <a:spcBef>
                <a:spcPts val="0"/>
              </a:spcBef>
              <a:spcAft>
                <a:spcPts val="0"/>
              </a:spcAft>
            </a:pPr>
            <a:r>
              <a:rPr lang="en-US" sz="1600" b="0" i="0" u="none" strike="noStrike" dirty="0">
                <a:solidFill>
                  <a:schemeClr val="tx1"/>
                </a:solidFill>
                <a:effectLst/>
                <a:latin typeface="Arial" panose="020B0604020202020204" pitchFamily="34" charset="0"/>
              </a:rPr>
              <a:t>Title: A research of job recommendation system based on collaborative filtering.</a:t>
            </a:r>
            <a:endParaRPr lang="en-US" sz="1600" b="0" dirty="0">
              <a:solidFill>
                <a:schemeClr val="tx1"/>
              </a:solidFill>
              <a:effectLst/>
            </a:endParaRPr>
          </a:p>
          <a:p>
            <a:pPr rtl="0">
              <a:spcBef>
                <a:spcPts val="0"/>
              </a:spcBef>
              <a:spcAft>
                <a:spcPts val="0"/>
              </a:spcAft>
            </a:pPr>
            <a:r>
              <a:rPr lang="en-US" sz="1600" b="0" i="0" u="none" strike="noStrike" dirty="0">
                <a:solidFill>
                  <a:schemeClr val="tx1"/>
                </a:solidFill>
                <a:effectLst/>
                <a:latin typeface="Arial" panose="020B0604020202020204" pitchFamily="34" charset="0"/>
              </a:rPr>
              <a:t>Published in: 2014.</a:t>
            </a:r>
            <a:endParaRPr lang="en-US" sz="1600" b="0" dirty="0">
              <a:solidFill>
                <a:schemeClr val="tx1"/>
              </a:solidFill>
              <a:effectLst/>
            </a:endParaRPr>
          </a:p>
          <a:p>
            <a:pPr rtl="0">
              <a:spcBef>
                <a:spcPts val="0"/>
              </a:spcBef>
              <a:spcAft>
                <a:spcPts val="0"/>
              </a:spcAft>
            </a:pPr>
            <a:r>
              <a:rPr lang="en-US" sz="1600" b="0" i="0" u="none" strike="noStrike" dirty="0">
                <a:solidFill>
                  <a:schemeClr val="tx1"/>
                </a:solidFill>
                <a:effectLst/>
                <a:latin typeface="Arial" panose="020B0604020202020204" pitchFamily="34" charset="0"/>
              </a:rPr>
              <a:t>Published date:13 December  2014.</a:t>
            </a:r>
            <a:endParaRPr lang="en-US" sz="1600" b="0" dirty="0">
              <a:solidFill>
                <a:schemeClr val="tx1"/>
              </a:solidFill>
              <a:effectLst/>
            </a:endParaRPr>
          </a:p>
          <a:p>
            <a:pPr marL="0" indent="0" rtl="0">
              <a:spcBef>
                <a:spcPts val="0"/>
              </a:spcBef>
              <a:spcAft>
                <a:spcPts val="0"/>
              </a:spcAft>
              <a:buNone/>
            </a:pPr>
            <a:br>
              <a:rPr lang="en-US" sz="1600" b="0" dirty="0">
                <a:solidFill>
                  <a:schemeClr val="tx1"/>
                </a:solidFill>
                <a:effectLst/>
              </a:rPr>
            </a:br>
            <a:r>
              <a:rPr lang="en-US" sz="1600" b="0" i="0" u="sng" dirty="0">
                <a:solidFill>
                  <a:schemeClr val="tx1"/>
                </a:solidFill>
                <a:effectLst/>
                <a:latin typeface="Arial" panose="020B0604020202020204" pitchFamily="34" charset="0"/>
              </a:rPr>
              <a:t>Abstract:</a:t>
            </a:r>
            <a:endParaRPr lang="en-US" sz="1600" b="0" dirty="0">
              <a:solidFill>
                <a:schemeClr val="tx1"/>
              </a:solidFill>
              <a:effectLst/>
            </a:endParaRPr>
          </a:p>
          <a:p>
            <a:pPr rtl="0">
              <a:spcBef>
                <a:spcPts val="0"/>
              </a:spcBef>
              <a:spcAft>
                <a:spcPts val="0"/>
              </a:spcAft>
            </a:pPr>
            <a:r>
              <a:rPr lang="en-US" sz="1600" b="0" i="0" u="none" strike="noStrike" dirty="0">
                <a:solidFill>
                  <a:schemeClr val="tx1"/>
                </a:solidFill>
                <a:effectLst/>
                <a:latin typeface="Arial" panose="020B0604020202020204" pitchFamily="34" charset="0"/>
              </a:rPr>
              <a:t>Dealing with the enormous amount of recruiting information on the Internet, a job seeker always spends hours to find useful ones. To reduce this laborious work, we design and implement a recommendation system for online job-hunting.</a:t>
            </a:r>
          </a:p>
          <a:p>
            <a:pPr rtl="0">
              <a:spcBef>
                <a:spcPts val="0"/>
              </a:spcBef>
              <a:spcAft>
                <a:spcPts val="0"/>
              </a:spcAft>
            </a:pPr>
            <a:endParaRPr lang="en-US" sz="1600" b="0" dirty="0">
              <a:solidFill>
                <a:schemeClr val="tx1"/>
              </a:solidFill>
              <a:effectLst/>
            </a:endParaRPr>
          </a:p>
          <a:p>
            <a:pPr rtl="0">
              <a:spcBef>
                <a:spcPts val="0"/>
              </a:spcBef>
              <a:spcAft>
                <a:spcPts val="0"/>
              </a:spcAft>
            </a:pPr>
            <a:r>
              <a:rPr lang="en-US" sz="1600" b="0" i="0" u="none" strike="noStrike" dirty="0">
                <a:solidFill>
                  <a:schemeClr val="tx1"/>
                </a:solidFill>
                <a:effectLst/>
                <a:latin typeface="Arial" panose="020B0604020202020204" pitchFamily="34" charset="0"/>
              </a:rPr>
              <a:t>In this paper, we contrast user-based and item-based collaborative filtering algorithm to choose a better performed one. We also take background information including students' resumes and details of recruiting information into consideration, bring weights of co-apply users (the users who had applied the candidate jobs) and weights of student used-liked jobs into the recommendation algorithm.</a:t>
            </a:r>
          </a:p>
          <a:p>
            <a:pPr rtl="0">
              <a:spcBef>
                <a:spcPts val="0"/>
              </a:spcBef>
              <a:spcAft>
                <a:spcPts val="0"/>
              </a:spcAft>
            </a:pPr>
            <a:endParaRPr lang="en-US" sz="1600" b="0" dirty="0">
              <a:solidFill>
                <a:schemeClr val="tx1"/>
              </a:solidFill>
              <a:effectLst/>
            </a:endParaRPr>
          </a:p>
          <a:p>
            <a:pPr rtl="0">
              <a:spcBef>
                <a:spcPts val="0"/>
              </a:spcBef>
              <a:spcAft>
                <a:spcPts val="0"/>
              </a:spcAft>
            </a:pPr>
            <a:r>
              <a:rPr lang="en-US" sz="1600" b="0" i="0" u="none" strike="noStrike" dirty="0">
                <a:solidFill>
                  <a:schemeClr val="tx1"/>
                </a:solidFill>
                <a:effectLst/>
                <a:latin typeface="Arial" panose="020B0604020202020204" pitchFamily="34" charset="0"/>
              </a:rPr>
              <a:t> At last, the model we proposed is verified through experiments study which is using actual data. The recommended results can achieve higher score of precision and recall, and they are more relevant with users' preferences before.</a:t>
            </a:r>
            <a:br>
              <a:rPr lang="en-US" sz="1600" dirty="0">
                <a:solidFill>
                  <a:schemeClr val="tx1"/>
                </a:solidFill>
              </a:rPr>
            </a:br>
            <a:endParaRPr lang="en-IN" sz="16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911192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79A236-ACE4-E6E2-0853-7C10C45A38DC}"/>
              </a:ext>
            </a:extLst>
          </p:cNvPr>
          <p:cNvSpPr>
            <a:spLocks noGrp="1"/>
          </p:cNvSpPr>
          <p:nvPr>
            <p:ph type="title"/>
          </p:nvPr>
        </p:nvSpPr>
        <p:spPr/>
        <p:txBody>
          <a:bodyPr/>
          <a:lstStyle/>
          <a:p>
            <a:r>
              <a:rPr lang="en-IN" dirty="0"/>
              <a:t>Abstract:</a:t>
            </a:r>
          </a:p>
        </p:txBody>
      </p:sp>
      <p:sp>
        <p:nvSpPr>
          <p:cNvPr id="3" name="Content Placeholder 2">
            <a:extLst>
              <a:ext uri="{FF2B5EF4-FFF2-40B4-BE49-F238E27FC236}">
                <a16:creationId xmlns:a16="http://schemas.microsoft.com/office/drawing/2014/main" id="{8A204BF0-D04F-9EAB-4C1C-EB651261E920}"/>
              </a:ext>
            </a:extLst>
          </p:cNvPr>
          <p:cNvSpPr>
            <a:spLocks noGrp="1"/>
          </p:cNvSpPr>
          <p:nvPr>
            <p:ph idx="1"/>
          </p:nvPr>
        </p:nvSpPr>
        <p:spPr>
          <a:xfrm>
            <a:off x="677334" y="1503485"/>
            <a:ext cx="8596668" cy="4537878"/>
          </a:xfrm>
        </p:spPr>
        <p:txBody>
          <a:bodyPr>
            <a:noAutofit/>
          </a:bodyPr>
          <a:lstStyle/>
          <a:p>
            <a:r>
              <a:rPr lang="en-US" sz="1600" b="0" i="0" dirty="0">
                <a:solidFill>
                  <a:schemeClr val="tx1"/>
                </a:solidFill>
                <a:effectLst/>
                <a:latin typeface="Arial" panose="020B0604020202020204" pitchFamily="34" charset="0"/>
                <a:cs typeface="Arial" panose="020B0604020202020204" pitchFamily="34" charset="0"/>
              </a:rPr>
              <a:t>The Internet-based recruiting platforms become a primary recruitment channel in most companies. </a:t>
            </a:r>
          </a:p>
          <a:p>
            <a:r>
              <a:rPr lang="en-US" sz="1600" b="0" i="0" dirty="0">
                <a:solidFill>
                  <a:schemeClr val="tx1"/>
                </a:solidFill>
                <a:effectLst/>
                <a:latin typeface="Arial" panose="020B0604020202020204" pitchFamily="34" charset="0"/>
                <a:cs typeface="Arial" panose="020B0604020202020204" pitchFamily="34" charset="0"/>
              </a:rPr>
              <a:t>While such platforms decrease the recruitment time and advertisement cost, they suffer from an inappropriateness of traditional information retrieval techniques like the Boolean search methods. </a:t>
            </a:r>
          </a:p>
          <a:p>
            <a:r>
              <a:rPr lang="en-US" sz="1600" b="0" i="0" dirty="0">
                <a:solidFill>
                  <a:schemeClr val="tx1"/>
                </a:solidFill>
                <a:effectLst/>
                <a:latin typeface="Arial" panose="020B0604020202020204" pitchFamily="34" charset="0"/>
                <a:cs typeface="Arial" panose="020B0604020202020204" pitchFamily="34" charset="0"/>
              </a:rPr>
              <a:t>Consequently, a vast amount of candidates missed the opportunity of recruiting. </a:t>
            </a:r>
          </a:p>
          <a:p>
            <a:r>
              <a:rPr lang="en-US" sz="1600" b="0" i="0" dirty="0">
                <a:solidFill>
                  <a:schemeClr val="tx1"/>
                </a:solidFill>
                <a:effectLst/>
                <a:latin typeface="Arial" panose="020B0604020202020204" pitchFamily="34" charset="0"/>
                <a:cs typeface="Arial" panose="020B0604020202020204" pitchFamily="34" charset="0"/>
              </a:rPr>
              <a:t>The recommender system technology aims to help users in finding items that match their personnel interests, it has a successful usage in e-commerce applications to deal with problems related to information overload efficiently.</a:t>
            </a:r>
          </a:p>
          <a:p>
            <a:r>
              <a:rPr lang="en-US" sz="1600" b="0" i="0" dirty="0">
                <a:solidFill>
                  <a:schemeClr val="tx1"/>
                </a:solidFill>
                <a:effectLst/>
                <a:latin typeface="Arial" panose="020B0604020202020204" pitchFamily="34" charset="0"/>
                <a:cs typeface="Arial" panose="020B0604020202020204" pitchFamily="34" charset="0"/>
              </a:rPr>
              <a:t>In order to improve the e-recruiting functionality, many recommender system approaches have been proposed. </a:t>
            </a:r>
          </a:p>
          <a:p>
            <a:r>
              <a:rPr lang="en-US" sz="1600" b="0" i="0" dirty="0">
                <a:solidFill>
                  <a:schemeClr val="tx1"/>
                </a:solidFill>
                <a:effectLst/>
                <a:latin typeface="Arial" panose="020B0604020202020204" pitchFamily="34" charset="0"/>
                <a:cs typeface="Arial" panose="020B0604020202020204" pitchFamily="34" charset="0"/>
              </a:rPr>
              <a:t>This article will present a survey of e-recruiting process and existing recommendation approaches for building personalized recommender systems for candidates/job matching. </a:t>
            </a:r>
          </a:p>
          <a:p>
            <a:endParaRPr lang="en-IN" sz="16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381008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CDC46D-E265-584E-D71F-9FCE8A6A2A9E}"/>
              </a:ext>
            </a:extLst>
          </p:cNvPr>
          <p:cNvSpPr>
            <a:spLocks noGrp="1"/>
          </p:cNvSpPr>
          <p:nvPr>
            <p:ph type="title"/>
          </p:nvPr>
        </p:nvSpPr>
        <p:spPr/>
        <p:txBody>
          <a:bodyPr/>
          <a:lstStyle/>
          <a:p>
            <a:r>
              <a:rPr lang="en-IN" dirty="0"/>
              <a:t>Critical Findings:</a:t>
            </a:r>
          </a:p>
        </p:txBody>
      </p:sp>
      <p:sp>
        <p:nvSpPr>
          <p:cNvPr id="3" name="Content Placeholder 2">
            <a:extLst>
              <a:ext uri="{FF2B5EF4-FFF2-40B4-BE49-F238E27FC236}">
                <a16:creationId xmlns:a16="http://schemas.microsoft.com/office/drawing/2014/main" id="{4B1D6D31-D0BC-B048-3C7E-F919C2BC5007}"/>
              </a:ext>
            </a:extLst>
          </p:cNvPr>
          <p:cNvSpPr>
            <a:spLocks noGrp="1"/>
          </p:cNvSpPr>
          <p:nvPr>
            <p:ph idx="1"/>
          </p:nvPr>
        </p:nvSpPr>
        <p:spPr>
          <a:xfrm>
            <a:off x="677334" y="1661747"/>
            <a:ext cx="8596668" cy="4379616"/>
          </a:xfrm>
        </p:spPr>
        <p:txBody>
          <a:bodyPr/>
          <a:lstStyle/>
          <a:p>
            <a:r>
              <a:rPr lang="en-IN" dirty="0">
                <a:latin typeface="Arial" panose="020B0604020202020204" pitchFamily="34" charset="0"/>
                <a:cs typeface="Arial" panose="020B0604020202020204" pitchFamily="34" charset="0"/>
              </a:rPr>
              <a:t>Falsified information provided by the candidate, which is left unchecked leads to declination of a properly skilled deserving candidate’s opportunity.</a:t>
            </a:r>
          </a:p>
          <a:p>
            <a:r>
              <a:rPr lang="en-IN" dirty="0">
                <a:latin typeface="Arial" panose="020B0604020202020204" pitchFamily="34" charset="0"/>
                <a:cs typeface="Arial" panose="020B0604020202020204" pitchFamily="34" charset="0"/>
              </a:rPr>
              <a:t>This may cause false recruitment, wastage of resource from the company side</a:t>
            </a:r>
          </a:p>
          <a:p>
            <a:r>
              <a:rPr lang="en-IN" dirty="0">
                <a:latin typeface="Arial" panose="020B0604020202020204" pitchFamily="34" charset="0"/>
                <a:cs typeface="Arial" panose="020B0604020202020204" pitchFamily="34" charset="0"/>
              </a:rPr>
              <a:t>Loss of trust over search engines for job seeking candidates.</a:t>
            </a:r>
          </a:p>
          <a:p>
            <a:r>
              <a:rPr lang="en-IN" dirty="0">
                <a:latin typeface="Arial" panose="020B0604020202020204" pitchFamily="34" charset="0"/>
                <a:cs typeface="Arial" panose="020B0604020202020204" pitchFamily="34" charset="0"/>
              </a:rPr>
              <a:t>In order to overcome these, we can start with avoiding the usage of Boolean Search methods , so that we can cultivate better results.</a:t>
            </a:r>
          </a:p>
        </p:txBody>
      </p:sp>
    </p:spTree>
    <p:extLst>
      <p:ext uri="{BB962C8B-B14F-4D97-AF65-F5344CB8AC3E}">
        <p14:creationId xmlns:p14="http://schemas.microsoft.com/office/powerpoint/2010/main" val="19714074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79A236-ACE4-E6E2-0853-7C10C45A38DC}"/>
              </a:ext>
            </a:extLst>
          </p:cNvPr>
          <p:cNvSpPr>
            <a:spLocks noGrp="1"/>
          </p:cNvSpPr>
          <p:nvPr>
            <p:ph type="title"/>
          </p:nvPr>
        </p:nvSpPr>
        <p:spPr>
          <a:xfrm>
            <a:off x="677334" y="609600"/>
            <a:ext cx="8596668" cy="911469"/>
          </a:xfrm>
        </p:spPr>
        <p:txBody>
          <a:bodyPr/>
          <a:lstStyle/>
          <a:p>
            <a:r>
              <a:rPr lang="en-IN" dirty="0"/>
              <a:t>Journal 3:</a:t>
            </a:r>
          </a:p>
        </p:txBody>
      </p:sp>
      <p:sp>
        <p:nvSpPr>
          <p:cNvPr id="3" name="Content Placeholder 2">
            <a:extLst>
              <a:ext uri="{FF2B5EF4-FFF2-40B4-BE49-F238E27FC236}">
                <a16:creationId xmlns:a16="http://schemas.microsoft.com/office/drawing/2014/main" id="{8A204BF0-D04F-9EAB-4C1C-EB651261E920}"/>
              </a:ext>
            </a:extLst>
          </p:cNvPr>
          <p:cNvSpPr>
            <a:spLocks noGrp="1"/>
          </p:cNvSpPr>
          <p:nvPr>
            <p:ph idx="1"/>
          </p:nvPr>
        </p:nvSpPr>
        <p:spPr>
          <a:xfrm>
            <a:off x="677334" y="1521069"/>
            <a:ext cx="8596668" cy="4520293"/>
          </a:xfrm>
        </p:spPr>
        <p:txBody>
          <a:bodyPr>
            <a:normAutofit/>
          </a:bodyPr>
          <a:lstStyle/>
          <a:p>
            <a:r>
              <a:rPr lang="en-IN" dirty="0">
                <a:latin typeface="Arial" panose="020B0604020202020204" pitchFamily="34" charset="0"/>
                <a:cs typeface="Arial" panose="020B0604020202020204" pitchFamily="34" charset="0"/>
              </a:rPr>
              <a:t>Authors:	</a:t>
            </a:r>
          </a:p>
          <a:p>
            <a:pPr lvl="1"/>
            <a:r>
              <a:rPr lang="en-IN" dirty="0">
                <a:solidFill>
                  <a:schemeClr val="tx1"/>
                </a:solidFill>
                <a:latin typeface="Arial" panose="020B0604020202020204" pitchFamily="34" charset="0"/>
              </a:rPr>
              <a:t>Cheng Yang</a:t>
            </a:r>
            <a:endParaRPr lang="en-IN" dirty="0">
              <a:solidFill>
                <a:schemeClr val="tx1"/>
              </a:solidFill>
            </a:endParaRPr>
          </a:p>
          <a:p>
            <a:pPr lvl="1"/>
            <a:r>
              <a:rPr lang="en-IN" dirty="0" err="1">
                <a:solidFill>
                  <a:schemeClr val="tx1"/>
                </a:solidFill>
                <a:latin typeface="Arial" panose="020B0604020202020204" pitchFamily="34" charset="0"/>
              </a:rPr>
              <a:t>Yingya</a:t>
            </a:r>
            <a:r>
              <a:rPr lang="en-IN" dirty="0">
                <a:solidFill>
                  <a:schemeClr val="tx1"/>
                </a:solidFill>
                <a:latin typeface="Arial" panose="020B0604020202020204" pitchFamily="34" charset="0"/>
              </a:rPr>
              <a:t> Zhang</a:t>
            </a:r>
          </a:p>
          <a:p>
            <a:pPr lvl="1"/>
            <a:r>
              <a:rPr lang="en-IN" dirty="0" err="1">
                <a:solidFill>
                  <a:schemeClr val="tx1"/>
                </a:solidFill>
                <a:latin typeface="Arial" panose="020B0604020202020204" pitchFamily="34" charset="0"/>
              </a:rPr>
              <a:t>Zhixiang</a:t>
            </a:r>
            <a:r>
              <a:rPr lang="en-IN" dirty="0">
                <a:solidFill>
                  <a:schemeClr val="tx1"/>
                </a:solidFill>
                <a:latin typeface="Arial" panose="020B0604020202020204" pitchFamily="34" charset="0"/>
              </a:rPr>
              <a:t> </a:t>
            </a:r>
            <a:r>
              <a:rPr lang="en-IN" dirty="0" err="1">
                <a:solidFill>
                  <a:schemeClr val="tx1"/>
                </a:solidFill>
                <a:latin typeface="Arial" panose="020B0604020202020204" pitchFamily="34" charset="0"/>
              </a:rPr>
              <a:t>Niu</a:t>
            </a:r>
            <a:endParaRPr lang="en-IN" dirty="0">
              <a:solidFill>
                <a:schemeClr val="tx1"/>
              </a:solidFill>
              <a:latin typeface="Arial" panose="020B0604020202020204" pitchFamily="34" charset="0"/>
              <a:cs typeface="Arial" panose="020B0604020202020204" pitchFamily="34" charset="0"/>
            </a:endParaRPr>
          </a:p>
          <a:p>
            <a:r>
              <a:rPr lang="en-IN" dirty="0">
                <a:solidFill>
                  <a:schemeClr val="tx1"/>
                </a:solidFill>
                <a:latin typeface="Arial" panose="020B0604020202020204" pitchFamily="34" charset="0"/>
                <a:cs typeface="Arial" panose="020B0604020202020204" pitchFamily="34" charset="0"/>
              </a:rPr>
              <a:t>Paper Title: </a:t>
            </a:r>
            <a:r>
              <a:rPr lang="en-US" i="0" dirty="0">
                <a:solidFill>
                  <a:schemeClr val="tx1"/>
                </a:solidFill>
                <a:effectLst/>
                <a:latin typeface="Arial" panose="020B0604020202020204" pitchFamily="34" charset="0"/>
              </a:rPr>
              <a:t>A Research of Job Recommendation System Based on Collaborative Filtering</a:t>
            </a:r>
          </a:p>
          <a:p>
            <a:r>
              <a:rPr lang="en-US" dirty="0">
                <a:latin typeface="Arial" panose="020B0604020202020204" pitchFamily="34" charset="0"/>
                <a:cs typeface="Arial" panose="020B0604020202020204" pitchFamily="34" charset="0"/>
              </a:rPr>
              <a:t>Journal Name: </a:t>
            </a:r>
            <a:r>
              <a:rPr lang="en-US" dirty="0" err="1">
                <a:latin typeface="Arial" panose="020B0604020202020204" pitchFamily="34" charset="0"/>
                <a:cs typeface="Arial" panose="020B0604020202020204" pitchFamily="34" charset="0"/>
              </a:rPr>
              <a:t>IEEEXplore</a:t>
            </a:r>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Published Month: December</a:t>
            </a:r>
          </a:p>
          <a:p>
            <a:r>
              <a:rPr lang="en-US" dirty="0">
                <a:latin typeface="Arial" panose="020B0604020202020204" pitchFamily="34" charset="0"/>
                <a:cs typeface="Arial" panose="020B0604020202020204" pitchFamily="34" charset="0"/>
              </a:rPr>
              <a:t>Published Year: 2014</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0710122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docProps/app.xml><?xml version="1.0" encoding="utf-8"?>
<Properties xmlns="http://schemas.openxmlformats.org/officeDocument/2006/extended-properties" xmlns:vt="http://schemas.openxmlformats.org/officeDocument/2006/docPropsVTypes">
  <Template>Facet</Template>
  <TotalTime>180</TotalTime>
  <Words>1671</Words>
  <Application>Microsoft Office PowerPoint</Application>
  <PresentationFormat>Widescreen</PresentationFormat>
  <Paragraphs>95</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Helvetica</vt:lpstr>
      <vt:lpstr>Trebuchet MS</vt:lpstr>
      <vt:lpstr>Wingdings 3</vt:lpstr>
      <vt:lpstr>Facet</vt:lpstr>
      <vt:lpstr>TITLE: SKILL AND JOB RECOMMENDER  TEAM ID: PNT2022TMID22972</vt:lpstr>
      <vt:lpstr>Problem Definition:  </vt:lpstr>
      <vt:lpstr>Journal 1:</vt:lpstr>
      <vt:lpstr>Concepts</vt:lpstr>
      <vt:lpstr>Accuracy:</vt:lpstr>
      <vt:lpstr>Journal 2:</vt:lpstr>
      <vt:lpstr>Abstract:</vt:lpstr>
      <vt:lpstr>Critical Findings:</vt:lpstr>
      <vt:lpstr>Journal 3:</vt:lpstr>
      <vt:lpstr>Abstract:</vt:lpstr>
      <vt:lpstr>Critical Findings:</vt:lpstr>
      <vt:lpstr>Journal 4:</vt:lpstr>
      <vt:lpstr>Abstract:</vt:lpstr>
      <vt:lpstr>Critical Findings: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SKILL AND JOB RECOMMENDER  TEAM ID: PNT2022TMID22972</dc:title>
  <dc:creator>Anbaran Arivukoe N</dc:creator>
  <cp:lastModifiedBy>Anbaran Arivukoe N</cp:lastModifiedBy>
  <cp:revision>12</cp:revision>
  <dcterms:created xsi:type="dcterms:W3CDTF">2022-09-08T11:33:18Z</dcterms:created>
  <dcterms:modified xsi:type="dcterms:W3CDTF">2022-09-18T05:23:10Z</dcterms:modified>
</cp:coreProperties>
</file>