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B25B9-0D0C-4A5B-8B92-FA2FE5D9F1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98C65-4DA9-4749-AE9B-24FB6DBFB5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25615-9407-4976-9276-FCCAF48FEB35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189C-DFE8-47E0-9FD0-98D23181F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4A15-686C-4F6C-90D9-E261F993F0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FA876-335C-4726-9BA9-BDB74E7523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3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72ECA-AE36-4CFA-A70B-46BE7F0AEDB1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8769-DBA5-4511-B2F9-29CF3778F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3D4E5E2-CF41-47B2-9F50-8E509C9A95B2}"/>
              </a:ext>
            </a:extLst>
          </p:cNvPr>
          <p:cNvGrpSpPr/>
          <p:nvPr userDrawn="1"/>
        </p:nvGrpSpPr>
        <p:grpSpPr>
          <a:xfrm>
            <a:off x="376199" y="1131290"/>
            <a:ext cx="2481539" cy="2845072"/>
            <a:chOff x="449781" y="731902"/>
            <a:chExt cx="2481539" cy="28450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C4D1C1-96FF-4B5E-B7DD-A50D49276E83}"/>
                </a:ext>
              </a:extLst>
            </p:cNvPr>
            <p:cNvSpPr/>
            <p:nvPr userDrawn="1"/>
          </p:nvSpPr>
          <p:spPr>
            <a:xfrm>
              <a:off x="1193960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012E6F-AA94-4B9B-B931-BB7EF01CF600}"/>
                </a:ext>
              </a:extLst>
            </p:cNvPr>
            <p:cNvGrpSpPr/>
            <p:nvPr userDrawn="1"/>
          </p:nvGrpSpPr>
          <p:grpSpPr>
            <a:xfrm>
              <a:off x="449781" y="731902"/>
              <a:ext cx="990600" cy="2845072"/>
              <a:chOff x="310246" y="679523"/>
              <a:chExt cx="990600" cy="2845072"/>
            </a:xfrm>
          </p:grpSpPr>
          <p:sp>
            <p:nvSpPr>
              <p:cNvPr id="23" name="Flowchart: Display 22">
                <a:extLst>
                  <a:ext uri="{FF2B5EF4-FFF2-40B4-BE49-F238E27FC236}">
                    <a16:creationId xmlns:a16="http://schemas.microsoft.com/office/drawing/2014/main" id="{06ACE013-89A3-4AEB-A597-B259D50DE211}"/>
                  </a:ext>
                </a:extLst>
              </p:cNvPr>
              <p:cNvSpPr/>
              <p:nvPr userDrawn="1"/>
            </p:nvSpPr>
            <p:spPr>
              <a:xfrm rot="16200000">
                <a:off x="289079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ardrop 23">
                <a:extLst>
                  <a:ext uri="{FF2B5EF4-FFF2-40B4-BE49-F238E27FC236}">
                    <a16:creationId xmlns:a16="http://schemas.microsoft.com/office/drawing/2014/main" id="{42F02DED-3AF6-42D6-8F14-3D482EA27166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E00D23-23DB-450E-8342-BF40414DBB9A}"/>
                  </a:ext>
                </a:extLst>
              </p:cNvPr>
              <p:cNvCxnSpPr>
                <a:stCxn id="23" idx="1"/>
                <a:endCxn id="24" idx="7"/>
              </p:cNvCxnSpPr>
              <p:nvPr userDrawn="1"/>
            </p:nvCxnSpPr>
            <p:spPr>
              <a:xfrm flipH="1">
                <a:off x="805528" y="1712457"/>
                <a:ext cx="18" cy="1511107"/>
              </a:xfrm>
              <a:prstGeom prst="line">
                <a:avLst/>
              </a:pr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B465149-90D5-4AA1-919B-893CAE488574}"/>
              </a:ext>
            </a:extLst>
          </p:cNvPr>
          <p:cNvSpPr/>
          <p:nvPr userDrawn="1"/>
        </p:nvSpPr>
        <p:spPr>
          <a:xfrm>
            <a:off x="1120378" y="230176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E75E0F-91D4-48B9-B8D7-50C65E859BA3}"/>
              </a:ext>
            </a:extLst>
          </p:cNvPr>
          <p:cNvGrpSpPr/>
          <p:nvPr userDrawn="1"/>
        </p:nvGrpSpPr>
        <p:grpSpPr>
          <a:xfrm>
            <a:off x="2636182" y="3724159"/>
            <a:ext cx="2481241" cy="2845072"/>
            <a:chOff x="3580478" y="3327592"/>
            <a:chExt cx="2481241" cy="2845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D68C0D-A017-45D6-BB27-9B3E06DDB704}"/>
                </a:ext>
              </a:extLst>
            </p:cNvPr>
            <p:cNvSpPr/>
            <p:nvPr userDrawn="1"/>
          </p:nvSpPr>
          <p:spPr>
            <a:xfrm>
              <a:off x="4324359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595E80-B3F5-4BDF-9674-17BA742BFCD8}"/>
                </a:ext>
              </a:extLst>
            </p:cNvPr>
            <p:cNvGrpSpPr/>
            <p:nvPr userDrawn="1"/>
          </p:nvGrpSpPr>
          <p:grpSpPr>
            <a:xfrm rot="10800000">
              <a:off x="3580478" y="3327592"/>
              <a:ext cx="990600" cy="2845072"/>
              <a:chOff x="310245" y="679523"/>
              <a:chExt cx="990600" cy="2845072"/>
            </a:xfrm>
          </p:grpSpPr>
          <p:sp>
            <p:nvSpPr>
              <p:cNvPr id="37" name="Flowchart: Display 36">
                <a:extLst>
                  <a:ext uri="{FF2B5EF4-FFF2-40B4-BE49-F238E27FC236}">
                    <a16:creationId xmlns:a16="http://schemas.microsoft.com/office/drawing/2014/main" id="{0EB63076-286D-42D4-B6E3-150127BB011E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08388872-548B-4F74-8ADA-BA79278B29D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C367834-D910-4D8A-AE27-D24B90B8FED9}"/>
                  </a:ext>
                </a:extLst>
              </p:cNvPr>
              <p:cNvCxnSpPr>
                <a:stCxn id="37" idx="1"/>
                <a:endCxn id="38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F13D38-5B6A-4696-A3FC-685C7C5C2F98}"/>
              </a:ext>
            </a:extLst>
          </p:cNvPr>
          <p:cNvSpPr/>
          <p:nvPr userDrawn="1"/>
        </p:nvSpPr>
        <p:spPr>
          <a:xfrm>
            <a:off x="3380063" y="4113787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E4BCAD-9B1F-4FCE-B6D6-D4263D7192A8}"/>
              </a:ext>
            </a:extLst>
          </p:cNvPr>
          <p:cNvGrpSpPr/>
          <p:nvPr userDrawn="1"/>
        </p:nvGrpSpPr>
        <p:grpSpPr>
          <a:xfrm>
            <a:off x="4895867" y="1131290"/>
            <a:ext cx="2480925" cy="2845072"/>
            <a:chOff x="5595782" y="731902"/>
            <a:chExt cx="2480925" cy="284507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F40056-7D5D-434C-A112-A71B3AC1C5FB}"/>
                </a:ext>
              </a:extLst>
            </p:cNvPr>
            <p:cNvSpPr/>
            <p:nvPr userDrawn="1"/>
          </p:nvSpPr>
          <p:spPr>
            <a:xfrm>
              <a:off x="6339347" y="3327592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9BC877-8213-4692-9A4D-FD7B88E7C5A6}"/>
                </a:ext>
              </a:extLst>
            </p:cNvPr>
            <p:cNvGrpSpPr/>
            <p:nvPr userDrawn="1"/>
          </p:nvGrpSpPr>
          <p:grpSpPr>
            <a:xfrm>
              <a:off x="5595782" y="731902"/>
              <a:ext cx="990600" cy="2845072"/>
              <a:chOff x="310245" y="679523"/>
              <a:chExt cx="990600" cy="2845072"/>
            </a:xfrm>
          </p:grpSpPr>
          <p:sp>
            <p:nvSpPr>
              <p:cNvPr id="29" name="Flowchart: Display 28">
                <a:extLst>
                  <a:ext uri="{FF2B5EF4-FFF2-40B4-BE49-F238E27FC236}">
                    <a16:creationId xmlns:a16="http://schemas.microsoft.com/office/drawing/2014/main" id="{1AE2468A-ED10-4324-82BB-5A0BA4827E36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E56C60B5-1DC8-4DF5-8C79-7D0234192ECE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8426C8-666D-4D49-A5A2-EF7D4925E701}"/>
                  </a:ext>
                </a:extLst>
              </p:cNvPr>
              <p:cNvCxnSpPr>
                <a:stCxn id="29" idx="1"/>
                <a:endCxn id="30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AC8F75-168C-4C68-93A4-C49CE0D72DA1}"/>
              </a:ext>
            </a:extLst>
          </p:cNvPr>
          <p:cNvSpPr/>
          <p:nvPr userDrawn="1"/>
        </p:nvSpPr>
        <p:spPr>
          <a:xfrm>
            <a:off x="5639097" y="2301765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47600A-5704-4A90-840D-E9311F4AB54B}"/>
              </a:ext>
            </a:extLst>
          </p:cNvPr>
          <p:cNvGrpSpPr/>
          <p:nvPr userDrawn="1"/>
        </p:nvGrpSpPr>
        <p:grpSpPr>
          <a:xfrm>
            <a:off x="7155235" y="3724159"/>
            <a:ext cx="2480925" cy="2845072"/>
            <a:chOff x="7610770" y="3314261"/>
            <a:chExt cx="2480925" cy="284507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844AA0-BA69-42F2-A1E9-31E3350B1AF0}"/>
                </a:ext>
              </a:extLst>
            </p:cNvPr>
            <p:cNvSpPr/>
            <p:nvPr userDrawn="1"/>
          </p:nvSpPr>
          <p:spPr>
            <a:xfrm>
              <a:off x="8354335" y="3319709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1BA44D-2835-4C9E-910A-11ED332B2023}"/>
                </a:ext>
              </a:extLst>
            </p:cNvPr>
            <p:cNvGrpSpPr/>
            <p:nvPr userDrawn="1"/>
          </p:nvGrpSpPr>
          <p:grpSpPr>
            <a:xfrm rot="10800000">
              <a:off x="7610770" y="3314261"/>
              <a:ext cx="990600" cy="2845072"/>
              <a:chOff x="310245" y="679523"/>
              <a:chExt cx="990600" cy="2845072"/>
            </a:xfrm>
          </p:grpSpPr>
          <p:sp>
            <p:nvSpPr>
              <p:cNvPr id="41" name="Flowchart: Display 40">
                <a:extLst>
                  <a:ext uri="{FF2B5EF4-FFF2-40B4-BE49-F238E27FC236}">
                    <a16:creationId xmlns:a16="http://schemas.microsoft.com/office/drawing/2014/main" id="{7968DDF3-A7FB-4CFF-BEDD-FAFD948222BF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ardrop 41">
                <a:extLst>
                  <a:ext uri="{FF2B5EF4-FFF2-40B4-BE49-F238E27FC236}">
                    <a16:creationId xmlns:a16="http://schemas.microsoft.com/office/drawing/2014/main" id="{8C0014C3-F16F-45C3-A70C-39FE594E42BA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903941-6F22-4289-9EBA-80BACB317BE3}"/>
                  </a:ext>
                </a:extLst>
              </p:cNvPr>
              <p:cNvCxnSpPr>
                <a:stCxn id="41" idx="1"/>
                <a:endCxn id="42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8EA4B40-CEB6-4259-861F-2BB19B0C5D63}"/>
              </a:ext>
            </a:extLst>
          </p:cNvPr>
          <p:cNvSpPr/>
          <p:nvPr userDrawn="1"/>
        </p:nvSpPr>
        <p:spPr>
          <a:xfrm>
            <a:off x="7898800" y="4113786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0FD183-4A42-4F94-A86E-8EE0AD03C1B1}"/>
              </a:ext>
            </a:extLst>
          </p:cNvPr>
          <p:cNvGrpSpPr/>
          <p:nvPr userDrawn="1"/>
        </p:nvGrpSpPr>
        <p:grpSpPr>
          <a:xfrm>
            <a:off x="9414603" y="1155569"/>
            <a:ext cx="2480327" cy="2845072"/>
            <a:chOff x="9626356" y="731902"/>
            <a:chExt cx="2480327" cy="28450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08103C-D37D-4AAA-80F7-3877C6552414}"/>
                </a:ext>
              </a:extLst>
            </p:cNvPr>
            <p:cNvSpPr/>
            <p:nvPr userDrawn="1"/>
          </p:nvSpPr>
          <p:spPr>
            <a:xfrm>
              <a:off x="10369323" y="3314261"/>
              <a:ext cx="1737360" cy="249382"/>
            </a:xfrm>
            <a:custGeom>
              <a:avLst/>
              <a:gdLst>
                <a:gd name="connsiteX0" fmla="*/ 0 w 1518458"/>
                <a:gd name="connsiteY0" fmla="*/ 0 h 249382"/>
                <a:gd name="connsiteX1" fmla="*/ 1393767 w 1518458"/>
                <a:gd name="connsiteY1" fmla="*/ 0 h 249382"/>
                <a:gd name="connsiteX2" fmla="*/ 1518458 w 1518458"/>
                <a:gd name="connsiteY2" fmla="*/ 124691 h 249382"/>
                <a:gd name="connsiteX3" fmla="*/ 1393767 w 1518458"/>
                <a:gd name="connsiteY3" fmla="*/ 249382 h 249382"/>
                <a:gd name="connsiteX4" fmla="*/ 0 w 1518458"/>
                <a:gd name="connsiteY4" fmla="*/ 249382 h 249382"/>
                <a:gd name="connsiteX5" fmla="*/ 124691 w 1518458"/>
                <a:gd name="connsiteY5" fmla="*/ 124691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58" h="249382">
                  <a:moveTo>
                    <a:pt x="0" y="0"/>
                  </a:moveTo>
                  <a:lnTo>
                    <a:pt x="1393767" y="0"/>
                  </a:lnTo>
                  <a:lnTo>
                    <a:pt x="1518458" y="124691"/>
                  </a:lnTo>
                  <a:lnTo>
                    <a:pt x="1393767" y="249382"/>
                  </a:lnTo>
                  <a:lnTo>
                    <a:pt x="0" y="249382"/>
                  </a:lnTo>
                  <a:lnTo>
                    <a:pt x="124691" y="124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E66A5-9DFC-46F8-9BA6-4E9C6FFCD9E6}"/>
                </a:ext>
              </a:extLst>
            </p:cNvPr>
            <p:cNvGrpSpPr/>
            <p:nvPr userDrawn="1"/>
          </p:nvGrpSpPr>
          <p:grpSpPr>
            <a:xfrm>
              <a:off x="9626356" y="731902"/>
              <a:ext cx="990600" cy="2845072"/>
              <a:chOff x="310245" y="679523"/>
              <a:chExt cx="990600" cy="2845072"/>
            </a:xfrm>
          </p:grpSpPr>
          <p:sp>
            <p:nvSpPr>
              <p:cNvPr id="33" name="Flowchart: Display 32">
                <a:extLst>
                  <a:ext uri="{FF2B5EF4-FFF2-40B4-BE49-F238E27FC236}">
                    <a16:creationId xmlns:a16="http://schemas.microsoft.com/office/drawing/2014/main" id="{F8DEB042-6E53-476C-AD3B-7519E164C260}"/>
                  </a:ext>
                </a:extLst>
              </p:cNvPr>
              <p:cNvSpPr/>
              <p:nvPr userDrawn="1"/>
            </p:nvSpPr>
            <p:spPr>
              <a:xfrm rot="16200000">
                <a:off x="289078" y="700690"/>
                <a:ext cx="1032933" cy="990600"/>
              </a:xfrm>
              <a:prstGeom prst="flowChartDisplay">
                <a:avLst/>
              </a:prstGeom>
              <a:solidFill>
                <a:schemeClr val="bg1"/>
              </a:solidFill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ardrop 33">
                <a:extLst>
                  <a:ext uri="{FF2B5EF4-FFF2-40B4-BE49-F238E27FC236}">
                    <a16:creationId xmlns:a16="http://schemas.microsoft.com/office/drawing/2014/main" id="{C26BCFD1-554C-453E-BC94-2AD7F124C78B}"/>
                  </a:ext>
                </a:extLst>
              </p:cNvPr>
              <p:cNvSpPr/>
              <p:nvPr userDrawn="1"/>
            </p:nvSpPr>
            <p:spPr>
              <a:xfrm rot="18899663">
                <a:off x="680854" y="3275213"/>
                <a:ext cx="249382" cy="249382"/>
              </a:xfrm>
              <a:prstGeom prst="teardrop">
                <a:avLst/>
              </a:prstGeom>
              <a:solidFill>
                <a:schemeClr val="bg1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E163B23-5612-4951-92C2-FB0F3EA60BA3}"/>
                  </a:ext>
                </a:extLst>
              </p:cNvPr>
              <p:cNvCxnSpPr>
                <a:stCxn id="33" idx="1"/>
                <a:endCxn id="34" idx="7"/>
              </p:cNvCxnSpPr>
              <p:nvPr userDrawn="1"/>
            </p:nvCxnSpPr>
            <p:spPr>
              <a:xfrm flipH="1">
                <a:off x="805528" y="1712457"/>
                <a:ext cx="17" cy="1511107"/>
              </a:xfrm>
              <a:prstGeom prst="line">
                <a:avLst/>
              </a:prstGeom>
              <a:ln w="508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E6CCC78-344D-47D6-9D62-298F4C27B177}"/>
              </a:ext>
            </a:extLst>
          </p:cNvPr>
          <p:cNvSpPr/>
          <p:nvPr userDrawn="1"/>
        </p:nvSpPr>
        <p:spPr>
          <a:xfrm>
            <a:off x="10126864" y="2301764"/>
            <a:ext cx="1737360" cy="1282263"/>
          </a:xfrm>
          <a:prstGeom prst="roundRect">
            <a:avLst>
              <a:gd name="adj" fmla="val 10074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8B67CD72-3E2F-4B3D-8FEE-7EA9FC7E6F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20775" y="3987800"/>
            <a:ext cx="1585913" cy="4685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F38E8D57-85C5-48AB-9DB1-A8FDE958D98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1465" y="3226676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4198F121-2094-4414-B727-1ABF6D156D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62270" y="4052290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3FC3CFE-62A4-403C-9E5E-9282623789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97804" y="3213649"/>
            <a:ext cx="1585913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65C03126-CE58-4E57-A3FC-BB298EE1079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183646" y="4025190"/>
            <a:ext cx="1556251" cy="4458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A051197C-E077-4731-B77B-6E25FE6DB8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120775" y="2427889"/>
            <a:ext cx="1728788" cy="11566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6" name="Text Placeholder 74">
            <a:extLst>
              <a:ext uri="{FF2B5EF4-FFF2-40B4-BE49-F238E27FC236}">
                <a16:creationId xmlns:a16="http://schemas.microsoft.com/office/drawing/2014/main" id="{94E15A42-1C1B-41C1-98D7-5F862CABEA80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3371465" y="4225158"/>
            <a:ext cx="1728788" cy="115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74">
            <a:extLst>
              <a:ext uri="{FF2B5EF4-FFF2-40B4-BE49-F238E27FC236}">
                <a16:creationId xmlns:a16="http://schemas.microsoft.com/office/drawing/2014/main" id="{4E361932-4C94-4975-A440-9F74D0847907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5643383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8" name="Text Placeholder 74">
            <a:extLst>
              <a:ext uri="{FF2B5EF4-FFF2-40B4-BE49-F238E27FC236}">
                <a16:creationId xmlns:a16="http://schemas.microsoft.com/office/drawing/2014/main" id="{D3C6EF22-CA89-422B-8C85-459BCA9532FA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7889407" y="4225157"/>
            <a:ext cx="1728788" cy="11713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9" name="Text Placeholder 74">
            <a:extLst>
              <a:ext uri="{FF2B5EF4-FFF2-40B4-BE49-F238E27FC236}">
                <a16:creationId xmlns:a16="http://schemas.microsoft.com/office/drawing/2014/main" id="{13BE834B-38E1-42BC-8467-6B0BE1838179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10126864" y="2427889"/>
            <a:ext cx="1728788" cy="1156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B01B37D2-6ED5-4AE0-9451-213B7C437A4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79">
            <a:extLst>
              <a:ext uri="{FF2B5EF4-FFF2-40B4-BE49-F238E27FC236}">
                <a16:creationId xmlns:a16="http://schemas.microsoft.com/office/drawing/2014/main" id="{0B6CE40A-88CB-40F3-A0BB-7883163A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884"/>
            <a:ext cx="10515600" cy="508075"/>
          </a:xfrm>
          <a:prstGeom prst="rect">
            <a:avLst/>
          </a:prstGeom>
        </p:spPr>
        <p:txBody>
          <a:bodyPr anchor="t"/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518C6E-B667-49F1-9655-F69C288C4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2892" y="2254568"/>
            <a:ext cx="9466217" cy="2348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8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923A4D-100D-481E-AF24-DDCA64B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PHISHING DETECTION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Freeform: Shape 31" descr="Icon of a rocket ship">
            <a:extLst>
              <a:ext uri="{FF2B5EF4-FFF2-40B4-BE49-F238E27FC236}">
                <a16:creationId xmlns:a16="http://schemas.microsoft.com/office/drawing/2014/main" id="{5B712997-FCC8-6949-B03C-419CF415B0C5}"/>
              </a:ext>
            </a:extLst>
          </p:cNvPr>
          <p:cNvSpPr>
            <a:spLocks/>
          </p:cNvSpPr>
          <p:nvPr/>
        </p:nvSpPr>
        <p:spPr bwMode="auto">
          <a:xfrm>
            <a:off x="726724" y="1334826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DA77B9-A8AA-4E63-9391-C6F01B6A2E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226" y="2292908"/>
            <a:ext cx="1607785" cy="11566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 User who use web phishing detection apps and company people through feedback portal.     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BC38F-075F-40D6-81E4-1C1977030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851" y="4052290"/>
            <a:ext cx="1606032" cy="51032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D76DD-71B3-445D-9A0A-821689D8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1465" y="3226676"/>
            <a:ext cx="1628771" cy="55510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Using the app to detect phishing websites.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031EBD-8D94-4B79-970F-61DC348AC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71465" y="4307452"/>
            <a:ext cx="1728788" cy="1151153"/>
          </a:xfrm>
        </p:spPr>
        <p:txBody>
          <a:bodyPr/>
          <a:lstStyle/>
          <a:p>
            <a:r>
              <a:rPr lang="en-US" dirty="0" smtClean="0"/>
              <a:t>They interact with software and hardware components like laptop.</a:t>
            </a:r>
            <a:endParaRPr lang="en-US" dirty="0"/>
          </a:p>
        </p:txBody>
      </p:sp>
      <p:sp>
        <p:nvSpPr>
          <p:cNvPr id="19" name="Freeform: Shape 31" descr="Icon of a rocket ship">
            <a:extLst>
              <a:ext uri="{FF2B5EF4-FFF2-40B4-BE49-F238E27FC236}">
                <a16:creationId xmlns:a16="http://schemas.microsoft.com/office/drawing/2014/main" id="{80FCD723-73B1-974C-A01A-6C97EF3C567B}"/>
              </a:ext>
            </a:extLst>
          </p:cNvPr>
          <p:cNvSpPr>
            <a:spLocks/>
          </p:cNvSpPr>
          <p:nvPr/>
        </p:nvSpPr>
        <p:spPr bwMode="auto">
          <a:xfrm>
            <a:off x="3017965" y="581222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" name="Freeform: Shape 31" descr="Icon of a rocket ship">
            <a:extLst>
              <a:ext uri="{FF2B5EF4-FFF2-40B4-BE49-F238E27FC236}">
                <a16:creationId xmlns:a16="http://schemas.microsoft.com/office/drawing/2014/main" id="{5B38476A-EA37-004D-8DDB-D19C004B7F75}"/>
              </a:ext>
            </a:extLst>
          </p:cNvPr>
          <p:cNvSpPr>
            <a:spLocks/>
          </p:cNvSpPr>
          <p:nvPr/>
        </p:nvSpPr>
        <p:spPr bwMode="auto">
          <a:xfrm>
            <a:off x="5272433" y="1329571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6A7819-8796-4167-9D6E-7B7364C40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62270" y="2625640"/>
            <a:ext cx="1728788" cy="1156138"/>
          </a:xfrm>
        </p:spPr>
        <p:txBody>
          <a:bodyPr/>
          <a:lstStyle/>
          <a:p>
            <a:r>
              <a:rPr lang="en-US" dirty="0" smtClean="0"/>
              <a:t>The primary goal of user is to avoid web phishing using our app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7B4B66-460F-4DC7-9E57-0F97E65C28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2270" y="4052290"/>
            <a:ext cx="1661686" cy="51032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Provide important user details like identity.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77AC98-6D4A-47AF-84B8-BFA85936A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Link Gmail or any Account.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75D0C0-AF99-4CDD-AC65-E3E7025CD2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Experiencing good accuracy of prediction of web phishing apps.</a:t>
            </a:r>
          </a:p>
          <a:p>
            <a:r>
              <a:rPr lang="en-US" dirty="0" smtClean="0"/>
              <a:t>App detects web phishing sites.</a:t>
            </a:r>
            <a:endParaRPr lang="en-US" dirty="0"/>
          </a:p>
        </p:txBody>
      </p:sp>
      <p:sp>
        <p:nvSpPr>
          <p:cNvPr id="18" name="Freeform: Shape 31" descr="Icon of a rocket ship">
            <a:extLst>
              <a:ext uri="{FF2B5EF4-FFF2-40B4-BE49-F238E27FC236}">
                <a16:creationId xmlns:a16="http://schemas.microsoft.com/office/drawing/2014/main" id="{1C15E055-1CFD-B647-809A-AFE70DACF083}"/>
              </a:ext>
            </a:extLst>
          </p:cNvPr>
          <p:cNvSpPr>
            <a:spLocks/>
          </p:cNvSpPr>
          <p:nvPr/>
        </p:nvSpPr>
        <p:spPr bwMode="auto">
          <a:xfrm>
            <a:off x="7532146" y="5827983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7" name="Freeform: Shape 31" descr="Icon of a rocket ship">
            <a:extLst>
              <a:ext uri="{FF2B5EF4-FFF2-40B4-BE49-F238E27FC236}">
                <a16:creationId xmlns:a16="http://schemas.microsoft.com/office/drawing/2014/main" id="{C8428BDF-ABD1-434E-8BCA-4FB3B4F3598B}"/>
              </a:ext>
            </a:extLst>
          </p:cNvPr>
          <p:cNvSpPr>
            <a:spLocks/>
          </p:cNvSpPr>
          <p:nvPr/>
        </p:nvSpPr>
        <p:spPr bwMode="auto">
          <a:xfrm>
            <a:off x="9797119" y="1345335"/>
            <a:ext cx="254148" cy="571308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FEA07-D93F-4762-9638-61C3FF0F5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55317" y="2508920"/>
            <a:ext cx="1728788" cy="1156138"/>
          </a:xfrm>
        </p:spPr>
        <p:txBody>
          <a:bodyPr/>
          <a:lstStyle/>
          <a:p>
            <a:r>
              <a:rPr lang="en-US" dirty="0" smtClean="0"/>
              <a:t>User can share their feedback using feedback portal.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EE00AC-18F9-4EA9-8216-AC2AF3F26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User can share their experience and app to other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8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3BF0-BE43-4163-98E6-7A3DFC01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4AB3-E785-4D22-AEB7-8DD0C720B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33600" y="1952978"/>
            <a:ext cx="8695509" cy="2650455"/>
          </a:xfrm>
        </p:spPr>
        <p:txBody>
          <a:bodyPr>
            <a:normAutofit fontScale="77500" lnSpcReduction="20000"/>
          </a:bodyPr>
          <a:lstStyle/>
          <a:p>
            <a:r>
              <a:rPr lang="en-US" sz="3599" b="1" dirty="0" smtClean="0"/>
              <a:t>TEAM ID : PNT2022TMID32234</a:t>
            </a:r>
          </a:p>
          <a:p>
            <a:r>
              <a:rPr lang="en-US" sz="3599" b="1" dirty="0" smtClean="0"/>
              <a:t>TEAM LEADER : VAISHNAVI</a:t>
            </a:r>
          </a:p>
          <a:p>
            <a:r>
              <a:rPr lang="en-US" sz="3599" b="1" dirty="0" smtClean="0"/>
              <a:t>TEAM MEMBERS :</a:t>
            </a:r>
          </a:p>
          <a:p>
            <a:r>
              <a:rPr lang="en-US" sz="3599" b="1" dirty="0"/>
              <a:t> </a:t>
            </a:r>
            <a:r>
              <a:rPr lang="en-US" sz="3599" b="1" dirty="0" smtClean="0"/>
              <a:t>                               LAKSHMI DHARHINI</a:t>
            </a:r>
          </a:p>
          <a:p>
            <a:r>
              <a:rPr lang="en-US" sz="3599" b="1" dirty="0" smtClean="0"/>
              <a:t>                        KARTHIKEYAN</a:t>
            </a:r>
          </a:p>
          <a:p>
            <a:r>
              <a:rPr lang="en-US" sz="3599" b="1" dirty="0" smtClean="0"/>
              <a:t>                         PAVISH KUMAR</a:t>
            </a:r>
          </a:p>
          <a:p>
            <a:endParaRPr lang="en-US" sz="3599" b="1" dirty="0"/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BE5F5AF-205E-4831-BA26-56FFCC051B5C}" vid="{9D65EBDF-6E54-45A9-86E4-0B0970A596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BE8031B-66AC-4E57-A1BB-96FA51E939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E772B-97B8-435C-957E-07B10E315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7859A5-204C-46DB-9472-544D579745B1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Five year timeline</Template>
  <TotalTime>0</TotalTime>
  <Words>123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WEB PHISHING DETECTION 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2022-10-12T05:06:10Z</dcterms:created>
  <dcterms:modified xsi:type="dcterms:W3CDTF">2022-10-12T05:35:10Z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