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0" r:id="rId3"/>
    <p:sldId id="257" r:id="rId4"/>
    <p:sldId id="258" r:id="rId5"/>
    <p:sldId id="259" r:id="rId6"/>
    <p:sldId id="279" r:id="rId7"/>
    <p:sldId id="260" r:id="rId8"/>
    <p:sldId id="272" r:id="rId9"/>
    <p:sldId id="261" r:id="rId10"/>
    <p:sldId id="262" r:id="rId11"/>
    <p:sldId id="263" r:id="rId12"/>
    <p:sldId id="271" r:id="rId13"/>
    <p:sldId id="264" r:id="rId14"/>
    <p:sldId id="265" r:id="rId15"/>
    <p:sldId id="266" r:id="rId16"/>
    <p:sldId id="273" r:id="rId17"/>
    <p:sldId id="267" r:id="rId18"/>
    <p:sldId id="268" r:id="rId19"/>
    <p:sldId id="269" r:id="rId20"/>
    <p:sldId id="274" r:id="rId21"/>
    <p:sldId id="275" r:id="rId22"/>
    <p:sldId id="276" r:id="rId23"/>
    <p:sldId id="270" r:id="rId24"/>
    <p:sldId id="281"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74892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09113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184697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63438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5864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511595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92126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5799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92892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23867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4655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E9756-6D12-4982-B0CC-7F3649FBDE20}"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83080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8378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F8E9756-6D12-4982-B0CC-7F3649FBDE20}"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0627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60461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0971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F8E9756-6D12-4982-B0CC-7F3649FBDE20}" type="datetimeFigureOut">
              <a:rPr lang="en-IN" smtClean="0"/>
              <a:t>19-11-2022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102F0E-E06B-4921-A7C8-4E97F64707ED}" type="slidenum">
              <a:rPr lang="en-IN" smtClean="0"/>
              <a:t>‹#›</a:t>
            </a:fld>
            <a:endParaRPr lang="en-IN"/>
          </a:p>
        </p:txBody>
      </p:sp>
    </p:spTree>
    <p:extLst>
      <p:ext uri="{BB962C8B-B14F-4D97-AF65-F5344CB8AC3E}">
        <p14:creationId xmlns:p14="http://schemas.microsoft.com/office/powerpoint/2010/main" val="20915847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IBM-EPBL/IBM-Project-14021-165953899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4394-7A56-23C6-A54E-5F0D16CAF9A6}"/>
              </a:ext>
            </a:extLst>
          </p:cNvPr>
          <p:cNvSpPr>
            <a:spLocks noGrp="1"/>
          </p:cNvSpPr>
          <p:nvPr>
            <p:ph type="ctrTitle"/>
          </p:nvPr>
        </p:nvSpPr>
        <p:spPr>
          <a:xfrm>
            <a:off x="1751012" y="531240"/>
            <a:ext cx="8689976" cy="2509213"/>
          </a:xfrm>
        </p:spPr>
        <p:txBody>
          <a:bodyPr/>
          <a:lstStyle/>
          <a:p>
            <a:r>
              <a:rPr lang="en-US" b="1" dirty="0" err="1"/>
              <a:t>iOt</a:t>
            </a:r>
            <a:r>
              <a:rPr lang="en-US" b="1" dirty="0"/>
              <a:t> project on real time river water quality and control system</a:t>
            </a:r>
            <a:endParaRPr lang="en-IN" b="1" dirty="0"/>
          </a:p>
        </p:txBody>
      </p:sp>
      <p:sp>
        <p:nvSpPr>
          <p:cNvPr id="3" name="Subtitle 2">
            <a:extLst>
              <a:ext uri="{FF2B5EF4-FFF2-40B4-BE49-F238E27FC236}">
                <a16:creationId xmlns:a16="http://schemas.microsoft.com/office/drawing/2014/main" id="{0AEEA495-C310-0282-6B88-C4C11B12485E}"/>
              </a:ext>
            </a:extLst>
          </p:cNvPr>
          <p:cNvSpPr>
            <a:spLocks noGrp="1"/>
          </p:cNvSpPr>
          <p:nvPr>
            <p:ph type="subTitle" idx="1"/>
          </p:nvPr>
        </p:nvSpPr>
        <p:spPr/>
        <p:txBody>
          <a:bodyPr/>
          <a:lstStyle/>
          <a:p>
            <a:r>
              <a:rPr lang="en-US" sz="3200" b="1" dirty="0">
                <a:solidFill>
                  <a:schemeClr val="tx1"/>
                </a:solidFill>
              </a:rPr>
              <a:t>Team id:</a:t>
            </a:r>
            <a:r>
              <a:rPr lang="en-US" sz="28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PNT2022TMID38637</a:t>
            </a:r>
            <a:endParaRPr lang="en-IN" sz="28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63543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544D-C699-B669-7E7C-0CA8F09C6623}"/>
              </a:ext>
            </a:extLst>
          </p:cNvPr>
          <p:cNvSpPr>
            <a:spLocks noGrp="1"/>
          </p:cNvSpPr>
          <p:nvPr>
            <p:ph type="title"/>
          </p:nvPr>
        </p:nvSpPr>
        <p:spPr/>
        <p:txBody>
          <a:bodyPr/>
          <a:lstStyle/>
          <a:p>
            <a:r>
              <a:rPr lang="en-IN" b="1" dirty="0"/>
              <a:t>output</a:t>
            </a:r>
          </a:p>
        </p:txBody>
      </p:sp>
      <p:pic>
        <p:nvPicPr>
          <p:cNvPr id="5" name="Content Placeholder 4">
            <a:extLst>
              <a:ext uri="{FF2B5EF4-FFF2-40B4-BE49-F238E27FC236}">
                <a16:creationId xmlns:a16="http://schemas.microsoft.com/office/drawing/2014/main" id="{989025FB-0E87-3FAF-FB92-1C910139FBD6}"/>
              </a:ext>
            </a:extLst>
          </p:cNvPr>
          <p:cNvPicPr>
            <a:picLocks noGrp="1" noChangeAspect="1"/>
          </p:cNvPicPr>
          <p:nvPr>
            <p:ph sz="quarter" idx="13"/>
          </p:nvPr>
        </p:nvPicPr>
        <p:blipFill>
          <a:blip r:embed="rId2"/>
          <a:stretch>
            <a:fillRect/>
          </a:stretch>
        </p:blipFill>
        <p:spPr>
          <a:xfrm>
            <a:off x="1724526" y="1730918"/>
            <a:ext cx="8742947" cy="4917908"/>
          </a:xfrm>
        </p:spPr>
      </p:pic>
    </p:spTree>
    <p:extLst>
      <p:ext uri="{BB962C8B-B14F-4D97-AF65-F5344CB8AC3E}">
        <p14:creationId xmlns:p14="http://schemas.microsoft.com/office/powerpoint/2010/main" val="15425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C72E-3D72-33AF-44ED-3C336E386050}"/>
              </a:ext>
            </a:extLst>
          </p:cNvPr>
          <p:cNvSpPr>
            <a:spLocks noGrp="1"/>
          </p:cNvSpPr>
          <p:nvPr>
            <p:ph type="title"/>
          </p:nvPr>
        </p:nvSpPr>
        <p:spPr/>
        <p:txBody>
          <a:bodyPr/>
          <a:lstStyle/>
          <a:p>
            <a:r>
              <a:rPr lang="en-IN" b="1" dirty="0" err="1"/>
              <a:t>Ibm</a:t>
            </a:r>
            <a:r>
              <a:rPr lang="en-IN" b="1" dirty="0"/>
              <a:t> Watson platform</a:t>
            </a:r>
          </a:p>
        </p:txBody>
      </p:sp>
      <p:pic>
        <p:nvPicPr>
          <p:cNvPr id="5" name="Content Placeholder 4">
            <a:extLst>
              <a:ext uri="{FF2B5EF4-FFF2-40B4-BE49-F238E27FC236}">
                <a16:creationId xmlns:a16="http://schemas.microsoft.com/office/drawing/2014/main" id="{85ED2E1E-F5B4-90A1-1C76-3F3226A2F7E7}"/>
              </a:ext>
            </a:extLst>
          </p:cNvPr>
          <p:cNvPicPr>
            <a:picLocks noGrp="1" noChangeAspect="1"/>
          </p:cNvPicPr>
          <p:nvPr>
            <p:ph sz="quarter" idx="13"/>
          </p:nvPr>
        </p:nvPicPr>
        <p:blipFill>
          <a:blip r:embed="rId2"/>
          <a:stretch>
            <a:fillRect/>
          </a:stretch>
        </p:blipFill>
        <p:spPr>
          <a:xfrm>
            <a:off x="2384369" y="1837573"/>
            <a:ext cx="7423261" cy="4175585"/>
          </a:xfrm>
        </p:spPr>
      </p:pic>
    </p:spTree>
    <p:extLst>
      <p:ext uri="{BB962C8B-B14F-4D97-AF65-F5344CB8AC3E}">
        <p14:creationId xmlns:p14="http://schemas.microsoft.com/office/powerpoint/2010/main" val="376115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370D-6695-A456-E5CD-8E095BC4ECC3}"/>
              </a:ext>
            </a:extLst>
          </p:cNvPr>
          <p:cNvSpPr>
            <a:spLocks noGrp="1"/>
          </p:cNvSpPr>
          <p:nvPr>
            <p:ph type="title"/>
          </p:nvPr>
        </p:nvSpPr>
        <p:spPr/>
        <p:txBody>
          <a:bodyPr/>
          <a:lstStyle/>
          <a:p>
            <a:r>
              <a:rPr lang="en-IN" b="1" dirty="0" err="1"/>
              <a:t>Ibm</a:t>
            </a:r>
            <a:r>
              <a:rPr lang="en-IN" b="1" dirty="0"/>
              <a:t> Watson platform</a:t>
            </a:r>
            <a:endParaRPr lang="en-IN" dirty="0"/>
          </a:p>
        </p:txBody>
      </p:sp>
      <p:pic>
        <p:nvPicPr>
          <p:cNvPr id="5" name="Content Placeholder 4">
            <a:extLst>
              <a:ext uri="{FF2B5EF4-FFF2-40B4-BE49-F238E27FC236}">
                <a16:creationId xmlns:a16="http://schemas.microsoft.com/office/drawing/2014/main" id="{9EF979E4-6ECC-DEB7-DCCC-64453D52AD23}"/>
              </a:ext>
            </a:extLst>
          </p:cNvPr>
          <p:cNvPicPr>
            <a:picLocks noGrp="1" noChangeAspect="1"/>
          </p:cNvPicPr>
          <p:nvPr>
            <p:ph sz="quarter" idx="13"/>
          </p:nvPr>
        </p:nvPicPr>
        <p:blipFill>
          <a:blip r:embed="rId2"/>
          <a:stretch>
            <a:fillRect/>
          </a:stretch>
        </p:blipFill>
        <p:spPr>
          <a:xfrm>
            <a:off x="1884947" y="1791076"/>
            <a:ext cx="8422106" cy="4737435"/>
          </a:xfrm>
        </p:spPr>
      </p:pic>
    </p:spTree>
    <p:extLst>
      <p:ext uri="{BB962C8B-B14F-4D97-AF65-F5344CB8AC3E}">
        <p14:creationId xmlns:p14="http://schemas.microsoft.com/office/powerpoint/2010/main" val="10177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FD74-143A-2740-2BBB-E08AFC7D7740}"/>
              </a:ext>
            </a:extLst>
          </p:cNvPr>
          <p:cNvSpPr>
            <a:spLocks noGrp="1"/>
          </p:cNvSpPr>
          <p:nvPr>
            <p:ph type="title"/>
          </p:nvPr>
        </p:nvSpPr>
        <p:spPr/>
        <p:txBody>
          <a:bodyPr/>
          <a:lstStyle/>
          <a:p>
            <a:r>
              <a:rPr lang="en-IN" b="1" dirty="0"/>
              <a:t>Node-red</a:t>
            </a:r>
          </a:p>
        </p:txBody>
      </p:sp>
      <p:pic>
        <p:nvPicPr>
          <p:cNvPr id="5" name="Content Placeholder 4">
            <a:extLst>
              <a:ext uri="{FF2B5EF4-FFF2-40B4-BE49-F238E27FC236}">
                <a16:creationId xmlns:a16="http://schemas.microsoft.com/office/drawing/2014/main" id="{3B4B100D-FB53-82A6-EEF9-FCE1DAB923FA}"/>
              </a:ext>
            </a:extLst>
          </p:cNvPr>
          <p:cNvPicPr>
            <a:picLocks noGrp="1" noChangeAspect="1"/>
          </p:cNvPicPr>
          <p:nvPr>
            <p:ph sz="quarter" idx="13"/>
          </p:nvPr>
        </p:nvPicPr>
        <p:blipFill>
          <a:blip r:embed="rId2"/>
          <a:stretch>
            <a:fillRect/>
          </a:stretch>
        </p:blipFill>
        <p:spPr>
          <a:xfrm>
            <a:off x="2005263" y="1736934"/>
            <a:ext cx="8486274" cy="4773529"/>
          </a:xfrm>
        </p:spPr>
      </p:pic>
    </p:spTree>
    <p:extLst>
      <p:ext uri="{BB962C8B-B14F-4D97-AF65-F5344CB8AC3E}">
        <p14:creationId xmlns:p14="http://schemas.microsoft.com/office/powerpoint/2010/main" val="297037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74D8-5F3F-5B84-2AE8-1AAB4B81C480}"/>
              </a:ext>
            </a:extLst>
          </p:cNvPr>
          <p:cNvSpPr>
            <a:spLocks noGrp="1"/>
          </p:cNvSpPr>
          <p:nvPr>
            <p:ph type="title"/>
          </p:nvPr>
        </p:nvSpPr>
        <p:spPr/>
        <p:txBody>
          <a:bodyPr/>
          <a:lstStyle/>
          <a:p>
            <a:r>
              <a:rPr lang="en-IN" b="1" dirty="0"/>
              <a:t>Node-red dashboard</a:t>
            </a:r>
          </a:p>
        </p:txBody>
      </p:sp>
      <p:pic>
        <p:nvPicPr>
          <p:cNvPr id="5" name="Content Placeholder 4">
            <a:extLst>
              <a:ext uri="{FF2B5EF4-FFF2-40B4-BE49-F238E27FC236}">
                <a16:creationId xmlns:a16="http://schemas.microsoft.com/office/drawing/2014/main" id="{7B654E18-83C4-2AD1-4267-800D68AFCD64}"/>
              </a:ext>
            </a:extLst>
          </p:cNvPr>
          <p:cNvPicPr>
            <a:picLocks noGrp="1" noChangeAspect="1"/>
          </p:cNvPicPr>
          <p:nvPr>
            <p:ph sz="quarter" idx="13"/>
          </p:nvPr>
        </p:nvPicPr>
        <p:blipFill>
          <a:blip r:embed="rId2"/>
          <a:stretch>
            <a:fillRect/>
          </a:stretch>
        </p:blipFill>
        <p:spPr>
          <a:xfrm>
            <a:off x="1756610" y="1747963"/>
            <a:ext cx="8678779" cy="4881814"/>
          </a:xfrm>
        </p:spPr>
      </p:pic>
    </p:spTree>
    <p:extLst>
      <p:ext uri="{BB962C8B-B14F-4D97-AF65-F5344CB8AC3E}">
        <p14:creationId xmlns:p14="http://schemas.microsoft.com/office/powerpoint/2010/main" val="308847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EEFF-5434-53D9-C68D-0AF7B4FFBE4E}"/>
              </a:ext>
            </a:extLst>
          </p:cNvPr>
          <p:cNvSpPr>
            <a:spLocks noGrp="1"/>
          </p:cNvSpPr>
          <p:nvPr>
            <p:ph type="title"/>
          </p:nvPr>
        </p:nvSpPr>
        <p:spPr/>
        <p:txBody>
          <a:bodyPr/>
          <a:lstStyle/>
          <a:p>
            <a:r>
              <a:rPr lang="en-IN" b="1" dirty="0" err="1"/>
              <a:t>Mit</a:t>
            </a:r>
            <a:r>
              <a:rPr lang="en-IN" b="1" dirty="0"/>
              <a:t> app </a:t>
            </a:r>
            <a:r>
              <a:rPr lang="en-IN" b="1" dirty="0" err="1"/>
              <a:t>inventer</a:t>
            </a:r>
            <a:endParaRPr lang="en-IN" b="1" dirty="0"/>
          </a:p>
        </p:txBody>
      </p:sp>
      <p:pic>
        <p:nvPicPr>
          <p:cNvPr id="5" name="Content Placeholder 4">
            <a:extLst>
              <a:ext uri="{FF2B5EF4-FFF2-40B4-BE49-F238E27FC236}">
                <a16:creationId xmlns:a16="http://schemas.microsoft.com/office/drawing/2014/main" id="{AC2F5141-49CF-07B4-BF44-3920AE8F8212}"/>
              </a:ext>
            </a:extLst>
          </p:cNvPr>
          <p:cNvPicPr>
            <a:picLocks noGrp="1" noChangeAspect="1"/>
          </p:cNvPicPr>
          <p:nvPr>
            <p:ph sz="quarter" idx="13"/>
          </p:nvPr>
        </p:nvPicPr>
        <p:blipFill rotWithShape="1">
          <a:blip r:embed="rId2"/>
          <a:srcRect l="16533" t="18952" r="3356" b="7496"/>
          <a:stretch/>
        </p:blipFill>
        <p:spPr>
          <a:xfrm>
            <a:off x="1572126" y="1731757"/>
            <a:ext cx="9208169" cy="4755532"/>
          </a:xfrm>
        </p:spPr>
      </p:pic>
    </p:spTree>
    <p:extLst>
      <p:ext uri="{BB962C8B-B14F-4D97-AF65-F5344CB8AC3E}">
        <p14:creationId xmlns:p14="http://schemas.microsoft.com/office/powerpoint/2010/main" val="2641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0327-1CA5-3EDB-F9F5-D8F292E7AA87}"/>
              </a:ext>
            </a:extLst>
          </p:cNvPr>
          <p:cNvSpPr>
            <a:spLocks noGrp="1"/>
          </p:cNvSpPr>
          <p:nvPr>
            <p:ph type="title"/>
          </p:nvPr>
        </p:nvSpPr>
        <p:spPr/>
        <p:txBody>
          <a:bodyPr/>
          <a:lstStyle/>
          <a:p>
            <a:r>
              <a:rPr lang="en-IN" b="1" dirty="0"/>
              <a:t>MIT APP INVENTER</a:t>
            </a:r>
          </a:p>
        </p:txBody>
      </p:sp>
      <p:pic>
        <p:nvPicPr>
          <p:cNvPr id="5" name="Content Placeholder 4">
            <a:extLst>
              <a:ext uri="{FF2B5EF4-FFF2-40B4-BE49-F238E27FC236}">
                <a16:creationId xmlns:a16="http://schemas.microsoft.com/office/drawing/2014/main" id="{2FC8EB0D-3D55-5120-01CC-51A5F211B34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62525" y="1680435"/>
            <a:ext cx="2266949" cy="4914796"/>
          </a:xfrm>
        </p:spPr>
      </p:pic>
    </p:spTree>
    <p:extLst>
      <p:ext uri="{BB962C8B-B14F-4D97-AF65-F5344CB8AC3E}">
        <p14:creationId xmlns:p14="http://schemas.microsoft.com/office/powerpoint/2010/main" val="127990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80A1-355B-4089-934D-3217BEE028F8}"/>
              </a:ext>
            </a:extLst>
          </p:cNvPr>
          <p:cNvSpPr>
            <a:spLocks noGrp="1"/>
          </p:cNvSpPr>
          <p:nvPr>
            <p:ph type="title"/>
          </p:nvPr>
        </p:nvSpPr>
        <p:spPr/>
        <p:txBody>
          <a:bodyPr/>
          <a:lstStyle/>
          <a:p>
            <a:r>
              <a:rPr lang="en-IN" b="1" dirty="0"/>
              <a:t>Fast2sms </a:t>
            </a:r>
          </a:p>
        </p:txBody>
      </p:sp>
      <p:pic>
        <p:nvPicPr>
          <p:cNvPr id="4" name="Content Placeholder 3">
            <a:extLst>
              <a:ext uri="{FF2B5EF4-FFF2-40B4-BE49-F238E27FC236}">
                <a16:creationId xmlns:a16="http://schemas.microsoft.com/office/drawing/2014/main" id="{D44203B4-AB7E-8156-DDD7-2FB9268E51B2}"/>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4334" b="4274"/>
          <a:stretch/>
        </p:blipFill>
        <p:spPr bwMode="auto">
          <a:xfrm>
            <a:off x="1347537" y="1610474"/>
            <a:ext cx="9496926" cy="48806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66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DC3-94FC-7AD3-75A4-BD5A78CC6EC7}"/>
              </a:ext>
            </a:extLst>
          </p:cNvPr>
          <p:cNvSpPr>
            <a:spLocks noGrp="1"/>
          </p:cNvSpPr>
          <p:nvPr>
            <p:ph type="title"/>
          </p:nvPr>
        </p:nvSpPr>
        <p:spPr/>
        <p:txBody>
          <a:bodyPr/>
          <a:lstStyle/>
          <a:p>
            <a:r>
              <a:rPr lang="en-IN" b="1" dirty="0"/>
              <a:t>Twilio account</a:t>
            </a:r>
          </a:p>
        </p:txBody>
      </p:sp>
      <p:pic>
        <p:nvPicPr>
          <p:cNvPr id="5" name="Content Placeholder 4">
            <a:extLst>
              <a:ext uri="{FF2B5EF4-FFF2-40B4-BE49-F238E27FC236}">
                <a16:creationId xmlns:a16="http://schemas.microsoft.com/office/drawing/2014/main" id="{D65EE8C7-FD24-37E0-7E17-783B62245D1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9011" y="1723900"/>
            <a:ext cx="8406063" cy="4728411"/>
          </a:xfrm>
        </p:spPr>
      </p:pic>
    </p:spTree>
    <p:extLst>
      <p:ext uri="{BB962C8B-B14F-4D97-AF65-F5344CB8AC3E}">
        <p14:creationId xmlns:p14="http://schemas.microsoft.com/office/powerpoint/2010/main" val="85141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3B59-C60F-DC01-AFC3-47EEE3359CF2}"/>
              </a:ext>
            </a:extLst>
          </p:cNvPr>
          <p:cNvSpPr>
            <a:spLocks noGrp="1"/>
          </p:cNvSpPr>
          <p:nvPr>
            <p:ph type="title"/>
          </p:nvPr>
        </p:nvSpPr>
        <p:spPr/>
        <p:txBody>
          <a:bodyPr/>
          <a:lstStyle/>
          <a:p>
            <a:r>
              <a:rPr lang="en-IN" b="1" dirty="0" err="1"/>
              <a:t>Sms</a:t>
            </a:r>
            <a:r>
              <a:rPr lang="en-IN" b="1" dirty="0"/>
              <a:t> output </a:t>
            </a:r>
          </a:p>
        </p:txBody>
      </p:sp>
      <p:pic>
        <p:nvPicPr>
          <p:cNvPr id="5" name="Content Placeholder 4">
            <a:extLst>
              <a:ext uri="{FF2B5EF4-FFF2-40B4-BE49-F238E27FC236}">
                <a16:creationId xmlns:a16="http://schemas.microsoft.com/office/drawing/2014/main" id="{2E1B4744-7FF3-C160-123B-8619F0A4425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73053" y="1646031"/>
            <a:ext cx="1913155" cy="4145169"/>
          </a:xfrm>
        </p:spPr>
      </p:pic>
    </p:spTree>
    <p:extLst>
      <p:ext uri="{BB962C8B-B14F-4D97-AF65-F5344CB8AC3E}">
        <p14:creationId xmlns:p14="http://schemas.microsoft.com/office/powerpoint/2010/main" val="376150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3A8F-BF3D-7DDF-D68F-EC7EA35DA8C0}"/>
              </a:ext>
            </a:extLst>
          </p:cNvPr>
          <p:cNvSpPr>
            <a:spLocks noGrp="1"/>
          </p:cNvSpPr>
          <p:nvPr>
            <p:ph type="ctrTitle"/>
          </p:nvPr>
        </p:nvSpPr>
        <p:spPr>
          <a:xfrm>
            <a:off x="2036761" y="3297523"/>
            <a:ext cx="8689976" cy="2509213"/>
          </a:xfrm>
        </p:spPr>
        <p:txBody>
          <a:bodyPr>
            <a:normAutofit fontScale="90000"/>
          </a:bodyPr>
          <a:lstStyle/>
          <a:p>
            <a:r>
              <a:rPr lang="en-US" b="1" dirty="0"/>
              <a:t>Professional Readiness for</a:t>
            </a:r>
            <a:br>
              <a:rPr lang="en-US" b="1" dirty="0"/>
            </a:br>
            <a:r>
              <a:rPr lang="en-US" b="1" dirty="0"/>
              <a:t>Innovation, Employability</a:t>
            </a:r>
            <a:br>
              <a:rPr lang="en-US" b="1" dirty="0"/>
            </a:br>
            <a:r>
              <a:rPr lang="en-US" b="1" dirty="0"/>
              <a:t>and Entrepreneurship</a:t>
            </a:r>
            <a:br>
              <a:rPr lang="en-US" b="1" dirty="0"/>
            </a:br>
            <a:endParaRPr lang="en-IN" b="1" dirty="0"/>
          </a:p>
        </p:txBody>
      </p:sp>
      <p:sp>
        <p:nvSpPr>
          <p:cNvPr id="3" name="Subtitle 2">
            <a:extLst>
              <a:ext uri="{FF2B5EF4-FFF2-40B4-BE49-F238E27FC236}">
                <a16:creationId xmlns:a16="http://schemas.microsoft.com/office/drawing/2014/main" id="{7FAA5A86-3D76-9103-DFA7-95ABF0496FC9}"/>
              </a:ext>
            </a:extLst>
          </p:cNvPr>
          <p:cNvSpPr>
            <a:spLocks noGrp="1"/>
          </p:cNvSpPr>
          <p:nvPr>
            <p:ph type="subTitle" idx="1"/>
          </p:nvPr>
        </p:nvSpPr>
        <p:spPr>
          <a:xfrm>
            <a:off x="1751012" y="5486401"/>
            <a:ext cx="8689976" cy="1371599"/>
          </a:xfrm>
        </p:spPr>
        <p:txBody>
          <a:bodyPr>
            <a:normAutofit/>
          </a:bodyPr>
          <a:lstStyle/>
          <a:p>
            <a:r>
              <a:rPr lang="en-IN" sz="2800" b="1" dirty="0">
                <a:solidFill>
                  <a:schemeClr val="tx1"/>
                </a:solidFill>
              </a:rPr>
              <a:t>Team2Solve and Code2Build</a:t>
            </a:r>
          </a:p>
        </p:txBody>
      </p:sp>
      <p:pic>
        <p:nvPicPr>
          <p:cNvPr id="6" name="Picture 5">
            <a:extLst>
              <a:ext uri="{FF2B5EF4-FFF2-40B4-BE49-F238E27FC236}">
                <a16:creationId xmlns:a16="http://schemas.microsoft.com/office/drawing/2014/main" id="{359A6B65-7078-FD57-197D-E1EC6F9692D4}"/>
              </a:ext>
            </a:extLst>
          </p:cNvPr>
          <p:cNvPicPr>
            <a:picLocks noChangeAspect="1"/>
          </p:cNvPicPr>
          <p:nvPr/>
        </p:nvPicPr>
        <p:blipFill>
          <a:blip r:embed="rId2"/>
          <a:stretch>
            <a:fillRect/>
          </a:stretch>
        </p:blipFill>
        <p:spPr>
          <a:xfrm>
            <a:off x="1263714" y="1018552"/>
            <a:ext cx="10236071" cy="2176461"/>
          </a:xfrm>
          <a:prstGeom prst="rect">
            <a:avLst/>
          </a:prstGeom>
        </p:spPr>
      </p:pic>
    </p:spTree>
    <p:extLst>
      <p:ext uri="{BB962C8B-B14F-4D97-AF65-F5344CB8AC3E}">
        <p14:creationId xmlns:p14="http://schemas.microsoft.com/office/powerpoint/2010/main" val="3789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C71D-2D82-187E-95B3-E3CF5D519AF7}"/>
              </a:ext>
            </a:extLst>
          </p:cNvPr>
          <p:cNvSpPr>
            <a:spLocks noGrp="1"/>
          </p:cNvSpPr>
          <p:nvPr>
            <p:ph type="title"/>
          </p:nvPr>
        </p:nvSpPr>
        <p:spPr/>
        <p:txBody>
          <a:bodyPr/>
          <a:lstStyle/>
          <a:p>
            <a:r>
              <a:rPr lang="en-IN" b="1" dirty="0"/>
              <a:t>Testing report</a:t>
            </a:r>
          </a:p>
        </p:txBody>
      </p:sp>
      <p:pic>
        <p:nvPicPr>
          <p:cNvPr id="4" name="Content Placeholder 3">
            <a:extLst>
              <a:ext uri="{FF2B5EF4-FFF2-40B4-BE49-F238E27FC236}">
                <a16:creationId xmlns:a16="http://schemas.microsoft.com/office/drawing/2014/main" id="{0699CE36-C636-62D0-81BE-CE3370AFAB04}"/>
              </a:ext>
            </a:extLst>
          </p:cNvPr>
          <p:cNvPicPr>
            <a:picLocks noGrp="1" noChangeAspect="1"/>
          </p:cNvPicPr>
          <p:nvPr>
            <p:ph sz="quarter" idx="13"/>
          </p:nvPr>
        </p:nvPicPr>
        <p:blipFill>
          <a:blip r:embed="rId2"/>
          <a:stretch>
            <a:fillRect/>
          </a:stretch>
        </p:blipFill>
        <p:spPr>
          <a:xfrm>
            <a:off x="647700" y="1976499"/>
            <a:ext cx="11125200" cy="4293386"/>
          </a:xfrm>
          <a:prstGeom prst="rect">
            <a:avLst/>
          </a:prstGeom>
        </p:spPr>
      </p:pic>
    </p:spTree>
    <p:extLst>
      <p:ext uri="{BB962C8B-B14F-4D97-AF65-F5344CB8AC3E}">
        <p14:creationId xmlns:p14="http://schemas.microsoft.com/office/powerpoint/2010/main" val="93480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2B3-EEEA-E213-DAFC-587F2C4B07C0}"/>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A7757AB9-5DAF-85FB-0334-D751E389AD7B}"/>
              </a:ext>
            </a:extLst>
          </p:cNvPr>
          <p:cNvSpPr>
            <a:spLocks noGrp="1"/>
          </p:cNvSpPr>
          <p:nvPr>
            <p:ph sz="quarter" idx="13"/>
          </p:nvPr>
        </p:nvSpPr>
        <p:spPr>
          <a:xfrm>
            <a:off x="913774" y="2019300"/>
            <a:ext cx="10363826" cy="3771899"/>
          </a:xfrm>
        </p:spPr>
        <p:txBody>
          <a:bodyPr>
            <a:normAutofit fontScale="92500" lnSpcReduction="10000"/>
          </a:bodyPr>
          <a:lstStyle/>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Monitoring the water quality in real-time.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3200400" algn="ctr"/>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Notifying the authority by SMS.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Collecting the information such as Temperature, pH, Turbidity of the river water.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Can view the values by Android application.</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User friendly, Easy to handle.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7218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AB4F-8377-BC8F-1D7F-2B111D356900}"/>
              </a:ext>
            </a:extLst>
          </p:cNvPr>
          <p:cNvSpPr>
            <a:spLocks noGrp="1"/>
          </p:cNvSpPr>
          <p:nvPr>
            <p:ph type="title"/>
          </p:nvPr>
        </p:nvSpPr>
        <p:spPr/>
        <p:txBody>
          <a:bodyPr/>
          <a:lstStyle/>
          <a:p>
            <a:r>
              <a:rPr lang="en-IN" b="1" dirty="0"/>
              <a:t>DISADVANTAGES</a:t>
            </a:r>
          </a:p>
        </p:txBody>
      </p:sp>
      <p:sp>
        <p:nvSpPr>
          <p:cNvPr id="3" name="Content Placeholder 2">
            <a:extLst>
              <a:ext uri="{FF2B5EF4-FFF2-40B4-BE49-F238E27FC236}">
                <a16:creationId xmlns:a16="http://schemas.microsoft.com/office/drawing/2014/main" id="{1F6E03A4-F06A-4F50-D6EC-4464755151F1}"/>
              </a:ext>
            </a:extLst>
          </p:cNvPr>
          <p:cNvSpPr>
            <a:spLocks noGrp="1"/>
          </p:cNvSpPr>
          <p:nvPr>
            <p:ph sz="quarter" idx="13"/>
          </p:nvPr>
        </p:nvSpPr>
        <p:spPr>
          <a:xfrm>
            <a:off x="913774" y="2019301"/>
            <a:ext cx="10363826" cy="3771900"/>
          </a:xfrm>
        </p:spPr>
        <p:txBody>
          <a:bodyPr>
            <a:normAutofit/>
          </a:bodyPr>
          <a:lstStyle/>
          <a:p>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The project only monitors the water quality, it doesn’t control the water  from getting polluted. </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800" dirty="0"/>
          </a:p>
          <a:p>
            <a:endParaRPr lang="en-IN" sz="2800" dirty="0"/>
          </a:p>
        </p:txBody>
      </p:sp>
    </p:spTree>
    <p:extLst>
      <p:ext uri="{BB962C8B-B14F-4D97-AF65-F5344CB8AC3E}">
        <p14:creationId xmlns:p14="http://schemas.microsoft.com/office/powerpoint/2010/main" val="115763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4EB4-33CB-03F0-80CF-54F4894355A1}"/>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46839ED-DAD0-D9AD-DFB1-0516813605F6}"/>
              </a:ext>
            </a:extLst>
          </p:cNvPr>
          <p:cNvSpPr>
            <a:spLocks noGrp="1"/>
          </p:cNvSpPr>
          <p:nvPr>
            <p:ph sz="quarter" idx="13"/>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63C0519B-022C-EC08-5F56-ADCE8569F88C}"/>
              </a:ext>
            </a:extLst>
          </p:cNvPr>
          <p:cNvSpPr txBox="1"/>
          <p:nvPr/>
        </p:nvSpPr>
        <p:spPr>
          <a:xfrm>
            <a:off x="913774" y="2367092"/>
            <a:ext cx="9887576" cy="2777620"/>
          </a:xfrm>
          <a:prstGeom prst="rect">
            <a:avLst/>
          </a:prstGeom>
          <a:noFill/>
        </p:spPr>
        <p:txBody>
          <a:bodyPr wrap="square">
            <a:spAutoFit/>
          </a:bodyPr>
          <a:lstStyle/>
          <a:p>
            <a:pPr marL="457200" indent="228600">
              <a:lnSpc>
                <a:spcPct val="200000"/>
              </a:lnSpc>
              <a:spcAft>
                <a:spcPts val="1200"/>
              </a:spcAft>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Therefore the android application has been designed and the Water quality parameters has been displayed in the monitor screen and when the water quality seems to be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dTherefore</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the android application has been designed and the Water quality parameters has been displayed in the monitor screen and when the water quality seems to be degraded the respective authority is being notified about it by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sms.egraded</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the respective authority is being notified about it by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sms</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0426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34B4-DB2B-5A71-2DF0-5E0D4C72FA25}"/>
              </a:ext>
            </a:extLst>
          </p:cNvPr>
          <p:cNvSpPr>
            <a:spLocks noGrp="1"/>
          </p:cNvSpPr>
          <p:nvPr>
            <p:ph type="title"/>
          </p:nvPr>
        </p:nvSpPr>
        <p:spPr>
          <a:xfrm>
            <a:off x="913774" y="448147"/>
            <a:ext cx="10364451" cy="1596177"/>
          </a:xfrm>
        </p:spPr>
        <p:txBody>
          <a:bodyPr/>
          <a:lstStyle/>
          <a:p>
            <a:r>
              <a:rPr lang="en-IN" b="1" dirty="0"/>
              <a:t>FUTURE SCOPE</a:t>
            </a:r>
          </a:p>
        </p:txBody>
      </p:sp>
      <p:sp>
        <p:nvSpPr>
          <p:cNvPr id="3" name="Content Placeholder 2">
            <a:extLst>
              <a:ext uri="{FF2B5EF4-FFF2-40B4-BE49-F238E27FC236}">
                <a16:creationId xmlns:a16="http://schemas.microsoft.com/office/drawing/2014/main" id="{AEEDA4D2-4CD4-8BFF-EF75-16439AD3DE7B}"/>
              </a:ext>
            </a:extLst>
          </p:cNvPr>
          <p:cNvSpPr>
            <a:spLocks noGrp="1"/>
          </p:cNvSpPr>
          <p:nvPr>
            <p:ph sz="quarter" idx="13"/>
          </p:nvPr>
        </p:nvSpPr>
        <p:spPr>
          <a:xfrm>
            <a:off x="913774" y="1439502"/>
            <a:ext cx="10363826" cy="5269116"/>
          </a:xfrm>
        </p:spPr>
        <p:txBody>
          <a:bodyPr>
            <a:normAutofit fontScale="92500" lnSpcReduction="10000"/>
          </a:bodyPr>
          <a:lstStyle/>
          <a:p>
            <a:pPr marL="342900" lvl="0" indent="-342900">
              <a:lnSpc>
                <a:spcPct val="200000"/>
              </a:lnSpc>
              <a:buFont typeface="Symbol" panose="05050102010706020507" pitchFamily="18"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In future we can rebuild the project to test for any chemical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contamiants</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and provide solutions to overcome the chemical pollutants in the water.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Symbol" panose="05050102010706020507" pitchFamily="18" charset="2"/>
              <a:buChar char=""/>
              <a:tabLst>
                <a:tab pos="4528820" algn="l"/>
              </a:tabLst>
            </a:pPr>
            <a:r>
              <a:rPr lang="en-US" sz="1800" dirty="0">
                <a:solidFill>
                  <a:srgbClr val="333333"/>
                </a:solidFill>
                <a:effectLst/>
                <a:latin typeface="Georgia" panose="02040502050405020303" pitchFamily="18" charset="0"/>
                <a:ea typeface="Cambria" panose="02040503050406030204" pitchFamily="18" charset="0"/>
                <a:cs typeface="Times New Roman" panose="02020603050405020304" pitchFamily="18" charset="0"/>
              </a:rPr>
              <a:t>Environmental water quality monitoring aims to provide the data required for safeguarding the environment against adverse biological effects from multiple chemical contamination arising from anthropogenic diffuse emissions and point sources.</a:t>
            </a:r>
          </a:p>
          <a:p>
            <a:pPr marL="342900" indent="-342900">
              <a:lnSpc>
                <a:spcPct val="200000"/>
              </a:lnSpc>
              <a:spcAft>
                <a:spcPts val="1200"/>
              </a:spcAft>
              <a:buFont typeface="Symbol" panose="05050102010706020507" pitchFamily="18" charset="2"/>
              <a:buChar char=""/>
              <a:tabLst>
                <a:tab pos="4528820" algn="l"/>
              </a:tabLst>
            </a:pPr>
            <a:r>
              <a:rPr lang="en-US" sz="1800" dirty="0">
                <a:solidFill>
                  <a:srgbClr val="333333"/>
                </a:solidFill>
                <a:effectLst/>
                <a:latin typeface="Georgia" panose="02040502050405020303" pitchFamily="18" charset="0"/>
                <a:ea typeface="Cambria" panose="02040503050406030204" pitchFamily="18" charset="0"/>
                <a:cs typeface="Times New Roman" panose="02020603050405020304" pitchFamily="18" charset="0"/>
              </a:rPr>
              <a:t>Various water sampling techniques, chemical target, suspect and non-target analyses as well as an array of in vitro, in vivo and in situ bioanalytical methods were advanced to improve monitoring of water contamination.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Symbol" panose="05050102010706020507" pitchFamily="18" charset="2"/>
              <a:buChar char=""/>
              <a:tabLst>
                <a:tab pos="4528820" algn="l"/>
              </a:tabLs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63906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9B54-9923-6BDF-AA7D-B1CD42CEC1FD}"/>
              </a:ext>
            </a:extLst>
          </p:cNvPr>
          <p:cNvSpPr>
            <a:spLocks noGrp="1"/>
          </p:cNvSpPr>
          <p:nvPr>
            <p:ph type="title"/>
          </p:nvPr>
        </p:nvSpPr>
        <p:spPr/>
        <p:txBody>
          <a:bodyPr/>
          <a:lstStyle/>
          <a:p>
            <a:r>
              <a:rPr lang="en-IN" b="1" dirty="0"/>
              <a:t>GITHUB LINK &amp; demo video link</a:t>
            </a:r>
          </a:p>
        </p:txBody>
      </p:sp>
      <p:sp>
        <p:nvSpPr>
          <p:cNvPr id="3" name="Content Placeholder 2">
            <a:extLst>
              <a:ext uri="{FF2B5EF4-FFF2-40B4-BE49-F238E27FC236}">
                <a16:creationId xmlns:a16="http://schemas.microsoft.com/office/drawing/2014/main" id="{BDC80A42-EB17-B5B4-7A50-9C7C61809CEE}"/>
              </a:ext>
            </a:extLst>
          </p:cNvPr>
          <p:cNvSpPr>
            <a:spLocks noGrp="1"/>
          </p:cNvSpPr>
          <p:nvPr>
            <p:ph sz="quarter" idx="13"/>
          </p:nvPr>
        </p:nvSpPr>
        <p:spPr/>
        <p:txBody>
          <a:bodyPr/>
          <a:lstStyle/>
          <a:p>
            <a:pPr algn="ctr"/>
            <a:r>
              <a:rPr lang="en-US" sz="1800" dirty="0" err="1">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US" sz="1800" dirty="0">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link:  </a:t>
            </a:r>
            <a:r>
              <a:rPr lang="en-US" sz="1800" u="sng" dirty="0">
                <a:solidFill>
                  <a:srgbClr val="00B050"/>
                </a:solidFill>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https://github.com/IBM-EPBL/IBM-Project-14021-1659538996</a:t>
            </a:r>
            <a:endParaRPr lang="en-US" sz="1800" u="sng" dirty="0">
              <a:solidFill>
                <a:srgbClr val="00B050"/>
              </a:solidFill>
              <a:effectLst/>
              <a:latin typeface="Times New Roman" panose="02020603050405020304" pitchFamily="18" charset="0"/>
              <a:ea typeface="Cambria" panose="02040503050406030204" pitchFamily="18" charset="0"/>
              <a:cs typeface="Times New Roman" panose="02020603050405020304" pitchFamily="18" charset="0"/>
            </a:endParaRPr>
          </a:p>
          <a:p>
            <a:pPr algn="ctr"/>
            <a:endParaRPr lang="en-US" sz="1800" u="sng"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800" dirty="0">
                <a:latin typeface="Times New Roman" panose="02020603050405020304" pitchFamily="18" charset="0"/>
                <a:ea typeface="Cambria" panose="02040503050406030204" pitchFamily="18" charset="0"/>
                <a:cs typeface="Times New Roman" panose="02020603050405020304" pitchFamily="18" charset="0"/>
              </a:rPr>
              <a:t>Demo Video link: </a:t>
            </a:r>
            <a:r>
              <a:rPr lang="en-US" sz="1800" u="sng"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https://drive.google.com/file/d/16MgFyCdwpLmEq4lU61V-jVuWgkHA6msP/view?usp=share_link</a:t>
            </a:r>
            <a:endParaRPr lang="en-IN" u="sng"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36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490-5A27-13FD-97CA-2B10DE9D0159}"/>
              </a:ext>
            </a:extLst>
          </p:cNvPr>
          <p:cNvSpPr>
            <a:spLocks noGrp="1"/>
          </p:cNvSpPr>
          <p:nvPr>
            <p:ph type="title"/>
          </p:nvPr>
        </p:nvSpPr>
        <p:spPr>
          <a:xfrm>
            <a:off x="913775" y="618517"/>
            <a:ext cx="10364451" cy="5172682"/>
          </a:xfrm>
        </p:spPr>
        <p:txBody>
          <a:bodyPr>
            <a:normAutofit/>
          </a:bodyPr>
          <a:lstStyle/>
          <a:p>
            <a:r>
              <a:rPr lang="en-IN" sz="8000" dirty="0">
                <a:solidFill>
                  <a:schemeClr val="accent3">
                    <a:lumMod val="50000"/>
                  </a:schemeClr>
                </a:solidFill>
              </a:rPr>
              <a:t>THANK YOU!</a:t>
            </a:r>
          </a:p>
        </p:txBody>
      </p:sp>
      <p:sp>
        <p:nvSpPr>
          <p:cNvPr id="3" name="Content Placeholder 2">
            <a:extLst>
              <a:ext uri="{FF2B5EF4-FFF2-40B4-BE49-F238E27FC236}">
                <a16:creationId xmlns:a16="http://schemas.microsoft.com/office/drawing/2014/main" id="{A725DE35-283A-A916-2328-19188858A943}"/>
              </a:ext>
            </a:extLst>
          </p:cNvPr>
          <p:cNvSpPr>
            <a:spLocks noGrp="1"/>
          </p:cNvSpPr>
          <p:nvPr>
            <p:ph sz="quarter" idx="13"/>
          </p:nvPr>
        </p:nvSpPr>
        <p:spPr/>
        <p:txBody>
          <a:bodyPr/>
          <a:lstStyle/>
          <a:p>
            <a:pPr marL="0" indent="0">
              <a:buNone/>
            </a:pPr>
            <a:endParaRPr lang="en-IN" b="1" dirty="0"/>
          </a:p>
        </p:txBody>
      </p:sp>
    </p:spTree>
    <p:extLst>
      <p:ext uri="{BB962C8B-B14F-4D97-AF65-F5344CB8AC3E}">
        <p14:creationId xmlns:p14="http://schemas.microsoft.com/office/powerpoint/2010/main" val="182421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9035-E5FD-3194-0538-BEBDD9FEF686}"/>
              </a:ext>
            </a:extLst>
          </p:cNvPr>
          <p:cNvSpPr>
            <a:spLocks noGrp="1"/>
          </p:cNvSpPr>
          <p:nvPr>
            <p:ph type="title"/>
          </p:nvPr>
        </p:nvSpPr>
        <p:spPr/>
        <p:txBody>
          <a:bodyPr/>
          <a:lstStyle/>
          <a:p>
            <a:r>
              <a:rPr lang="en-US" b="1" dirty="0"/>
              <a:t>Team members</a:t>
            </a:r>
            <a:endParaRPr lang="en-IN" b="1" dirty="0"/>
          </a:p>
        </p:txBody>
      </p:sp>
      <p:sp>
        <p:nvSpPr>
          <p:cNvPr id="3" name="Content Placeholder 2">
            <a:extLst>
              <a:ext uri="{FF2B5EF4-FFF2-40B4-BE49-F238E27FC236}">
                <a16:creationId xmlns:a16="http://schemas.microsoft.com/office/drawing/2014/main" id="{05BEB40E-F1DF-F3A6-E8BE-9E72342D0BB7}"/>
              </a:ext>
            </a:extLst>
          </p:cNvPr>
          <p:cNvSpPr>
            <a:spLocks noGrp="1"/>
          </p:cNvSpPr>
          <p:nvPr>
            <p:ph sz="quarter" idx="13"/>
          </p:nvPr>
        </p:nvSpPr>
        <p:spPr/>
        <p:txBody>
          <a:bodyPr>
            <a:normAutofit/>
          </a:bodyPr>
          <a:lstStyle/>
          <a:p>
            <a:r>
              <a:rPr lang="en-US" sz="2800" b="1" dirty="0"/>
              <a:t>Indira </a:t>
            </a:r>
            <a:r>
              <a:rPr lang="en-US" sz="2800" b="1" dirty="0" err="1"/>
              <a:t>priyadharshini.v</a:t>
            </a:r>
            <a:r>
              <a:rPr lang="en-US" sz="2800" b="1" dirty="0"/>
              <a:t>- team leader</a:t>
            </a:r>
          </a:p>
          <a:p>
            <a:r>
              <a:rPr lang="en-US" sz="2800" b="1" dirty="0" err="1"/>
              <a:t>Vaishnavi.g</a:t>
            </a:r>
            <a:r>
              <a:rPr lang="en-US" sz="2800" b="1" dirty="0"/>
              <a:t> -team member</a:t>
            </a:r>
          </a:p>
          <a:p>
            <a:r>
              <a:rPr lang="en-US" sz="2800" b="1" dirty="0" err="1"/>
              <a:t>Kalpana.s</a:t>
            </a:r>
            <a:r>
              <a:rPr lang="en-US" sz="2800" b="1" dirty="0"/>
              <a:t> - team member</a:t>
            </a:r>
          </a:p>
          <a:p>
            <a:r>
              <a:rPr lang="en-US" sz="2800" b="1" dirty="0" err="1"/>
              <a:t>Aswini.e</a:t>
            </a:r>
            <a:r>
              <a:rPr lang="en-US" sz="2800" b="1" dirty="0"/>
              <a:t> - team member</a:t>
            </a:r>
          </a:p>
          <a:p>
            <a:r>
              <a:rPr lang="en-US" sz="2800" b="1" dirty="0" err="1"/>
              <a:t>Dharmadevi.p</a:t>
            </a:r>
            <a:r>
              <a:rPr lang="en-US" sz="2800" b="1" dirty="0"/>
              <a:t> - team member</a:t>
            </a:r>
          </a:p>
          <a:p>
            <a:endParaRPr lang="en-IN" sz="2800" b="1" dirty="0"/>
          </a:p>
        </p:txBody>
      </p:sp>
    </p:spTree>
    <p:extLst>
      <p:ext uri="{BB962C8B-B14F-4D97-AF65-F5344CB8AC3E}">
        <p14:creationId xmlns:p14="http://schemas.microsoft.com/office/powerpoint/2010/main" val="263023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3FBD-1CF8-8960-EE42-63C66DAD1683}"/>
              </a:ext>
            </a:extLst>
          </p:cNvPr>
          <p:cNvSpPr>
            <a:spLocks noGrp="1"/>
          </p:cNvSpPr>
          <p:nvPr>
            <p:ph type="title"/>
          </p:nvPr>
        </p:nvSpPr>
        <p:spPr/>
        <p:txBody>
          <a:bodyPr/>
          <a:lstStyle/>
          <a:p>
            <a:r>
              <a:rPr lang="en-US" b="1"/>
              <a:t>PROJECT OVERVIEW</a:t>
            </a:r>
            <a:endParaRPr lang="en-IN" b="1"/>
          </a:p>
        </p:txBody>
      </p:sp>
      <p:sp>
        <p:nvSpPr>
          <p:cNvPr id="3" name="Content Placeholder 2">
            <a:extLst>
              <a:ext uri="{FF2B5EF4-FFF2-40B4-BE49-F238E27FC236}">
                <a16:creationId xmlns:a16="http://schemas.microsoft.com/office/drawing/2014/main" id="{05A73BCC-942A-0FF3-0FCA-A32CB9B1DB6D}"/>
              </a:ext>
            </a:extLst>
          </p:cNvPr>
          <p:cNvSpPr>
            <a:spLocks noGrp="1"/>
          </p:cNvSpPr>
          <p:nvPr>
            <p:ph sz="quarter" idx="13"/>
          </p:nvPr>
        </p:nvSpPr>
        <p:spPr/>
        <p:txBody>
          <a:bodyPr/>
          <a:lstStyle/>
          <a:p>
            <a:r>
              <a:rPr lang="en-US" sz="1800" b="1" dirty="0">
                <a:effectLst/>
                <a:latin typeface="Times New Roman" panose="02020603050405020304" pitchFamily="18" charset="0"/>
                <a:ea typeface="Cambria" panose="02040503050406030204" pitchFamily="18" charset="0"/>
                <a:cs typeface="Times New Roman" panose="02020603050405020304" pitchFamily="18" charset="0"/>
              </a:rPr>
              <a:t>The project will monitor the quality of river water. Since Hardware is not available random values are generated for sensor data from python code. The nodes are connected using node-red platform and the output is viewed using an android application.</a:t>
            </a:r>
            <a:endParaRPr lang="en-IN" sz="1800" b="1" dirty="0">
              <a:effectLst/>
              <a:latin typeface="Cambria" panose="02040503050406030204" pitchFamily="18" charset="0"/>
              <a:ea typeface="Cambria" panose="02040503050406030204" pitchFamily="18" charset="0"/>
              <a:cs typeface="Times New Roman" panose="02020603050405020304" pitchFamily="18" charset="0"/>
            </a:endParaRPr>
          </a:p>
          <a:p>
            <a:r>
              <a:rPr lang="en-US" sz="1800" b="1" dirty="0">
                <a:effectLst/>
                <a:latin typeface="Times New Roman" panose="02020603050405020304" pitchFamily="18" charset="0"/>
                <a:ea typeface="Cambria" panose="02040503050406030204" pitchFamily="18" charset="0"/>
                <a:cs typeface="Times New Roman" panose="02020603050405020304" pitchFamily="18" charset="0"/>
              </a:rPr>
              <a:t>The purpose of this project is to monitor the quality of river water in run time and alert the user or the respective authority if the quality of water is degraded. The respective user must be notified about the water quality by SMS. </a:t>
            </a:r>
            <a:endParaRPr lang="en-IN" sz="1800" b="1" dirty="0">
              <a:effectLst/>
              <a:latin typeface="Cambria" panose="02040503050406030204" pitchFamily="18" charset="0"/>
              <a:ea typeface="Cambria" panose="020405030504060302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6405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EA93-58E0-8F3E-D2E4-1288854A5F2C}"/>
              </a:ext>
            </a:extLst>
          </p:cNvPr>
          <p:cNvSpPr>
            <a:spLocks noGrp="1"/>
          </p:cNvSpPr>
          <p:nvPr>
            <p:ph type="title"/>
          </p:nvPr>
        </p:nvSpPr>
        <p:spPr/>
        <p:txBody>
          <a:bodyPr/>
          <a:lstStyle/>
          <a:p>
            <a:r>
              <a:rPr lang="en-IN" b="1" dirty="0"/>
              <a:t>PROBLEM STATEMENT DEFINITION</a:t>
            </a:r>
          </a:p>
        </p:txBody>
      </p:sp>
      <p:sp>
        <p:nvSpPr>
          <p:cNvPr id="3" name="Content Placeholder 2">
            <a:extLst>
              <a:ext uri="{FF2B5EF4-FFF2-40B4-BE49-F238E27FC236}">
                <a16:creationId xmlns:a16="http://schemas.microsoft.com/office/drawing/2014/main" id="{7D090AE2-3303-588B-5DF5-4E4753B81FB8}"/>
              </a:ext>
            </a:extLst>
          </p:cNvPr>
          <p:cNvSpPr>
            <a:spLocks noGrp="1"/>
          </p:cNvSpPr>
          <p:nvPr>
            <p:ph sz="quarter" idx="13"/>
          </p:nvPr>
        </p:nvSpPr>
        <p:spPr>
          <a:xfrm>
            <a:off x="913774" y="1989221"/>
            <a:ext cx="10363826" cy="4427621"/>
          </a:xfrm>
        </p:spPr>
        <p:txBody>
          <a:bodyPr>
            <a:normAutofit/>
          </a:bodyPr>
          <a:lstStyle/>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The traditional water quality monitoring system has certain drawbacks</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relies on collecting of water samples, testing and analyses in laboratories</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results in more cost, more man power and time consuming.</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lacks capability for real-time data collection, hence authorities can’t take timely and appropriate decisions and actions. </a:t>
            </a:r>
            <a:r>
              <a:rPr lang="en-US"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nSpc>
                <a:spcPct val="107000"/>
              </a:lnSpc>
              <a:spcAft>
                <a:spcPts val="800"/>
              </a:spcAft>
              <a:buNone/>
            </a:pP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400" b="1" dirty="0"/>
          </a:p>
        </p:txBody>
      </p:sp>
    </p:spTree>
    <p:extLst>
      <p:ext uri="{BB962C8B-B14F-4D97-AF65-F5344CB8AC3E}">
        <p14:creationId xmlns:p14="http://schemas.microsoft.com/office/powerpoint/2010/main" val="105968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3500-4396-5EF0-6778-326D68FE3E66}"/>
              </a:ext>
            </a:extLst>
          </p:cNvPr>
          <p:cNvSpPr>
            <a:spLocks noGrp="1"/>
          </p:cNvSpPr>
          <p:nvPr>
            <p:ph type="title"/>
          </p:nvPr>
        </p:nvSpPr>
        <p:spPr>
          <a:xfrm>
            <a:off x="913774" y="479937"/>
            <a:ext cx="10364451" cy="1596177"/>
          </a:xfrm>
        </p:spPr>
        <p:txBody>
          <a:bodyPr/>
          <a:lstStyle/>
          <a:p>
            <a:r>
              <a:rPr lang="en-IN" b="1" dirty="0"/>
              <a:t>EMPATHY MAP</a:t>
            </a:r>
          </a:p>
        </p:txBody>
      </p:sp>
      <p:pic>
        <p:nvPicPr>
          <p:cNvPr id="4" name="Content Placeholder 3">
            <a:extLst>
              <a:ext uri="{FF2B5EF4-FFF2-40B4-BE49-F238E27FC236}">
                <a16:creationId xmlns:a16="http://schemas.microsoft.com/office/drawing/2014/main" id="{A05CF968-8645-E5E7-3A36-97960D2A0C63}"/>
              </a:ext>
            </a:extLst>
          </p:cNvPr>
          <p:cNvPicPr>
            <a:picLocks noGrp="1" noChangeAspect="1"/>
          </p:cNvPicPr>
          <p:nvPr>
            <p:ph sz="quarter" idx="13"/>
          </p:nvPr>
        </p:nvPicPr>
        <p:blipFill>
          <a:blip r:embed="rId2"/>
          <a:stretch>
            <a:fillRect/>
          </a:stretch>
        </p:blipFill>
        <p:spPr>
          <a:xfrm>
            <a:off x="3400425" y="1738910"/>
            <a:ext cx="5391150" cy="4639153"/>
          </a:xfrm>
          <a:prstGeom prst="rect">
            <a:avLst/>
          </a:prstGeom>
        </p:spPr>
      </p:pic>
    </p:spTree>
    <p:extLst>
      <p:ext uri="{BB962C8B-B14F-4D97-AF65-F5344CB8AC3E}">
        <p14:creationId xmlns:p14="http://schemas.microsoft.com/office/powerpoint/2010/main" val="230571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6100-4326-E61A-54C6-9361947D26FB}"/>
              </a:ext>
            </a:extLst>
          </p:cNvPr>
          <p:cNvSpPr>
            <a:spLocks noGrp="1"/>
          </p:cNvSpPr>
          <p:nvPr>
            <p:ph type="title"/>
          </p:nvPr>
        </p:nvSpPr>
        <p:spPr/>
        <p:txBody>
          <a:bodyPr/>
          <a:lstStyle/>
          <a:p>
            <a:r>
              <a:rPr lang="en-IN" b="1" dirty="0"/>
              <a:t>TECHNICAL ARCHITECTURE</a:t>
            </a:r>
          </a:p>
        </p:txBody>
      </p:sp>
      <p:pic>
        <p:nvPicPr>
          <p:cNvPr id="4" name="image1.jpeg">
            <a:extLst>
              <a:ext uri="{FF2B5EF4-FFF2-40B4-BE49-F238E27FC236}">
                <a16:creationId xmlns:a16="http://schemas.microsoft.com/office/drawing/2014/main" id="{9F597FE5-0CEF-B952-10FC-755CA8E1668E}"/>
              </a:ext>
            </a:extLst>
          </p:cNvPr>
          <p:cNvPicPr>
            <a:picLocks noGrp="1" noChangeAspect="1"/>
          </p:cNvPicPr>
          <p:nvPr>
            <p:ph sz="quarter" idx="13"/>
          </p:nvPr>
        </p:nvPicPr>
        <p:blipFill>
          <a:blip r:embed="rId2" cstate="print"/>
          <a:stretch>
            <a:fillRect/>
          </a:stretch>
        </p:blipFill>
        <p:spPr>
          <a:xfrm>
            <a:off x="1299411" y="1733639"/>
            <a:ext cx="9464841" cy="4852634"/>
          </a:xfrm>
          <a:prstGeom prst="rect">
            <a:avLst/>
          </a:prstGeom>
        </p:spPr>
      </p:pic>
    </p:spTree>
    <p:extLst>
      <p:ext uri="{BB962C8B-B14F-4D97-AF65-F5344CB8AC3E}">
        <p14:creationId xmlns:p14="http://schemas.microsoft.com/office/powerpoint/2010/main" val="276998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6F67-EDD3-754D-51C9-DFB71C30BC82}"/>
              </a:ext>
            </a:extLst>
          </p:cNvPr>
          <p:cNvSpPr>
            <a:spLocks noGrp="1"/>
          </p:cNvSpPr>
          <p:nvPr>
            <p:ph type="title"/>
          </p:nvPr>
        </p:nvSpPr>
        <p:spPr/>
        <p:txBody>
          <a:bodyPr/>
          <a:lstStyle/>
          <a:p>
            <a:r>
              <a:rPr lang="en-IN" b="1" dirty="0"/>
              <a:t>REQUIREMENTS</a:t>
            </a:r>
          </a:p>
        </p:txBody>
      </p:sp>
      <p:sp>
        <p:nvSpPr>
          <p:cNvPr id="3" name="Content Placeholder 2">
            <a:extLst>
              <a:ext uri="{FF2B5EF4-FFF2-40B4-BE49-F238E27FC236}">
                <a16:creationId xmlns:a16="http://schemas.microsoft.com/office/drawing/2014/main" id="{150567B1-7AB5-19B0-D96C-B1B4C5736919}"/>
              </a:ext>
            </a:extLst>
          </p:cNvPr>
          <p:cNvSpPr>
            <a:spLocks noGrp="1"/>
          </p:cNvSpPr>
          <p:nvPr>
            <p:ph sz="quarter" idx="13"/>
          </p:nvPr>
        </p:nvSpPr>
        <p:spPr/>
        <p:txBody>
          <a:bodyPr>
            <a:normAutofit/>
          </a:bodyPr>
          <a:lstStyle/>
          <a:p>
            <a:r>
              <a:rPr lang="en-IN" sz="2800" dirty="0"/>
              <a:t>Python</a:t>
            </a:r>
          </a:p>
          <a:p>
            <a:r>
              <a:rPr lang="en-IN" sz="2800" dirty="0" err="1"/>
              <a:t>Ibm</a:t>
            </a:r>
            <a:r>
              <a:rPr lang="en-IN" sz="2800" dirty="0"/>
              <a:t> Watson </a:t>
            </a:r>
            <a:r>
              <a:rPr lang="en-IN" sz="2800" dirty="0" err="1"/>
              <a:t>iot</a:t>
            </a:r>
            <a:r>
              <a:rPr lang="en-IN" sz="2800" dirty="0"/>
              <a:t> platform</a:t>
            </a:r>
          </a:p>
          <a:p>
            <a:r>
              <a:rPr lang="en-IN" sz="2800" dirty="0"/>
              <a:t>Node-red</a:t>
            </a:r>
          </a:p>
          <a:p>
            <a:r>
              <a:rPr lang="en-IN" sz="2800" dirty="0" err="1"/>
              <a:t>Mit</a:t>
            </a:r>
            <a:r>
              <a:rPr lang="en-IN" sz="2800" dirty="0"/>
              <a:t> app </a:t>
            </a:r>
            <a:r>
              <a:rPr lang="en-IN" sz="2800" dirty="0" err="1"/>
              <a:t>inventer</a:t>
            </a:r>
            <a:endParaRPr lang="en-IN" sz="2800" dirty="0"/>
          </a:p>
          <a:p>
            <a:r>
              <a:rPr lang="en-IN" sz="2800" dirty="0"/>
              <a:t>fast2sms</a:t>
            </a:r>
          </a:p>
          <a:p>
            <a:endParaRPr lang="en-IN" sz="2800" dirty="0"/>
          </a:p>
        </p:txBody>
      </p:sp>
    </p:spTree>
    <p:extLst>
      <p:ext uri="{BB962C8B-B14F-4D97-AF65-F5344CB8AC3E}">
        <p14:creationId xmlns:p14="http://schemas.microsoft.com/office/powerpoint/2010/main" val="10755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1024-4E82-0966-059F-B74686498F39}"/>
              </a:ext>
            </a:extLst>
          </p:cNvPr>
          <p:cNvSpPr>
            <a:spLocks noGrp="1"/>
          </p:cNvSpPr>
          <p:nvPr>
            <p:ph type="title"/>
          </p:nvPr>
        </p:nvSpPr>
        <p:spPr/>
        <p:txBody>
          <a:bodyPr/>
          <a:lstStyle/>
          <a:p>
            <a:r>
              <a:rPr lang="en-IN" b="1" dirty="0"/>
              <a:t>Python code</a:t>
            </a:r>
          </a:p>
        </p:txBody>
      </p:sp>
      <p:pic>
        <p:nvPicPr>
          <p:cNvPr id="9" name="Content Placeholder 8">
            <a:extLst>
              <a:ext uri="{FF2B5EF4-FFF2-40B4-BE49-F238E27FC236}">
                <a16:creationId xmlns:a16="http://schemas.microsoft.com/office/drawing/2014/main" id="{D8869E90-9039-21B9-0729-2CC7CFC93422}"/>
              </a:ext>
            </a:extLst>
          </p:cNvPr>
          <p:cNvPicPr>
            <a:picLocks noGrp="1" noChangeAspect="1"/>
          </p:cNvPicPr>
          <p:nvPr>
            <p:ph sz="quarter" idx="13"/>
          </p:nvPr>
        </p:nvPicPr>
        <p:blipFill>
          <a:blip r:embed="rId2"/>
          <a:stretch>
            <a:fillRect/>
          </a:stretch>
        </p:blipFill>
        <p:spPr>
          <a:xfrm>
            <a:off x="2037347" y="1668380"/>
            <a:ext cx="8915289" cy="5014850"/>
          </a:xfrm>
        </p:spPr>
      </p:pic>
    </p:spTree>
    <p:extLst>
      <p:ext uri="{BB962C8B-B14F-4D97-AF65-F5344CB8AC3E}">
        <p14:creationId xmlns:p14="http://schemas.microsoft.com/office/powerpoint/2010/main" val="21327952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345</TotalTime>
  <Words>530</Words>
  <Application>Microsoft Office PowerPoint</Application>
  <PresentationFormat>Widescreen</PresentationFormat>
  <Paragraphs>57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Cambria</vt:lpstr>
      <vt:lpstr>Georgia</vt:lpstr>
      <vt:lpstr>Symbol</vt:lpstr>
      <vt:lpstr>Times New Roman</vt:lpstr>
      <vt:lpstr>Tw Cen MT</vt:lpstr>
      <vt:lpstr>Wingdings</vt:lpstr>
      <vt:lpstr>Droplet</vt:lpstr>
      <vt:lpstr>iOt project on real time river water quality and control system</vt:lpstr>
      <vt:lpstr>Professional Readiness for Innovation, Employability and Entrepreneurship </vt:lpstr>
      <vt:lpstr>Team members</vt:lpstr>
      <vt:lpstr>PROJECT OVERVIEW</vt:lpstr>
      <vt:lpstr>PROBLEM STATEMENT DEFINITION</vt:lpstr>
      <vt:lpstr>EMPATHY MAP</vt:lpstr>
      <vt:lpstr>TECHNICAL ARCHITECTURE</vt:lpstr>
      <vt:lpstr>REQUIREMENTS</vt:lpstr>
      <vt:lpstr>Python code</vt:lpstr>
      <vt:lpstr>output</vt:lpstr>
      <vt:lpstr>Ibm Watson platform</vt:lpstr>
      <vt:lpstr>Ibm Watson platform</vt:lpstr>
      <vt:lpstr>Node-red</vt:lpstr>
      <vt:lpstr>Node-red dashboard</vt:lpstr>
      <vt:lpstr>Mit app inventer</vt:lpstr>
      <vt:lpstr>MIT APP INVENTER</vt:lpstr>
      <vt:lpstr>Fast2sms </vt:lpstr>
      <vt:lpstr>Twilio account</vt:lpstr>
      <vt:lpstr>Sms output </vt:lpstr>
      <vt:lpstr>Testing report</vt:lpstr>
      <vt:lpstr>ADVANTAGES</vt:lpstr>
      <vt:lpstr>DISADVANTAGES</vt:lpstr>
      <vt:lpstr>CONCLUSION</vt:lpstr>
      <vt:lpstr>FUTURE SCOPE</vt:lpstr>
      <vt:lpstr>GITHUB LINK &amp; demo video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on real time river water quality and control system</dc:title>
  <dc:creator>GANESH V</dc:creator>
  <cp:lastModifiedBy>GANESH V</cp:lastModifiedBy>
  <cp:revision>4</cp:revision>
  <dcterms:created xsi:type="dcterms:W3CDTF">2022-11-18T14:46:44Z</dcterms:created>
  <dcterms:modified xsi:type="dcterms:W3CDTF">2022-11-19T13:35:31Z</dcterms:modified>
</cp:coreProperties>
</file>