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42" name="Google Shape;142;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48" name="Google Shape;148;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4" name="Google Shape;154;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9" name="Google Shape;159;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5" name="Google Shape;165;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1" name="Google Shape;171;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7" name="Google Shape;177;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33603b2fd_0_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33603b2fd_0_1: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4" name="Google Shape;184;g1933603b2fd_0_1: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2" name="Google Shape;92;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8" name="Google Shape;98;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04" name="Google Shape;104;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10" name="Google Shape;110;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18" name="Google Shape;118;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24" name="Google Shape;124;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0" name="Google Shape;130;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6" name="Google Shape;136;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 name="Google Shape;24;p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p:nvPr>
            <p:ph idx="2" type="pic"/>
          </p:nvPr>
        </p:nvSpPr>
        <p:spPr>
          <a:xfrm>
            <a:off x="3887391" y="987426"/>
            <a:ext cx="4629150" cy="4873625"/>
          </a:xfrm>
          <a:prstGeom prst="rect">
            <a:avLst/>
          </a:prstGeom>
          <a:noFill/>
          <a:ln>
            <a:noFill/>
          </a:ln>
        </p:spPr>
      </p:sp>
      <p:sp>
        <p:nvSpPr>
          <p:cNvPr id="41" name="Google Shape;41;p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2" name="Google Shape;42;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479225" y="148725"/>
            <a:ext cx="7979100" cy="2758800"/>
          </a:xfrm>
          <a:prstGeom prst="rect">
            <a:avLst/>
          </a:prstGeom>
          <a:solidFill>
            <a:srgbClr val="99CCFF"/>
          </a:solidFill>
          <a:ln cap="flat" cmpd="sng" w="50800">
            <a:solidFill>
              <a:srgbClr val="000000"/>
            </a:solidFill>
            <a:prstDash val="dash"/>
            <a:round/>
            <a:headEnd len="sm" w="sm" type="none"/>
            <a:tailEnd len="sm" w="sm" type="none"/>
          </a:ln>
        </p:spPr>
        <p:txBody>
          <a:bodyPr anchorCtr="0" anchor="b" bIns="45700" lIns="91425" spcFirstLastPara="1" rIns="91425" wrap="square" tIns="45700">
            <a:noAutofit/>
          </a:bodyPr>
          <a:lstStyle/>
          <a:p>
            <a:pPr indent="0" lvl="0" marL="0" rtl="0" algn="l">
              <a:lnSpc>
                <a:spcPct val="178846"/>
              </a:lnSpc>
              <a:spcBef>
                <a:spcPts val="1400"/>
              </a:spcBef>
              <a:spcAft>
                <a:spcPts val="0"/>
              </a:spcAft>
              <a:buClr>
                <a:schemeClr val="dk1"/>
              </a:buClr>
              <a:buSzPts val="1100"/>
              <a:buFont typeface="Arial"/>
              <a:buNone/>
            </a:pPr>
            <a:r>
              <a:rPr lang="en-US" sz="1950">
                <a:solidFill>
                  <a:srgbClr val="35475C"/>
                </a:solidFill>
                <a:highlight>
                  <a:srgbClr val="FFFFFF"/>
                </a:highlight>
                <a:latin typeface="Arial"/>
                <a:ea typeface="Arial"/>
                <a:cs typeface="Arial"/>
                <a:sym typeface="Arial"/>
              </a:rPr>
              <a:t>  </a:t>
            </a:r>
            <a:r>
              <a:rPr lang="en-US" sz="3050">
                <a:solidFill>
                  <a:srgbClr val="35475C"/>
                </a:solidFill>
                <a:highlight>
                  <a:srgbClr val="FFFFFF"/>
                </a:highlight>
                <a:latin typeface="Arial"/>
                <a:ea typeface="Arial"/>
                <a:cs typeface="Arial"/>
                <a:sym typeface="Arial"/>
              </a:rPr>
              <a:t> Real-Time Communication System Powered by AI for Specially Abled</a:t>
            </a:r>
            <a:endParaRPr sz="3050">
              <a:solidFill>
                <a:srgbClr val="35475C"/>
              </a:solidFill>
              <a:highlight>
                <a:srgbClr val="FFFFFF"/>
              </a:highlight>
              <a:latin typeface="Arial"/>
              <a:ea typeface="Arial"/>
              <a:cs typeface="Arial"/>
              <a:sym typeface="Arial"/>
            </a:endParaRPr>
          </a:p>
          <a:p>
            <a:pPr indent="0" lvl="0" marL="0" rtl="0" algn="ctr">
              <a:lnSpc>
                <a:spcPct val="90000"/>
              </a:lnSpc>
              <a:spcBef>
                <a:spcPts val="800"/>
              </a:spcBef>
              <a:spcAft>
                <a:spcPts val="0"/>
              </a:spcAft>
              <a:buClr>
                <a:schemeClr val="dk1"/>
              </a:buClr>
              <a:buSzPts val="6000"/>
              <a:buFont typeface="Calibri"/>
              <a:buNone/>
            </a:pPr>
            <a:r>
              <a:t/>
            </a:r>
            <a:endParaRPr b="1" i="1" u="sng"/>
          </a:p>
        </p:txBody>
      </p:sp>
      <p:sp>
        <p:nvSpPr>
          <p:cNvPr id="89" name="Google Shape;89;p13"/>
          <p:cNvSpPr txBox="1"/>
          <p:nvPr>
            <p:ph idx="1" type="subTitle"/>
          </p:nvPr>
        </p:nvSpPr>
        <p:spPr>
          <a:xfrm>
            <a:off x="479225" y="2907525"/>
            <a:ext cx="7979100" cy="3636600"/>
          </a:xfrm>
          <a:prstGeom prst="rect">
            <a:avLst/>
          </a:prstGeom>
          <a:noFill/>
          <a:ln cap="flat" cmpd="sng" w="50800">
            <a:solidFill>
              <a:srgbClr val="000000"/>
            </a:solidFill>
            <a:prstDash val="solid"/>
            <a:round/>
            <a:headEnd len="sm" w="sm" type="none"/>
            <a:tailEnd len="sm" w="sm" type="none"/>
          </a:ln>
        </p:spPr>
        <p:txBody>
          <a:bodyPr anchorCtr="0" anchor="ctr"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a:t>Team I'd :                   </a:t>
            </a:r>
            <a:r>
              <a:rPr lang="en-US"/>
              <a:t> </a:t>
            </a:r>
            <a:r>
              <a:rPr b="1" lang="en-US"/>
              <a:t>PNT2022TMID38653</a:t>
            </a:r>
            <a:r>
              <a:rPr lang="en-US"/>
              <a:t>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91071"/>
              <a:buNone/>
            </a:pPr>
            <a:r>
              <a:t/>
            </a:r>
            <a:endParaRPr b="1" sz="2635"/>
          </a:p>
          <a:p>
            <a:pPr indent="0" lvl="0" marL="0" rtl="0" algn="l">
              <a:lnSpc>
                <a:spcPct val="90000"/>
              </a:lnSpc>
              <a:spcBef>
                <a:spcPts val="0"/>
              </a:spcBef>
              <a:spcAft>
                <a:spcPts val="0"/>
              </a:spcAft>
              <a:buClr>
                <a:schemeClr val="dk1"/>
              </a:buClr>
              <a:buSzPct val="91071"/>
              <a:buNone/>
            </a:pPr>
            <a:r>
              <a:rPr b="1" lang="en-US" sz="2635"/>
              <a:t>Team Leader: </a:t>
            </a:r>
            <a:endParaRPr b="1" sz="2635"/>
          </a:p>
          <a:p>
            <a:pPr indent="0" lvl="0" marL="0" rtl="0" algn="l">
              <a:lnSpc>
                <a:spcPct val="90000"/>
              </a:lnSpc>
              <a:spcBef>
                <a:spcPts val="0"/>
              </a:spcBef>
              <a:spcAft>
                <a:spcPts val="0"/>
              </a:spcAft>
              <a:buClr>
                <a:schemeClr val="dk1"/>
              </a:buClr>
              <a:buSzPct val="100000"/>
              <a:buNone/>
            </a:pPr>
            <a:r>
              <a:rPr lang="en-US"/>
              <a:t>                         </a:t>
            </a:r>
            <a:endParaRPr/>
          </a:p>
          <a:p>
            <a:pPr indent="0" lvl="0" marL="0" rtl="0" algn="l">
              <a:lnSpc>
                <a:spcPct val="90000"/>
              </a:lnSpc>
              <a:spcBef>
                <a:spcPts val="0"/>
              </a:spcBef>
              <a:spcAft>
                <a:spcPts val="0"/>
              </a:spcAft>
              <a:buClr>
                <a:schemeClr val="dk1"/>
              </a:buClr>
              <a:buSzPct val="100000"/>
              <a:buNone/>
            </a:pPr>
            <a:r>
              <a:rPr lang="en-US"/>
              <a:t>                         Yogeshwari</a:t>
            </a:r>
            <a:r>
              <a:rPr lang="en-US"/>
              <a:t> S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n-US"/>
              <a:t>Team members</a:t>
            </a:r>
            <a:r>
              <a:rPr lang="en-US"/>
              <a:t>:</a:t>
            </a:r>
            <a:endParaRPr/>
          </a:p>
          <a:p>
            <a:pPr indent="0" lvl="0" marL="0" rtl="0" algn="l">
              <a:lnSpc>
                <a:spcPct val="90000"/>
              </a:lnSpc>
              <a:spcBef>
                <a:spcPts val="1000"/>
              </a:spcBef>
              <a:spcAft>
                <a:spcPts val="0"/>
              </a:spcAft>
              <a:buNone/>
            </a:pPr>
            <a:r>
              <a:rPr lang="en-US">
                <a:solidFill>
                  <a:srgbClr val="000000"/>
                </a:solidFill>
              </a:rPr>
              <a:t>                            </a:t>
            </a:r>
            <a:r>
              <a:rPr lang="en-US">
                <a:solidFill>
                  <a:srgbClr val="000000"/>
                </a:solidFill>
              </a:rPr>
              <a:t>Aishwarya M</a:t>
            </a:r>
            <a:endParaRPr>
              <a:solidFill>
                <a:srgbClr val="000000"/>
              </a:solidFill>
            </a:endParaRPr>
          </a:p>
          <a:p>
            <a:pPr indent="0" lvl="0" marL="0" rtl="0" algn="l">
              <a:lnSpc>
                <a:spcPct val="90000"/>
              </a:lnSpc>
              <a:spcBef>
                <a:spcPts val="1000"/>
              </a:spcBef>
              <a:spcAft>
                <a:spcPts val="0"/>
              </a:spcAft>
              <a:buNone/>
            </a:pPr>
            <a:r>
              <a:rPr lang="en-US">
                <a:solidFill>
                  <a:srgbClr val="000000"/>
                </a:solidFill>
              </a:rPr>
              <a:t>                            </a:t>
            </a:r>
            <a:r>
              <a:rPr lang="en-US"/>
              <a:t>Hemapriya S </a:t>
            </a:r>
            <a:endParaRPr/>
          </a:p>
          <a:p>
            <a:pPr indent="0" lvl="0" marL="0" rtl="0" algn="l">
              <a:lnSpc>
                <a:spcPct val="90000"/>
              </a:lnSpc>
              <a:spcBef>
                <a:spcPts val="1000"/>
              </a:spcBef>
              <a:spcAft>
                <a:spcPts val="0"/>
              </a:spcAft>
              <a:buNone/>
            </a:pPr>
            <a:r>
              <a:rPr lang="en-US"/>
              <a:t>                            Sivadharshini D</a:t>
            </a:r>
            <a:endParaRPr/>
          </a:p>
          <a:p>
            <a:pPr indent="0" lvl="0" marL="0" rtl="0" algn="l">
              <a:lnSpc>
                <a:spcPct val="90000"/>
              </a:lnSpc>
              <a:spcBef>
                <a:spcPts val="1000"/>
              </a:spcBef>
              <a:spcAft>
                <a:spcPts val="0"/>
              </a:spcAft>
              <a:buNone/>
            </a:pPr>
            <a:r>
              <a:rPr lang="en-US"/>
              <a:t>                            Suvathini 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2"/>
          <p:cNvPicPr preferRelativeResize="0"/>
          <p:nvPr/>
        </p:nvPicPr>
        <p:blipFill rotWithShape="1">
          <a:blip r:embed="rId3">
            <a:alphaModFix/>
          </a:blip>
          <a:srcRect b="0" l="0" r="0" t="0"/>
          <a:stretch/>
        </p:blipFill>
        <p:spPr>
          <a:xfrm>
            <a:off x="1073795" y="2033748"/>
            <a:ext cx="6429040" cy="4122305"/>
          </a:xfrm>
          <a:prstGeom prst="rect">
            <a:avLst/>
          </a:prstGeom>
          <a:noFill/>
          <a:ln>
            <a:noFill/>
          </a:ln>
        </p:spPr>
      </p:pic>
      <p:pic>
        <p:nvPicPr>
          <p:cNvPr id="145" name="Google Shape;145;p22"/>
          <p:cNvPicPr preferRelativeResize="0"/>
          <p:nvPr/>
        </p:nvPicPr>
        <p:blipFill rotWithShape="1">
          <a:blip r:embed="rId4">
            <a:alphaModFix/>
          </a:blip>
          <a:srcRect b="0" l="0" r="0" t="0"/>
          <a:stretch/>
        </p:blipFill>
        <p:spPr>
          <a:xfrm>
            <a:off x="1073795" y="587423"/>
            <a:ext cx="6388829" cy="1446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628650" y="365126"/>
            <a:ext cx="7886700" cy="1325563"/>
          </a:xfrm>
          <a:prstGeom prst="rect">
            <a:avLst/>
          </a:prstGeom>
          <a:solidFill>
            <a:srgbClr val="99CCFF"/>
          </a:solidFill>
          <a:ln cap="flat" cmpd="sng" w="50800">
            <a:solidFill>
              <a:srgbClr val="000000"/>
            </a:solidFill>
            <a:prstDash val="dash"/>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F0000"/>
              </a:buClr>
              <a:buSzPts val="4400"/>
              <a:buFont typeface="Calibri"/>
              <a:buNone/>
            </a:pPr>
            <a:r>
              <a:rPr lang="en-US" u="sng">
                <a:solidFill>
                  <a:srgbClr val="BF0000"/>
                </a:solidFill>
              </a:rPr>
              <a:t>OVERALL DESCRIPTION </a:t>
            </a:r>
            <a:endParaRPr u="sng">
              <a:solidFill>
                <a:srgbClr val="BF0000"/>
              </a:solidFill>
            </a:endParaRPr>
          </a:p>
        </p:txBody>
      </p:sp>
      <p:sp>
        <p:nvSpPr>
          <p:cNvPr id="151" name="Google Shape;151;p23"/>
          <p:cNvSpPr txBox="1"/>
          <p:nvPr>
            <p:ph idx="1" type="body"/>
          </p:nvPr>
        </p:nvSpPr>
        <p:spPr>
          <a:xfrm>
            <a:off x="628650" y="1825625"/>
            <a:ext cx="7886700" cy="4351338"/>
          </a:xfrm>
          <a:prstGeom prst="rect">
            <a:avLst/>
          </a:prstGeom>
          <a:noFill/>
          <a:ln cap="flat" cmpd="sng" w="50800">
            <a:solidFill>
              <a:srgbClr val="000000"/>
            </a:solidFill>
            <a:prstDash val="solid"/>
            <a:round/>
            <a:headEnd len="sm" w="sm" type="none"/>
            <a:tailEnd len="sm" w="sm" type="none"/>
          </a:ln>
        </p:spPr>
        <p:txBody>
          <a:bodyPr anchorCtr="0" anchor="t" bIns="45700" lIns="91425" spcFirstLastPara="1" rIns="91425" wrap="square" tIns="45700">
            <a:normAutofit fontScale="67857" lnSpcReduction="20000"/>
          </a:bodyPr>
          <a:lstStyle/>
          <a:p>
            <a:pPr indent="0" lvl="0" marL="0" rtl="0" algn="l">
              <a:lnSpc>
                <a:spcPct val="90000"/>
              </a:lnSpc>
              <a:spcBef>
                <a:spcPts val="0"/>
              </a:spcBef>
              <a:spcAft>
                <a:spcPts val="0"/>
              </a:spcAft>
              <a:buClr>
                <a:schemeClr val="dk1"/>
              </a:buClr>
              <a:buSzPct val="79342"/>
              <a:buNone/>
            </a:pPr>
            <a:r>
              <a:rPr lang="en-US"/>
              <a:t> </a:t>
            </a:r>
            <a:r>
              <a:rPr b="1" lang="en-US" sz="3529">
                <a:solidFill>
                  <a:srgbClr val="02A5E3"/>
                </a:solidFill>
              </a:rPr>
              <a:t>PRODUCT PERSPECTIVE: </a:t>
            </a:r>
            <a:endParaRPr b="1" sz="3529">
              <a:solidFill>
                <a:srgbClr val="02A5E3"/>
              </a:solidFill>
            </a:endParaRPr>
          </a:p>
          <a:p>
            <a:pPr indent="0" lvl="0" marL="0" rtl="0" algn="l">
              <a:lnSpc>
                <a:spcPct val="90000"/>
              </a:lnSpc>
              <a:spcBef>
                <a:spcPts val="1000"/>
              </a:spcBef>
              <a:spcAft>
                <a:spcPts val="0"/>
              </a:spcAft>
              <a:buClr>
                <a:schemeClr val="dk1"/>
              </a:buClr>
              <a:buSzPct val="100000"/>
              <a:buNone/>
            </a:pPr>
            <a:r>
              <a:rPr lang="en-US"/>
              <a:t> To implement a system for recognizing sign </a:t>
            </a:r>
            <a:endParaRPr/>
          </a:p>
          <a:p>
            <a:pPr indent="0" lvl="0" marL="0" rtl="0" algn="l">
              <a:lnSpc>
                <a:spcPct val="90000"/>
              </a:lnSpc>
              <a:spcBef>
                <a:spcPts val="1000"/>
              </a:spcBef>
              <a:spcAft>
                <a:spcPts val="0"/>
              </a:spcAft>
              <a:buClr>
                <a:schemeClr val="dk1"/>
              </a:buClr>
              <a:buSzPct val="100000"/>
              <a:buNone/>
            </a:pPr>
            <a:r>
              <a:rPr lang="en-US"/>
              <a:t>language hand configurations as described which </a:t>
            </a:r>
            <a:endParaRPr/>
          </a:p>
          <a:p>
            <a:pPr indent="0" lvl="0" marL="0" rtl="0" algn="l">
              <a:lnSpc>
                <a:spcPct val="90000"/>
              </a:lnSpc>
              <a:spcBef>
                <a:spcPts val="1000"/>
              </a:spcBef>
              <a:spcAft>
                <a:spcPts val="0"/>
              </a:spcAft>
              <a:buClr>
                <a:schemeClr val="dk1"/>
              </a:buClr>
              <a:buSzPct val="100000"/>
              <a:buNone/>
            </a:pPr>
            <a:r>
              <a:rPr lang="en-US"/>
              <a:t>will additionally provide the facility to each </a:t>
            </a:r>
            <a:endParaRPr/>
          </a:p>
          <a:p>
            <a:pPr indent="0" lvl="0" marL="0" rtl="0" algn="l">
              <a:lnSpc>
                <a:spcPct val="90000"/>
              </a:lnSpc>
              <a:spcBef>
                <a:spcPts val="1000"/>
              </a:spcBef>
              <a:spcAft>
                <a:spcPts val="0"/>
              </a:spcAft>
              <a:buClr>
                <a:schemeClr val="dk1"/>
              </a:buClr>
              <a:buSzPct val="100000"/>
              <a:buNone/>
            </a:pPr>
            <a:r>
              <a:rPr lang="en-US"/>
              <a:t>individual to define and upload his own sign </a:t>
            </a:r>
            <a:endParaRPr/>
          </a:p>
          <a:p>
            <a:pPr indent="0" lvl="0" marL="0" rtl="0" algn="l">
              <a:lnSpc>
                <a:spcPct val="90000"/>
              </a:lnSpc>
              <a:spcBef>
                <a:spcPts val="1000"/>
              </a:spcBef>
              <a:spcAft>
                <a:spcPts val="0"/>
              </a:spcAft>
              <a:buClr>
                <a:schemeClr val="dk1"/>
              </a:buClr>
              <a:buSzPct val="100000"/>
              <a:buNone/>
            </a:pPr>
            <a:r>
              <a:rPr lang="en-US"/>
              <a:t>language into the system since every country or </a:t>
            </a:r>
            <a:endParaRPr/>
          </a:p>
          <a:p>
            <a:pPr indent="0" lvl="0" marL="0" rtl="0" algn="l">
              <a:lnSpc>
                <a:spcPct val="90000"/>
              </a:lnSpc>
              <a:spcBef>
                <a:spcPts val="1000"/>
              </a:spcBef>
              <a:spcAft>
                <a:spcPts val="0"/>
              </a:spcAft>
              <a:buClr>
                <a:schemeClr val="dk1"/>
              </a:buClr>
              <a:buSzPct val="100000"/>
              <a:buNone/>
            </a:pPr>
            <a:r>
              <a:rPr lang="en-US"/>
              <a:t>even regional group uses its own set of signs. </a:t>
            </a:r>
            <a:endParaRPr/>
          </a:p>
          <a:p>
            <a:pPr indent="0" lvl="0" marL="0" rtl="0" algn="l">
              <a:lnSpc>
                <a:spcPct val="90000"/>
              </a:lnSpc>
              <a:spcBef>
                <a:spcPts val="1000"/>
              </a:spcBef>
              <a:spcAft>
                <a:spcPts val="0"/>
              </a:spcAft>
              <a:buClr>
                <a:schemeClr val="dk1"/>
              </a:buClr>
              <a:buSzPct val="100000"/>
              <a:buNone/>
            </a:pPr>
            <a:r>
              <a:rPr lang="en-US"/>
              <a:t> To develop a tool which will help deaf people in </a:t>
            </a:r>
            <a:endParaRPr/>
          </a:p>
          <a:p>
            <a:pPr indent="0" lvl="0" marL="0" rtl="0" algn="l">
              <a:lnSpc>
                <a:spcPct val="90000"/>
              </a:lnSpc>
              <a:spcBef>
                <a:spcPts val="1000"/>
              </a:spcBef>
              <a:spcAft>
                <a:spcPts val="0"/>
              </a:spcAft>
              <a:buClr>
                <a:schemeClr val="dk1"/>
              </a:buClr>
              <a:buSzPct val="100000"/>
              <a:buNone/>
            </a:pPr>
            <a:r>
              <a:rPr lang="en-US"/>
              <a:t>communication. To develop a Sign language, can be </a:t>
            </a:r>
            <a:endParaRPr/>
          </a:p>
          <a:p>
            <a:pPr indent="0" lvl="0" marL="0" rtl="0" algn="l">
              <a:lnSpc>
                <a:spcPct val="90000"/>
              </a:lnSpc>
              <a:spcBef>
                <a:spcPts val="1000"/>
              </a:spcBef>
              <a:spcAft>
                <a:spcPts val="0"/>
              </a:spcAft>
              <a:buClr>
                <a:schemeClr val="dk1"/>
              </a:buClr>
              <a:buSzPct val="100000"/>
              <a:buNone/>
            </a:pPr>
            <a:r>
              <a:rPr lang="en-US"/>
              <a:t>translated into text or sound based on images, </a:t>
            </a:r>
            <a:endParaRPr/>
          </a:p>
          <a:p>
            <a:pPr indent="0" lvl="0" marL="0" rtl="0" algn="l">
              <a:lnSpc>
                <a:spcPct val="90000"/>
              </a:lnSpc>
              <a:spcBef>
                <a:spcPts val="1000"/>
              </a:spcBef>
              <a:spcAft>
                <a:spcPts val="0"/>
              </a:spcAft>
              <a:buClr>
                <a:schemeClr val="dk1"/>
              </a:buClr>
              <a:buSzPct val="100000"/>
              <a:buNone/>
            </a:pPr>
            <a:r>
              <a:rPr lang="en-US"/>
              <a:t>videos. Signs can be converted to Speech so that </a:t>
            </a:r>
            <a:endParaRPr/>
          </a:p>
          <a:p>
            <a:pPr indent="0" lvl="0" marL="0" rtl="0" algn="l">
              <a:lnSpc>
                <a:spcPct val="90000"/>
              </a:lnSpc>
              <a:spcBef>
                <a:spcPts val="1000"/>
              </a:spcBef>
              <a:spcAft>
                <a:spcPts val="0"/>
              </a:spcAft>
              <a:buClr>
                <a:schemeClr val="dk1"/>
              </a:buClr>
              <a:buSzPct val="100000"/>
              <a:buNone/>
            </a:pPr>
            <a:r>
              <a:rPr lang="en-US"/>
              <a:t>there is a two - way communication.</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nvSpPr>
        <p:spPr>
          <a:xfrm>
            <a:off x="413229" y="925459"/>
            <a:ext cx="7766334" cy="3799840"/>
          </a:xfrm>
          <a:prstGeom prst="rect">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2A5E3"/>
                </a:solidFill>
                <a:latin typeface="Calibri"/>
                <a:ea typeface="Calibri"/>
                <a:cs typeface="Calibri"/>
                <a:sym typeface="Calibri"/>
              </a:rPr>
              <a:t>PRODUCT FUNCTION:</a:t>
            </a:r>
            <a:endParaRPr b="1" sz="2400">
              <a:solidFill>
                <a:srgbClr val="02A5E3"/>
              </a:solidFill>
              <a:latin typeface="Calibri"/>
              <a:ea typeface="Calibri"/>
              <a:cs typeface="Calibri"/>
              <a:sym typeface="Calibri"/>
            </a:endParaRPr>
          </a:p>
          <a:p>
            <a:pPr indent="0" lvl="0" marL="0" marR="0" rtl="0" algn="l">
              <a:spcBef>
                <a:spcPts val="0"/>
              </a:spcBef>
              <a:spcAft>
                <a:spcPts val="0"/>
              </a:spcAft>
              <a:buNone/>
            </a:pPr>
            <a:br>
              <a:rPr b="1" lang="en-US" sz="2000">
                <a:solidFill>
                  <a:srgbClr val="000000"/>
                </a:solidFill>
                <a:latin typeface="Calibri"/>
                <a:ea typeface="Calibri"/>
                <a:cs typeface="Calibri"/>
                <a:sym typeface="Calibri"/>
              </a:rPr>
            </a:br>
            <a:r>
              <a:rPr b="1" lang="en-US" sz="2000">
                <a:solidFill>
                  <a:srgbClr val="000000"/>
                </a:solidFill>
                <a:latin typeface="Calibri"/>
                <a:ea typeface="Calibri"/>
                <a:cs typeface="Calibri"/>
                <a:sym typeface="Calibri"/>
              </a:rPr>
              <a:t>It’s a Desktop application. </a:t>
            </a:r>
            <a:br>
              <a:rPr b="1" lang="en-US" sz="2000">
                <a:solidFill>
                  <a:srgbClr val="000000"/>
                </a:solidFill>
                <a:latin typeface="Calibri"/>
                <a:ea typeface="Calibri"/>
                <a:cs typeface="Calibri"/>
                <a:sym typeface="Calibri"/>
              </a:rPr>
            </a:br>
            <a:r>
              <a:rPr b="1" lang="en-US" sz="2000">
                <a:solidFill>
                  <a:srgbClr val="000000"/>
                </a:solidFill>
                <a:latin typeface="Calibri"/>
                <a:ea typeface="Calibri"/>
                <a:cs typeface="Calibri"/>
                <a:sym typeface="Calibri"/>
              </a:rPr>
              <a:t> User will start video from camera.</a:t>
            </a:r>
            <a:endParaRPr b="1" sz="2000">
              <a:solidFill>
                <a:srgbClr val="000000"/>
              </a:solidFill>
              <a:latin typeface="Calibri"/>
              <a:ea typeface="Calibri"/>
              <a:cs typeface="Calibri"/>
              <a:sym typeface="Calibri"/>
            </a:endParaRPr>
          </a:p>
          <a:p>
            <a:pPr indent="0" lvl="0" marL="0" marR="0" rtl="0" algn="l">
              <a:spcBef>
                <a:spcPts val="0"/>
              </a:spcBef>
              <a:spcAft>
                <a:spcPts val="0"/>
              </a:spcAft>
              <a:buNone/>
            </a:pPr>
            <a:br>
              <a:rPr b="1" lang="en-US" sz="2000">
                <a:solidFill>
                  <a:srgbClr val="000000"/>
                </a:solidFill>
                <a:latin typeface="Calibri"/>
                <a:ea typeface="Calibri"/>
                <a:cs typeface="Calibri"/>
                <a:sym typeface="Calibri"/>
              </a:rPr>
            </a:br>
            <a:r>
              <a:rPr b="1" lang="en-US" sz="2000">
                <a:solidFill>
                  <a:srgbClr val="000000"/>
                </a:solidFill>
                <a:latin typeface="Calibri"/>
                <a:ea typeface="Calibri"/>
                <a:cs typeface="Calibri"/>
                <a:sym typeface="Calibri"/>
              </a:rPr>
              <a:t> User will be able to register different signs for </a:t>
            </a:r>
            <a:br>
              <a:rPr b="1" lang="en-US" sz="2000">
                <a:solidFill>
                  <a:srgbClr val="000000"/>
                </a:solidFill>
                <a:latin typeface="Calibri"/>
                <a:ea typeface="Calibri"/>
                <a:cs typeface="Calibri"/>
                <a:sym typeface="Calibri"/>
              </a:rPr>
            </a:br>
            <a:r>
              <a:rPr b="1" lang="en-US" sz="2000">
                <a:solidFill>
                  <a:srgbClr val="000000"/>
                </a:solidFill>
                <a:latin typeface="Calibri"/>
                <a:ea typeface="Calibri"/>
                <a:cs typeface="Calibri"/>
                <a:sym typeface="Calibri"/>
              </a:rPr>
              <a:t>further recognition using camera.</a:t>
            </a:r>
            <a:endParaRPr b="1" sz="2000">
              <a:solidFill>
                <a:srgbClr val="000000"/>
              </a:solidFill>
              <a:latin typeface="Calibri"/>
              <a:ea typeface="Calibri"/>
              <a:cs typeface="Calibri"/>
              <a:sym typeface="Calibri"/>
            </a:endParaRPr>
          </a:p>
          <a:p>
            <a:pPr indent="0" lvl="0" marL="0" marR="0" rtl="0" algn="l">
              <a:spcBef>
                <a:spcPts val="0"/>
              </a:spcBef>
              <a:spcAft>
                <a:spcPts val="0"/>
              </a:spcAft>
              <a:buNone/>
            </a:pPr>
            <a:br>
              <a:rPr b="1" lang="en-US" sz="2000">
                <a:solidFill>
                  <a:srgbClr val="000000"/>
                </a:solidFill>
                <a:latin typeface="Calibri"/>
                <a:ea typeface="Calibri"/>
                <a:cs typeface="Calibri"/>
                <a:sym typeface="Calibri"/>
              </a:rPr>
            </a:br>
            <a:r>
              <a:rPr b="1" lang="en-US" sz="2000">
                <a:solidFill>
                  <a:srgbClr val="000000"/>
                </a:solidFill>
                <a:latin typeface="Calibri"/>
                <a:ea typeface="Calibri"/>
                <a:cs typeface="Calibri"/>
                <a:sym typeface="Calibri"/>
              </a:rPr>
              <a:t> When user will start recognition activity and give </a:t>
            </a:r>
            <a:br>
              <a:rPr b="1" lang="en-US" sz="2000">
                <a:solidFill>
                  <a:srgbClr val="000000"/>
                </a:solidFill>
                <a:latin typeface="Calibri"/>
                <a:ea typeface="Calibri"/>
                <a:cs typeface="Calibri"/>
                <a:sym typeface="Calibri"/>
              </a:rPr>
            </a:br>
            <a:r>
              <a:rPr b="1" lang="en-US" sz="2000">
                <a:solidFill>
                  <a:srgbClr val="000000"/>
                </a:solidFill>
                <a:latin typeface="Calibri"/>
                <a:ea typeface="Calibri"/>
                <a:cs typeface="Calibri"/>
                <a:sym typeface="Calibri"/>
              </a:rPr>
              <a:t>various hand gestures in front of camera, sign will </a:t>
            </a:r>
            <a:br>
              <a:rPr b="1" lang="en-US" sz="2000">
                <a:solidFill>
                  <a:srgbClr val="000000"/>
                </a:solidFill>
                <a:latin typeface="Calibri"/>
                <a:ea typeface="Calibri"/>
                <a:cs typeface="Calibri"/>
                <a:sym typeface="Calibri"/>
              </a:rPr>
            </a:br>
            <a:r>
              <a:rPr b="1" lang="en-US" sz="2000">
                <a:solidFill>
                  <a:srgbClr val="000000"/>
                </a:solidFill>
                <a:latin typeface="Calibri"/>
                <a:ea typeface="Calibri"/>
                <a:cs typeface="Calibri"/>
                <a:sym typeface="Calibri"/>
              </a:rPr>
              <a:t>be detected and speech will be produced to </a:t>
            </a:r>
            <a:br>
              <a:rPr b="1" lang="en-US" sz="2000">
                <a:solidFill>
                  <a:srgbClr val="000000"/>
                </a:solidFill>
                <a:latin typeface="Calibri"/>
                <a:ea typeface="Calibri"/>
                <a:cs typeface="Calibri"/>
                <a:sym typeface="Calibri"/>
              </a:rPr>
            </a:br>
            <a:r>
              <a:rPr b="1" lang="en-US" sz="2000">
                <a:solidFill>
                  <a:srgbClr val="000000"/>
                </a:solidFill>
                <a:latin typeface="Calibri"/>
                <a:ea typeface="Calibri"/>
                <a:cs typeface="Calibri"/>
                <a:sym typeface="Calibri"/>
              </a:rPr>
              <a:t>announce detected sign.</a:t>
            </a:r>
            <a:br>
              <a:rPr b="1" lang="en-US" sz="2000">
                <a:solidFill>
                  <a:srgbClr val="000000"/>
                </a:solidFill>
                <a:latin typeface="Calibri"/>
                <a:ea typeface="Calibri"/>
                <a:cs typeface="Calibri"/>
                <a:sym typeface="Calibri"/>
              </a:rPr>
            </a:br>
            <a:endParaRPr b="1" sz="200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97618" y="1198913"/>
            <a:ext cx="3576064" cy="4499609"/>
          </a:xfrm>
          <a:prstGeom prst="rect">
            <a:avLst/>
          </a:prstGeom>
          <a:solidFill>
            <a:srgbClr val="99CCFF"/>
          </a:solidFill>
          <a:ln cap="flat" cmpd="sng" w="50800">
            <a:solidFill>
              <a:srgbClr val="000000"/>
            </a:solidFill>
            <a:prstDash val="dash"/>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F0000"/>
              </a:buClr>
              <a:buSzPts val="2800"/>
              <a:buFont typeface="Calibri"/>
              <a:buNone/>
            </a:pPr>
            <a:r>
              <a:rPr b="1" lang="en-US" sz="2800" u="sng">
                <a:solidFill>
                  <a:srgbClr val="BF0000"/>
                </a:solidFill>
              </a:rPr>
              <a:t>USER</a:t>
            </a:r>
            <a:br>
              <a:rPr b="1" lang="en-US" sz="2800" u="sng">
                <a:solidFill>
                  <a:srgbClr val="BF0000"/>
                </a:solidFill>
              </a:rPr>
            </a:br>
            <a:r>
              <a:rPr b="1" lang="en-US" sz="2800" u="sng">
                <a:solidFill>
                  <a:srgbClr val="BF0000"/>
                </a:solidFill>
              </a:rPr>
              <a:t>CHARACTERISTICS </a:t>
            </a:r>
            <a:endParaRPr b="1" sz="2800" u="sng">
              <a:solidFill>
                <a:srgbClr val="BF0000"/>
              </a:solidFill>
            </a:endParaRPr>
          </a:p>
        </p:txBody>
      </p:sp>
      <p:sp>
        <p:nvSpPr>
          <p:cNvPr id="162" name="Google Shape;162;p25"/>
          <p:cNvSpPr txBox="1"/>
          <p:nvPr>
            <p:ph idx="1" type="body"/>
          </p:nvPr>
        </p:nvSpPr>
        <p:spPr>
          <a:xfrm>
            <a:off x="3973682" y="1198913"/>
            <a:ext cx="4629150" cy="4515279"/>
          </a:xfrm>
          <a:prstGeom prst="rect">
            <a:avLst/>
          </a:prstGeom>
          <a:noFill/>
          <a:ln cap="flat" cmpd="sng" w="50800">
            <a:solidFill>
              <a:srgbClr val="000000"/>
            </a:solidFill>
            <a:prstDash val="solid"/>
            <a:round/>
            <a:headEnd len="sm" w="sm" type="none"/>
            <a:tailEnd len="sm" w="sm" type="none"/>
          </a:ln>
        </p:spPr>
        <p:txBody>
          <a:bodyPr anchorCtr="0" anchor="t" bIns="45700" lIns="91425" spcFirstLastPara="1" rIns="91425" wrap="square" tIns="45700">
            <a:normAutofit fontScale="78125" lnSpcReduction="20000"/>
          </a:bodyPr>
          <a:lstStyle/>
          <a:p>
            <a:pPr indent="-228600" lvl="0" marL="228600" rtl="0" algn="l">
              <a:lnSpc>
                <a:spcPct val="90000"/>
              </a:lnSpc>
              <a:spcBef>
                <a:spcPts val="0"/>
              </a:spcBef>
              <a:spcAft>
                <a:spcPts val="0"/>
              </a:spcAft>
              <a:buClr>
                <a:schemeClr val="dk1"/>
              </a:buClr>
              <a:buSzPct val="100000"/>
              <a:buChar char="•"/>
            </a:pPr>
            <a:r>
              <a:rPr lang="en-US"/>
              <a:t>1. Systems interface will allow user to start video from </a:t>
            </a:r>
            <a:endParaRPr/>
          </a:p>
          <a:p>
            <a:pPr indent="-228600" lvl="0" marL="228600" rtl="0" algn="l">
              <a:lnSpc>
                <a:spcPct val="90000"/>
              </a:lnSpc>
              <a:spcBef>
                <a:spcPts val="1000"/>
              </a:spcBef>
              <a:spcAft>
                <a:spcPts val="0"/>
              </a:spcAft>
              <a:buClr>
                <a:schemeClr val="dk1"/>
              </a:buClr>
              <a:buSzPct val="100000"/>
              <a:buChar char="•"/>
            </a:pPr>
            <a:r>
              <a:rPr lang="en-US"/>
              <a:t>camera.</a:t>
            </a:r>
            <a:endParaRPr/>
          </a:p>
          <a:p>
            <a:pPr indent="-228600" lvl="0" marL="228600" rtl="0" algn="l">
              <a:lnSpc>
                <a:spcPct val="90000"/>
              </a:lnSpc>
              <a:spcBef>
                <a:spcPts val="1000"/>
              </a:spcBef>
              <a:spcAft>
                <a:spcPts val="0"/>
              </a:spcAft>
              <a:buClr>
                <a:schemeClr val="dk1"/>
              </a:buClr>
              <a:buSzPct val="100000"/>
              <a:buChar char="•"/>
            </a:pPr>
            <a:r>
              <a:rPr lang="en-US"/>
              <a:t>2. User will do different hand gestures in front of camera.</a:t>
            </a:r>
            <a:endParaRPr/>
          </a:p>
          <a:p>
            <a:pPr indent="-228600" lvl="0" marL="228600" rtl="0" algn="l">
              <a:lnSpc>
                <a:spcPct val="90000"/>
              </a:lnSpc>
              <a:spcBef>
                <a:spcPts val="1000"/>
              </a:spcBef>
              <a:spcAft>
                <a:spcPts val="0"/>
              </a:spcAft>
              <a:buClr>
                <a:schemeClr val="dk1"/>
              </a:buClr>
              <a:buSzPct val="100000"/>
              <a:buChar char="•"/>
            </a:pPr>
            <a:r>
              <a:rPr lang="en-US"/>
              <a:t>3. User will able to see video, recognized sign on GUI.</a:t>
            </a:r>
            <a:endParaRPr/>
          </a:p>
          <a:p>
            <a:pPr indent="-228600" lvl="0" marL="228600" rtl="0" algn="l">
              <a:lnSpc>
                <a:spcPct val="90000"/>
              </a:lnSpc>
              <a:spcBef>
                <a:spcPts val="1000"/>
              </a:spcBef>
              <a:spcAft>
                <a:spcPts val="0"/>
              </a:spcAft>
              <a:buClr>
                <a:schemeClr val="dk1"/>
              </a:buClr>
              <a:buSzPct val="100000"/>
              <a:buChar char="•"/>
            </a:pPr>
            <a:r>
              <a:rPr lang="en-US"/>
              <a:t>4. User will get output in the form of sound which is </a:t>
            </a:r>
            <a:endParaRPr/>
          </a:p>
          <a:p>
            <a:pPr indent="-228600" lvl="0" marL="228600" rtl="0" algn="l">
              <a:lnSpc>
                <a:spcPct val="90000"/>
              </a:lnSpc>
              <a:spcBef>
                <a:spcPts val="1000"/>
              </a:spcBef>
              <a:spcAft>
                <a:spcPts val="0"/>
              </a:spcAft>
              <a:buClr>
                <a:schemeClr val="dk1"/>
              </a:buClr>
              <a:buSzPct val="100000"/>
              <a:buChar char="•"/>
            </a:pPr>
            <a:r>
              <a:rPr lang="en-US"/>
              <a:t>converted from Speech of recognized sign.</a:t>
            </a:r>
            <a:endParaRPr/>
          </a:p>
          <a:p>
            <a:pPr indent="-6985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629841" y="651324"/>
            <a:ext cx="2949178" cy="4525767"/>
          </a:xfrm>
          <a:prstGeom prst="rect">
            <a:avLst/>
          </a:prstGeom>
          <a:solidFill>
            <a:srgbClr val="99CCFF"/>
          </a:solidFill>
          <a:ln cap="flat" cmpd="sng" w="50800">
            <a:solidFill>
              <a:srgbClr val="000000"/>
            </a:solidFill>
            <a:prstDash val="dash"/>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F0000"/>
              </a:buClr>
              <a:buSzPts val="3200"/>
              <a:buFont typeface="Calibri"/>
              <a:buNone/>
            </a:pPr>
            <a:r>
              <a:rPr b="1" lang="en-US">
                <a:solidFill>
                  <a:srgbClr val="BF0000"/>
                </a:solidFill>
              </a:rPr>
              <a:t>CONSTRAINTS </a:t>
            </a:r>
            <a:endParaRPr b="1">
              <a:solidFill>
                <a:srgbClr val="BF0000"/>
              </a:solidFill>
            </a:endParaRPr>
          </a:p>
        </p:txBody>
      </p:sp>
      <p:sp>
        <p:nvSpPr>
          <p:cNvPr id="168" name="Google Shape;168;p26"/>
          <p:cNvSpPr txBox="1"/>
          <p:nvPr>
            <p:ph idx="1" type="body"/>
          </p:nvPr>
        </p:nvSpPr>
        <p:spPr>
          <a:xfrm>
            <a:off x="3579018" y="645985"/>
            <a:ext cx="4629150" cy="4534369"/>
          </a:xfrm>
          <a:prstGeom prst="rect">
            <a:avLst/>
          </a:prstGeom>
          <a:noFill/>
          <a:ln cap="flat" cmpd="sng" w="50800">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a:t>Accuracy of system may vary depending upon light intensity changes. </a:t>
            </a:r>
            <a:endParaRPr/>
          </a:p>
          <a:p>
            <a:pPr indent="-228600" lvl="0" marL="228600" rtl="0" algn="l">
              <a:lnSpc>
                <a:spcPct val="90000"/>
              </a:lnSpc>
              <a:spcBef>
                <a:spcPts val="1000"/>
              </a:spcBef>
              <a:spcAft>
                <a:spcPts val="0"/>
              </a:spcAft>
              <a:buClr>
                <a:schemeClr val="dk1"/>
              </a:buClr>
              <a:buSzPts val="3200"/>
              <a:buChar char="•"/>
            </a:pPr>
            <a:r>
              <a:rPr lang="en-US"/>
              <a:t>Also accuracy depends upon distance between camera and object.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63332" y="987425"/>
            <a:ext cx="2949178" cy="4677516"/>
          </a:xfrm>
          <a:prstGeom prst="rect">
            <a:avLst/>
          </a:prstGeom>
          <a:solidFill>
            <a:srgbClr val="99CCFF"/>
          </a:solidFill>
          <a:ln cap="flat" cmpd="sng" w="50800">
            <a:solidFill>
              <a:srgbClr val="000000"/>
            </a:solidFill>
            <a:prstDash val="dash"/>
            <a:round/>
            <a:headEnd len="sm" w="sm" type="none"/>
            <a:tailEnd len="sm" w="sm" type="none"/>
          </a:ln>
        </p:spPr>
        <p:txBody>
          <a:bodyPr anchorCtr="1" anchor="ctr" bIns="45700" lIns="91425" spcFirstLastPara="1" rIns="91425" wrap="square" tIns="45700">
            <a:normAutofit/>
          </a:bodyPr>
          <a:lstStyle/>
          <a:p>
            <a:pPr indent="0" lvl="0" marL="0" rtl="0" algn="l">
              <a:lnSpc>
                <a:spcPct val="90000"/>
              </a:lnSpc>
              <a:spcBef>
                <a:spcPts val="0"/>
              </a:spcBef>
              <a:spcAft>
                <a:spcPts val="0"/>
              </a:spcAft>
              <a:buClr>
                <a:srgbClr val="BF0000"/>
              </a:buClr>
              <a:buSzPts val="4000"/>
              <a:buFont typeface="Calibri"/>
              <a:buNone/>
            </a:pPr>
            <a:r>
              <a:rPr b="1" lang="en-US" sz="4000">
                <a:solidFill>
                  <a:srgbClr val="BF0000"/>
                </a:solidFill>
              </a:rPr>
              <a:t>SCOPE</a:t>
            </a:r>
            <a:endParaRPr b="1" sz="4000">
              <a:solidFill>
                <a:srgbClr val="BF0000"/>
              </a:solidFill>
            </a:endParaRPr>
          </a:p>
        </p:txBody>
      </p:sp>
      <p:sp>
        <p:nvSpPr>
          <p:cNvPr id="174" name="Google Shape;174;p27"/>
          <p:cNvSpPr txBox="1"/>
          <p:nvPr>
            <p:ph idx="1" type="body"/>
          </p:nvPr>
        </p:nvSpPr>
        <p:spPr>
          <a:xfrm>
            <a:off x="3412509" y="992188"/>
            <a:ext cx="4929745" cy="4691583"/>
          </a:xfrm>
          <a:prstGeom prst="rect">
            <a:avLst/>
          </a:prstGeom>
          <a:noFill/>
          <a:ln cap="flat" cmpd="sng" w="50800">
            <a:solidFill>
              <a:srgbClr val="000000"/>
            </a:solidFill>
            <a:prstDash val="solid"/>
            <a:round/>
            <a:headEnd len="sm" w="sm" type="none"/>
            <a:tailEnd len="sm" w="sm" type="none"/>
          </a:ln>
        </p:spPr>
        <p:txBody>
          <a:bodyPr anchorCtr="0" anchor="t" bIns="45700" lIns="91425" spcFirstLastPara="1" rIns="91425" wrap="square" tIns="45700">
            <a:normAutofit fontScale="50000" lnSpcReduction="20000"/>
          </a:bodyPr>
          <a:lstStyle/>
          <a:p>
            <a:pPr indent="0" lvl="0" marL="0" rtl="0" algn="l">
              <a:lnSpc>
                <a:spcPct val="120000"/>
              </a:lnSpc>
              <a:spcBef>
                <a:spcPts val="0"/>
              </a:spcBef>
              <a:spcAft>
                <a:spcPts val="0"/>
              </a:spcAft>
              <a:buClr>
                <a:schemeClr val="dk1"/>
              </a:buClr>
              <a:buSzPct val="100000"/>
              <a:buNone/>
            </a:pPr>
            <a:r>
              <a:rPr lang="en-US"/>
              <a:t>1.roposed systems scope is related with education of dumb peoples. Dumb people faces many problems when normal person could not understand their language. They were facing communication gap With normal peoples.</a:t>
            </a:r>
            <a:endParaRPr/>
          </a:p>
          <a:p>
            <a:pPr indent="0" lvl="0" marL="0" rtl="0" algn="l">
              <a:lnSpc>
                <a:spcPct val="90000"/>
              </a:lnSpc>
              <a:spcBef>
                <a:spcPts val="1000"/>
              </a:spcBef>
              <a:spcAft>
                <a:spcPts val="0"/>
              </a:spcAft>
              <a:buClr>
                <a:schemeClr val="dk1"/>
              </a:buClr>
              <a:buSzPct val="100000"/>
              <a:buNone/>
            </a:pPr>
            <a:r>
              <a:rPr lang="en-US"/>
              <a:t>2.For communication between deaf person and a </a:t>
            </a:r>
            <a:endParaRPr/>
          </a:p>
          <a:p>
            <a:pPr indent="0" lvl="0" marL="0" rtl="0" algn="l">
              <a:lnSpc>
                <a:spcPct val="90000"/>
              </a:lnSpc>
              <a:spcBef>
                <a:spcPts val="1000"/>
              </a:spcBef>
              <a:spcAft>
                <a:spcPts val="0"/>
              </a:spcAft>
              <a:buClr>
                <a:schemeClr val="dk1"/>
              </a:buClr>
              <a:buSzPct val="100000"/>
              <a:buNone/>
            </a:pPr>
            <a:r>
              <a:rPr lang="en-US"/>
              <a:t>second person, a mediator is required to translate </a:t>
            </a:r>
            <a:endParaRPr/>
          </a:p>
          <a:p>
            <a:pPr indent="0" lvl="0" marL="0" rtl="0" algn="l">
              <a:lnSpc>
                <a:spcPct val="90000"/>
              </a:lnSpc>
              <a:spcBef>
                <a:spcPts val="1000"/>
              </a:spcBef>
              <a:spcAft>
                <a:spcPts val="0"/>
              </a:spcAft>
              <a:buClr>
                <a:schemeClr val="dk1"/>
              </a:buClr>
              <a:buSzPct val="100000"/>
              <a:buNone/>
            </a:pPr>
            <a:r>
              <a:rPr lang="en-US"/>
              <a:t>sign language of deaf person. But a mediator is </a:t>
            </a:r>
            <a:endParaRPr/>
          </a:p>
          <a:p>
            <a:pPr indent="0" lvl="0" marL="0" rtl="0" algn="l">
              <a:lnSpc>
                <a:spcPct val="90000"/>
              </a:lnSpc>
              <a:spcBef>
                <a:spcPts val="1000"/>
              </a:spcBef>
              <a:spcAft>
                <a:spcPts val="0"/>
              </a:spcAft>
              <a:buClr>
                <a:schemeClr val="dk1"/>
              </a:buClr>
              <a:buSzPct val="100000"/>
              <a:buNone/>
            </a:pPr>
            <a:r>
              <a:rPr lang="en-US"/>
              <a:t>required to know the sign language used by deaf </a:t>
            </a:r>
            <a:endParaRPr/>
          </a:p>
          <a:p>
            <a:pPr indent="0" lvl="0" marL="0" rtl="0" algn="l">
              <a:lnSpc>
                <a:spcPct val="90000"/>
              </a:lnSpc>
              <a:spcBef>
                <a:spcPts val="1000"/>
              </a:spcBef>
              <a:spcAft>
                <a:spcPts val="0"/>
              </a:spcAft>
              <a:buClr>
                <a:schemeClr val="dk1"/>
              </a:buClr>
              <a:buSzPct val="100000"/>
              <a:buNone/>
            </a:pPr>
            <a:r>
              <a:rPr lang="en-US"/>
              <a:t>person. But this is not always possible since there </a:t>
            </a:r>
            <a:endParaRPr/>
          </a:p>
          <a:p>
            <a:pPr indent="0" lvl="0" marL="0" rtl="0" algn="l">
              <a:lnSpc>
                <a:spcPct val="90000"/>
              </a:lnSpc>
              <a:spcBef>
                <a:spcPts val="1000"/>
              </a:spcBef>
              <a:spcAft>
                <a:spcPts val="0"/>
              </a:spcAft>
              <a:buClr>
                <a:schemeClr val="dk1"/>
              </a:buClr>
              <a:buSzPct val="100000"/>
              <a:buNone/>
            </a:pPr>
            <a:r>
              <a:rPr lang="en-US"/>
              <a:t>are multiple sign languages for multiple languages.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So to understand all sign languages, Hand gestures of deaf peoples by normal peoples this system is proposed. System gives output in the form of sound.</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628650" y="365126"/>
            <a:ext cx="7886700" cy="1325563"/>
          </a:xfrm>
          <a:prstGeom prst="rect">
            <a:avLst/>
          </a:prstGeom>
          <a:solidFill>
            <a:srgbClr val="99CCFF"/>
          </a:solidFill>
          <a:ln cap="flat" cmpd="sng" w="25400">
            <a:solidFill>
              <a:srgbClr val="000000"/>
            </a:solidFill>
            <a:prstDash val="dash"/>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F0000"/>
              </a:buClr>
              <a:buSzPts val="4400"/>
              <a:buFont typeface="Calibri"/>
              <a:buNone/>
            </a:pPr>
            <a:r>
              <a:rPr b="1" lang="en-US">
                <a:solidFill>
                  <a:srgbClr val="BF0000"/>
                </a:solidFill>
              </a:rPr>
              <a:t>CONCLUSION:</a:t>
            </a:r>
            <a:endParaRPr b="1">
              <a:solidFill>
                <a:srgbClr val="BF0000"/>
              </a:solidFill>
            </a:endParaRPr>
          </a:p>
        </p:txBody>
      </p:sp>
      <p:sp>
        <p:nvSpPr>
          <p:cNvPr id="180" name="Google Shape;180;p28"/>
          <p:cNvSpPr txBox="1"/>
          <p:nvPr>
            <p:ph idx="1" type="body"/>
          </p:nvPr>
        </p:nvSpPr>
        <p:spPr>
          <a:xfrm>
            <a:off x="628650" y="1825625"/>
            <a:ext cx="7886700" cy="4351338"/>
          </a:xfrm>
          <a:prstGeom prst="rect">
            <a:avLst/>
          </a:pr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rmAutofit fontScale="60714" lnSpcReduction="20000"/>
          </a:bodyPr>
          <a:lstStyle/>
          <a:p>
            <a:pPr indent="0" lvl="0" marL="0" rtl="0" algn="l">
              <a:lnSpc>
                <a:spcPct val="170000"/>
              </a:lnSpc>
              <a:spcBef>
                <a:spcPts val="0"/>
              </a:spcBef>
              <a:spcAft>
                <a:spcPts val="0"/>
              </a:spcAft>
              <a:buClr>
                <a:schemeClr val="dk1"/>
              </a:buClr>
              <a:buSzPct val="100000"/>
              <a:buNone/>
            </a:pPr>
            <a:r>
              <a:rPr b="1" lang="en-US"/>
              <a:t>The proposed communication system between Deaf and Dumb people and ordinary people are aiming for it when bridging the communication gap between two societies. Several work is done earlier in this area, but this paper adds in complete two -sided communication in an efficient manner because the system is implemented as one Handy mobileapplication.So,itreallyservesitsneedsinallaspects. The above strategies prove to be efficient In terms of time and accuracy. Further improvements can be done in the implementation of the communicator with other sign language such as American Sign Language, Accent recognition for different accents throughout Globe, recognition of emotions in sign language and language Translation.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9"/>
          <p:cNvPicPr preferRelativeResize="0"/>
          <p:nvPr/>
        </p:nvPicPr>
        <p:blipFill>
          <a:blip r:embed="rId3">
            <a:alphaModFix/>
          </a:blip>
          <a:stretch>
            <a:fillRect/>
          </a:stretch>
        </p:blipFill>
        <p:spPr>
          <a:xfrm>
            <a:off x="0" y="-172849"/>
            <a:ext cx="9144000" cy="703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680775" y="987425"/>
            <a:ext cx="2949300" cy="5209500"/>
          </a:xfrm>
          <a:prstGeom prst="rect">
            <a:avLst/>
          </a:prstGeom>
          <a:solidFill>
            <a:srgbClr val="99CCFF"/>
          </a:solidFill>
          <a:ln cap="flat" cmpd="sng" w="38100">
            <a:solidFill>
              <a:srgbClr val="000000"/>
            </a:solidFill>
            <a:prstDash val="dash"/>
            <a:round/>
            <a:headEnd len="sm" w="sm" type="none"/>
            <a:tailEnd len="sm" w="sm" type="none"/>
          </a:ln>
        </p:spPr>
        <p:txBody>
          <a:bodyPr anchorCtr="1" anchor="ctr" bIns="45700" lIns="91425" spcFirstLastPara="1" rIns="91425" wrap="square" tIns="45700">
            <a:normAutofit/>
          </a:bodyPr>
          <a:lstStyle/>
          <a:p>
            <a:pPr indent="0" lvl="0" marL="0" rtl="0" algn="l">
              <a:lnSpc>
                <a:spcPct val="90000"/>
              </a:lnSpc>
              <a:spcBef>
                <a:spcPts val="0"/>
              </a:spcBef>
              <a:spcAft>
                <a:spcPts val="0"/>
              </a:spcAft>
              <a:buClr>
                <a:srgbClr val="BF0000"/>
              </a:buClr>
              <a:buSzPts val="4000"/>
              <a:buFont typeface="Calibri"/>
              <a:buNone/>
            </a:pPr>
            <a:r>
              <a:rPr b="1" lang="en-US" sz="4000">
                <a:solidFill>
                  <a:srgbClr val="BF0000"/>
                </a:solidFill>
              </a:rPr>
              <a:t>AGENDA</a:t>
            </a:r>
            <a:endParaRPr b="1" sz="4000">
              <a:solidFill>
                <a:srgbClr val="BF0000"/>
              </a:solidFill>
            </a:endParaRPr>
          </a:p>
        </p:txBody>
      </p:sp>
      <p:sp>
        <p:nvSpPr>
          <p:cNvPr id="95" name="Google Shape;95;p14"/>
          <p:cNvSpPr txBox="1"/>
          <p:nvPr>
            <p:ph idx="1" type="body"/>
          </p:nvPr>
        </p:nvSpPr>
        <p:spPr>
          <a:xfrm>
            <a:off x="3630075" y="987425"/>
            <a:ext cx="4629300" cy="5209500"/>
          </a:xfrm>
          <a:prstGeom prst="rect">
            <a:avLst/>
          </a:pr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205740" lvl="0" marL="228600" rtl="0" algn="l">
              <a:lnSpc>
                <a:spcPct val="120000"/>
              </a:lnSpc>
              <a:spcBef>
                <a:spcPts val="0"/>
              </a:spcBef>
              <a:spcAft>
                <a:spcPts val="0"/>
              </a:spcAft>
              <a:buClr>
                <a:srgbClr val="002060"/>
              </a:buClr>
              <a:buSzPct val="100000"/>
              <a:buFont typeface="Noto Sans Symbols"/>
              <a:buChar char="✔"/>
            </a:pPr>
            <a:r>
              <a:rPr b="1" lang="en-US">
                <a:solidFill>
                  <a:srgbClr val="002060"/>
                </a:solidFill>
              </a:rPr>
              <a:t>  ABSTRACT</a:t>
            </a:r>
            <a:endParaRPr b="1">
              <a:solidFill>
                <a:srgbClr val="002060"/>
              </a:solidFill>
            </a:endParaRPr>
          </a:p>
          <a:p>
            <a:pPr indent="-205740" lvl="0" marL="228600" rtl="0" algn="l">
              <a:lnSpc>
                <a:spcPct val="120000"/>
              </a:lnSpc>
              <a:spcBef>
                <a:spcPts val="1000"/>
              </a:spcBef>
              <a:spcAft>
                <a:spcPts val="0"/>
              </a:spcAft>
              <a:buClr>
                <a:srgbClr val="002060"/>
              </a:buClr>
              <a:buSzPct val="100000"/>
              <a:buFont typeface="Noto Sans Symbols"/>
              <a:buChar char="✔"/>
            </a:pPr>
            <a:r>
              <a:rPr b="1" lang="en-US">
                <a:solidFill>
                  <a:srgbClr val="002060"/>
                </a:solidFill>
              </a:rPr>
              <a:t>LITERATURE SURVEY</a:t>
            </a:r>
            <a:endParaRPr b="1">
              <a:solidFill>
                <a:srgbClr val="002060"/>
              </a:solidFill>
            </a:endParaRPr>
          </a:p>
          <a:p>
            <a:pPr indent="-205740" lvl="0" marL="228600" rtl="0" algn="l">
              <a:lnSpc>
                <a:spcPct val="120000"/>
              </a:lnSpc>
              <a:spcBef>
                <a:spcPts val="1000"/>
              </a:spcBef>
              <a:spcAft>
                <a:spcPts val="0"/>
              </a:spcAft>
              <a:buClr>
                <a:srgbClr val="002060"/>
              </a:buClr>
              <a:buSzPct val="100000"/>
              <a:buFont typeface="Noto Sans Symbols"/>
              <a:buChar char="✔"/>
            </a:pPr>
            <a:r>
              <a:rPr b="1" lang="en-US">
                <a:solidFill>
                  <a:srgbClr val="002060"/>
                </a:solidFill>
              </a:rPr>
              <a:t>METHODOLOGY</a:t>
            </a:r>
            <a:endParaRPr b="1">
              <a:solidFill>
                <a:srgbClr val="002060"/>
              </a:solidFill>
            </a:endParaRPr>
          </a:p>
          <a:p>
            <a:pPr indent="-205740" lvl="0" marL="228600" rtl="0" algn="l">
              <a:lnSpc>
                <a:spcPct val="120000"/>
              </a:lnSpc>
              <a:spcBef>
                <a:spcPts val="1000"/>
              </a:spcBef>
              <a:spcAft>
                <a:spcPts val="0"/>
              </a:spcAft>
              <a:buClr>
                <a:srgbClr val="002060"/>
              </a:buClr>
              <a:buSzPct val="100000"/>
              <a:buFont typeface="Noto Sans Symbols"/>
              <a:buChar char="✔"/>
            </a:pPr>
            <a:r>
              <a:rPr b="1" lang="en-US">
                <a:solidFill>
                  <a:srgbClr val="002060"/>
                </a:solidFill>
              </a:rPr>
              <a:t>ARCHITECTURE   DIAGRAM</a:t>
            </a:r>
            <a:endParaRPr b="1">
              <a:solidFill>
                <a:srgbClr val="002060"/>
              </a:solidFill>
            </a:endParaRPr>
          </a:p>
          <a:p>
            <a:pPr indent="-205740" lvl="0" marL="228600" rtl="0" algn="l">
              <a:lnSpc>
                <a:spcPct val="120000"/>
              </a:lnSpc>
              <a:spcBef>
                <a:spcPts val="1000"/>
              </a:spcBef>
              <a:spcAft>
                <a:spcPts val="0"/>
              </a:spcAft>
              <a:buClr>
                <a:srgbClr val="002060"/>
              </a:buClr>
              <a:buSzPct val="100000"/>
              <a:buFont typeface="Noto Sans Symbols"/>
              <a:buChar char="✔"/>
            </a:pPr>
            <a:r>
              <a:rPr b="1" lang="en-US">
                <a:solidFill>
                  <a:srgbClr val="002060"/>
                </a:solidFill>
              </a:rPr>
              <a:t>INDIAN SIGN LANGUAGE</a:t>
            </a:r>
            <a:endParaRPr b="1">
              <a:solidFill>
                <a:srgbClr val="002060"/>
              </a:solidFill>
            </a:endParaRPr>
          </a:p>
          <a:p>
            <a:pPr indent="-205740" lvl="0" marL="228600" rtl="0" algn="l">
              <a:lnSpc>
                <a:spcPct val="120000"/>
              </a:lnSpc>
              <a:spcBef>
                <a:spcPts val="1000"/>
              </a:spcBef>
              <a:spcAft>
                <a:spcPts val="0"/>
              </a:spcAft>
              <a:buClr>
                <a:srgbClr val="002060"/>
              </a:buClr>
              <a:buSzPct val="100000"/>
              <a:buFont typeface="Noto Sans Symbols"/>
              <a:buChar char="✔"/>
            </a:pPr>
            <a:r>
              <a:rPr b="1" lang="en-US">
                <a:solidFill>
                  <a:srgbClr val="002060"/>
                </a:solidFill>
              </a:rPr>
              <a:t>OVERALL DESCRIPTION</a:t>
            </a:r>
            <a:endParaRPr b="1">
              <a:solidFill>
                <a:srgbClr val="002060"/>
              </a:solidFill>
            </a:endParaRPr>
          </a:p>
          <a:p>
            <a:pPr indent="-205740" lvl="0" marL="228600" rtl="0" algn="l">
              <a:lnSpc>
                <a:spcPct val="120000"/>
              </a:lnSpc>
              <a:spcBef>
                <a:spcPts val="1000"/>
              </a:spcBef>
              <a:spcAft>
                <a:spcPts val="0"/>
              </a:spcAft>
              <a:buClr>
                <a:srgbClr val="002060"/>
              </a:buClr>
              <a:buSzPct val="100000"/>
              <a:buFont typeface="Noto Sans Symbols"/>
              <a:buChar char="✔"/>
            </a:pPr>
            <a:r>
              <a:rPr b="1" lang="en-US">
                <a:solidFill>
                  <a:srgbClr val="002060"/>
                </a:solidFill>
              </a:rPr>
              <a:t>USER CHARACTERISTICS</a:t>
            </a:r>
            <a:endParaRPr b="1">
              <a:solidFill>
                <a:srgbClr val="002060"/>
              </a:solidFill>
            </a:endParaRPr>
          </a:p>
          <a:p>
            <a:pPr indent="-205740" lvl="0" marL="228600" rtl="0" algn="l">
              <a:lnSpc>
                <a:spcPct val="120000"/>
              </a:lnSpc>
              <a:spcBef>
                <a:spcPts val="1000"/>
              </a:spcBef>
              <a:spcAft>
                <a:spcPts val="0"/>
              </a:spcAft>
              <a:buClr>
                <a:srgbClr val="002060"/>
              </a:buClr>
              <a:buSzPct val="100000"/>
              <a:buFont typeface="Noto Sans Symbols"/>
              <a:buChar char="✔"/>
            </a:pPr>
            <a:r>
              <a:rPr b="1" lang="en-US">
                <a:solidFill>
                  <a:srgbClr val="002060"/>
                </a:solidFill>
              </a:rPr>
              <a:t>CONSTRAINTS</a:t>
            </a:r>
            <a:endParaRPr b="1">
              <a:solidFill>
                <a:srgbClr val="002060"/>
              </a:solidFill>
            </a:endParaRPr>
          </a:p>
          <a:p>
            <a:pPr indent="-205740" lvl="0" marL="228600" rtl="0" algn="l">
              <a:lnSpc>
                <a:spcPct val="120000"/>
              </a:lnSpc>
              <a:spcBef>
                <a:spcPts val="1000"/>
              </a:spcBef>
              <a:spcAft>
                <a:spcPts val="0"/>
              </a:spcAft>
              <a:buClr>
                <a:srgbClr val="002060"/>
              </a:buClr>
              <a:buSzPct val="100000"/>
              <a:buFont typeface="Noto Sans Symbols"/>
              <a:buChar char="✔"/>
            </a:pPr>
            <a:r>
              <a:rPr b="1" lang="en-US">
                <a:solidFill>
                  <a:srgbClr val="002060"/>
                </a:solidFill>
              </a:rPr>
              <a:t>SCOPE</a:t>
            </a:r>
            <a:endParaRPr b="1">
              <a:solidFill>
                <a:srgbClr val="002060"/>
              </a:solidFill>
            </a:endParaRPr>
          </a:p>
          <a:p>
            <a:pPr indent="-205740" lvl="0" marL="228600" rtl="0" algn="l">
              <a:lnSpc>
                <a:spcPct val="120000"/>
              </a:lnSpc>
              <a:spcBef>
                <a:spcPts val="1000"/>
              </a:spcBef>
              <a:spcAft>
                <a:spcPts val="0"/>
              </a:spcAft>
              <a:buClr>
                <a:srgbClr val="002060"/>
              </a:buClr>
              <a:buSzPct val="100000"/>
              <a:buFont typeface="Noto Sans Symbols"/>
              <a:buChar char="✔"/>
            </a:pPr>
            <a:r>
              <a:rPr b="1" lang="en-US">
                <a:solidFill>
                  <a:srgbClr val="002060"/>
                </a:solidFill>
              </a:rPr>
              <a:t>CONCLUSION </a:t>
            </a:r>
            <a:endParaRPr b="1">
              <a:solidFill>
                <a:srgbClr val="002060"/>
              </a:solidFill>
            </a:endParaRPr>
          </a:p>
          <a:p>
            <a:pPr indent="-63500" lvl="0" marL="228600" rtl="0" algn="l">
              <a:lnSpc>
                <a:spcPct val="120000"/>
              </a:lnSpc>
              <a:spcBef>
                <a:spcPts val="1000"/>
              </a:spcBef>
              <a:spcAft>
                <a:spcPts val="0"/>
              </a:spcAft>
              <a:buClr>
                <a:schemeClr val="dk1"/>
              </a:buClr>
              <a:buSzPct val="100000"/>
              <a:buFont typeface="Noto Sans Symbols"/>
              <a:buNone/>
            </a:pPr>
            <a:r>
              <a:t/>
            </a:r>
            <a:endParaRPr b="1">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628650" y="365126"/>
            <a:ext cx="7886700" cy="1325563"/>
          </a:xfrm>
          <a:prstGeom prst="rect">
            <a:avLst/>
          </a:prstGeom>
          <a:solidFill>
            <a:srgbClr val="99CCFF"/>
          </a:solidFill>
          <a:ln cap="flat" cmpd="sng" w="50800">
            <a:solidFill>
              <a:srgbClr val="000000"/>
            </a:solidFill>
            <a:prstDash val="dash"/>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F0000"/>
              </a:buClr>
              <a:buSzPts val="4400"/>
              <a:buFont typeface="Calibri"/>
              <a:buNone/>
            </a:pPr>
            <a:r>
              <a:rPr b="1" lang="en-US" u="sng">
                <a:solidFill>
                  <a:srgbClr val="BF0000"/>
                </a:solidFill>
              </a:rPr>
              <a:t>ABSTRACT</a:t>
            </a:r>
            <a:r>
              <a:rPr lang="en-US"/>
              <a:t>:</a:t>
            </a:r>
            <a:endParaRPr/>
          </a:p>
        </p:txBody>
      </p:sp>
      <p:sp>
        <p:nvSpPr>
          <p:cNvPr id="101" name="Google Shape;101;p15"/>
          <p:cNvSpPr txBox="1"/>
          <p:nvPr>
            <p:ph idx="1" type="body"/>
          </p:nvPr>
        </p:nvSpPr>
        <p:spPr>
          <a:xfrm>
            <a:off x="628650" y="1825625"/>
            <a:ext cx="7886700" cy="4351338"/>
          </a:xfrm>
          <a:prstGeom prst="rect">
            <a:avLst/>
          </a:prstGeom>
          <a:noFill/>
          <a:ln cap="flat" cmpd="sng" w="50800">
            <a:solidFill>
              <a:srgbClr val="000000"/>
            </a:solidFill>
            <a:prstDash val="solid"/>
            <a:round/>
            <a:headEnd len="sm" w="sm" type="none"/>
            <a:tailEnd len="sm" w="sm" type="none"/>
          </a:ln>
        </p:spPr>
        <p:txBody>
          <a:bodyPr anchorCtr="1" anchor="ctr"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200"/>
              <a:buFont typeface="Noto Sans Symbols"/>
              <a:buChar char="■"/>
            </a:pPr>
            <a:r>
              <a:rPr lang="en-US" sz="1200"/>
              <a:t>One of the most precious gifts of nature to the human race is the ability to express itself byresponding to the events that occur in its environment. Every normal person sees, hears, and then reacts to the situations by expressing himself.But there are somelessn lucky ones who are deprived of this precious gift. Such people, especially deaf and mute, rely on some sort of gesture language to communicate their feelings to others. The deaf, dumb and the blind follow similar problems when it comes to the use of computers. In the era of advanced technologies, where computers, laptops and other processor-based devices are an integral part of everyday life, efforts must be made to make the disabilities in life more independent.</a:t>
            </a:r>
            <a:endParaRPr sz="1200"/>
          </a:p>
          <a:p>
            <a:pPr indent="-228600" lvl="0" marL="228600" rtl="0" algn="l">
              <a:lnSpc>
                <a:spcPct val="100000"/>
              </a:lnSpc>
              <a:spcBef>
                <a:spcPts val="1000"/>
              </a:spcBef>
              <a:spcAft>
                <a:spcPts val="0"/>
              </a:spcAft>
              <a:buClr>
                <a:schemeClr val="dk1"/>
              </a:buClr>
              <a:buSzPts val="1200"/>
              <a:buFont typeface="Noto Sans Symbols"/>
              <a:buChar char="■"/>
            </a:pPr>
            <a:r>
              <a:rPr lang="en-US" sz="1200"/>
              <a:t>Our goal is to design a human computer interface system that can accurately identify the language of the deaf and dumb. With the use of image processing and artificial intelligence, many techniques and algorithms have been developed in this area. Each character speech recognition system is trained to recognize the characters and convert them into the required pattern.The proposed system aims to give speech speechless,a real-time character language is captured as a series of images, and it is processed and then converted into speech and textpattern. The proposed system aims to give speech speechless, a real-time character language is captured as a series of images, and it is processed and then converted into speech and text of the sign language is an important research problem for communication with the hearing impaired.The system does not require that the hand is perfectly aligned to the camera. The project uses the image processing system to identify, especially the English alphabetical character language used by the deaf to communicate. The system proposed to develop and build an intelligent system that uses image processing, machine learning and artificial intelligence concepts to make visual inputs of hand gestures of sign language and to create an easily recognizable form of outputs.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28650" y="365126"/>
            <a:ext cx="7886700" cy="1325563"/>
          </a:xfrm>
          <a:prstGeom prst="rect">
            <a:avLst/>
          </a:prstGeom>
          <a:solidFill>
            <a:srgbClr val="99CC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F0000"/>
              </a:buClr>
              <a:buSzPts val="4400"/>
              <a:buFont typeface="Calibri"/>
              <a:buNone/>
            </a:pPr>
            <a:r>
              <a:rPr lang="en-US" u="sng">
                <a:solidFill>
                  <a:srgbClr val="BF0000"/>
                </a:solidFill>
              </a:rPr>
              <a:t>LITERATURE SURVEY</a:t>
            </a:r>
            <a:endParaRPr u="sng">
              <a:solidFill>
                <a:srgbClr val="BF0000"/>
              </a:solidFill>
            </a:endParaRPr>
          </a:p>
        </p:txBody>
      </p:sp>
      <p:sp>
        <p:nvSpPr>
          <p:cNvPr id="107" name="Google Shape;107;p16"/>
          <p:cNvSpPr txBox="1"/>
          <p:nvPr>
            <p:ph idx="1" type="body"/>
          </p:nvPr>
        </p:nvSpPr>
        <p:spPr>
          <a:xfrm>
            <a:off x="628649" y="1690689"/>
            <a:ext cx="7886700" cy="4351338"/>
          </a:xfrm>
          <a:prstGeom prst="rect">
            <a:avLst/>
          </a:pr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A. Two Way Communicator between Deaf and Dumb People and Normal People.</a:t>
            </a:r>
            <a:endParaRPr sz="2400"/>
          </a:p>
          <a:p>
            <a:pPr indent="0" lvl="0" marL="0" rtl="0" algn="l">
              <a:lnSpc>
                <a:spcPct val="90000"/>
              </a:lnSpc>
              <a:spcBef>
                <a:spcPts val="1000"/>
              </a:spcBef>
              <a:spcAft>
                <a:spcPts val="0"/>
              </a:spcAft>
              <a:buClr>
                <a:schemeClr val="dk1"/>
              </a:buClr>
              <a:buSzPts val="1800"/>
              <a:buNone/>
            </a:pPr>
            <a:r>
              <a:rPr lang="en-US" sz="1800"/>
              <a:t>This system consists mainly of two modules,the first module is Indian Sign Language (ISL) gestures from real-time video and mapping it with human-Understandable speech. Accordingly, the second module is the natural language as Input and card with equivalent Indian Sign Language animated gestures.</a:t>
            </a:r>
            <a:endParaRPr sz="1800"/>
          </a:p>
          <a:p>
            <a:pPr indent="0" lvl="0" marL="0" rtl="0" algn="l">
              <a:lnSpc>
                <a:spcPct val="90000"/>
              </a:lnSpc>
              <a:spcBef>
                <a:spcPts val="1000"/>
              </a:spcBef>
              <a:spcAft>
                <a:spcPts val="0"/>
              </a:spcAft>
              <a:buClr>
                <a:schemeClr val="dk1"/>
              </a:buClr>
              <a:buSzPts val="2400"/>
              <a:buNone/>
            </a:pPr>
            <a:r>
              <a:rPr b="0" lang="en-US" sz="2400"/>
              <a:t>B. Sign Language Recognition System to aid Deaf-dumb People </a:t>
            </a:r>
            <a:endParaRPr sz="2400"/>
          </a:p>
          <a:p>
            <a:pPr indent="0" lvl="0" marL="0" rtl="0" algn="l">
              <a:lnSpc>
                <a:spcPct val="90000"/>
              </a:lnSpc>
              <a:spcBef>
                <a:spcPts val="1000"/>
              </a:spcBef>
              <a:spcAft>
                <a:spcPts val="0"/>
              </a:spcAft>
              <a:buClr>
                <a:schemeClr val="dk1"/>
              </a:buClr>
              <a:buSzPts val="1800"/>
              <a:buNone/>
            </a:pPr>
            <a:r>
              <a:rPr lang="en-US" sz="1800"/>
              <a:t>This paper presents design and implementation of real-time sign language recognition system, to  gestures from the Indian sign language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130526" y="461052"/>
            <a:ext cx="8883000" cy="954300"/>
          </a:xfrm>
          <a:prstGeom prst="rect">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0000"/>
                </a:solidFill>
                <a:latin typeface="Calibri"/>
                <a:ea typeface="Calibri"/>
                <a:cs typeface="Calibri"/>
                <a:sym typeface="Calibri"/>
              </a:rPr>
              <a:t>C. Sign Language to Text and Vice Versa Recognition using Computer Vision</a:t>
            </a:r>
            <a:r>
              <a:rPr lang="en-US" sz="2800">
                <a:latin typeface="Calibri"/>
                <a:ea typeface="Calibri"/>
                <a:cs typeface="Calibri"/>
                <a:sym typeface="Calibri"/>
              </a:rPr>
              <a:t>.</a:t>
            </a:r>
            <a:endParaRPr sz="2800">
              <a:solidFill>
                <a:srgbClr val="000000"/>
              </a:solidFill>
              <a:latin typeface="Calibri"/>
              <a:ea typeface="Calibri"/>
              <a:cs typeface="Calibri"/>
              <a:sym typeface="Calibri"/>
            </a:endParaRPr>
          </a:p>
        </p:txBody>
      </p:sp>
      <p:sp>
        <p:nvSpPr>
          <p:cNvPr id="113" name="Google Shape;113;p17"/>
          <p:cNvSpPr txBox="1"/>
          <p:nvPr/>
        </p:nvSpPr>
        <p:spPr>
          <a:xfrm>
            <a:off x="275636" y="1617987"/>
            <a:ext cx="8592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In this system edge detection algorithm is used to recognize the input character image gray scale and recognition of the edges of the hand gesture. The system is able to handle the different input records images of alphabets, words,sentences, and translates them in text and vice versa. The system is designed to translate the Marathi sign language to text.</a:t>
            </a:r>
            <a:endParaRPr sz="1800">
              <a:solidFill>
                <a:srgbClr val="000000"/>
              </a:solidFill>
              <a:latin typeface="Calibri"/>
              <a:ea typeface="Calibri"/>
              <a:cs typeface="Calibri"/>
              <a:sym typeface="Calibri"/>
            </a:endParaRPr>
          </a:p>
        </p:txBody>
      </p:sp>
      <p:sp>
        <p:nvSpPr>
          <p:cNvPr id="114" name="Google Shape;114;p17"/>
          <p:cNvSpPr txBox="1"/>
          <p:nvPr/>
        </p:nvSpPr>
        <p:spPr>
          <a:xfrm>
            <a:off x="130526" y="3270222"/>
            <a:ext cx="8537185" cy="929640"/>
          </a:xfrm>
          <a:prstGeom prst="rect">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D. Sign Language Learning based on Android forDeaf and Speech Impaired People.</a:t>
            </a:r>
            <a:endParaRPr sz="2800">
              <a:solidFill>
                <a:srgbClr val="000000"/>
              </a:solidFill>
              <a:latin typeface="Calibri"/>
              <a:ea typeface="Calibri"/>
              <a:cs typeface="Calibri"/>
              <a:sym typeface="Calibri"/>
            </a:endParaRPr>
          </a:p>
        </p:txBody>
      </p:sp>
      <p:sp>
        <p:nvSpPr>
          <p:cNvPr id="115" name="Google Shape;115;p17"/>
          <p:cNvSpPr txBox="1"/>
          <p:nvPr/>
        </p:nvSpPr>
        <p:spPr>
          <a:xfrm>
            <a:off x="275637" y="4427156"/>
            <a:ext cx="88029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This research makes an Android-based application that can directly interpret Sign language presenter bydeaf people in written language. Translation process Starts with the detection of hands with OpenCV and translation of and signals The K-NN classification. Tutorial features added in this application with the goal to trai intensively to guide the user when using the sign language.</a:t>
            </a:r>
            <a:endParaRPr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628650" y="365126"/>
            <a:ext cx="7886700" cy="1325563"/>
          </a:xfrm>
          <a:prstGeom prst="rect">
            <a:avLst/>
          </a:prstGeom>
          <a:solidFill>
            <a:srgbClr val="99CCFF"/>
          </a:solidFill>
          <a:ln cap="flat" cmpd="sng" w="50800">
            <a:solidFill>
              <a:srgbClr val="000000"/>
            </a:solidFill>
            <a:prstDash val="dash"/>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F0000"/>
              </a:buClr>
              <a:buSzPts val="4400"/>
              <a:buFont typeface="Calibri"/>
              <a:buNone/>
            </a:pPr>
            <a:r>
              <a:rPr lang="en-US" u="sng">
                <a:solidFill>
                  <a:srgbClr val="BF0000"/>
                </a:solidFill>
              </a:rPr>
              <a:t>METHODOLOGY:</a:t>
            </a:r>
            <a:endParaRPr u="sng">
              <a:solidFill>
                <a:srgbClr val="BF0000"/>
              </a:solidFill>
            </a:endParaRPr>
          </a:p>
        </p:txBody>
      </p:sp>
      <p:sp>
        <p:nvSpPr>
          <p:cNvPr id="121" name="Google Shape;121;p18"/>
          <p:cNvSpPr txBox="1"/>
          <p:nvPr>
            <p:ph idx="1" type="body"/>
          </p:nvPr>
        </p:nvSpPr>
        <p:spPr>
          <a:xfrm>
            <a:off x="628649" y="1690688"/>
            <a:ext cx="7886700" cy="4351338"/>
          </a:xfrm>
          <a:prstGeom prst="rect">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Blob Detection: </a:t>
            </a:r>
            <a:endParaRPr/>
          </a:p>
          <a:p>
            <a:pPr indent="0" lvl="0" marL="0" rtl="0" algn="l">
              <a:lnSpc>
                <a:spcPct val="90000"/>
              </a:lnSpc>
              <a:spcBef>
                <a:spcPts val="1000"/>
              </a:spcBef>
              <a:spcAft>
                <a:spcPts val="0"/>
              </a:spcAft>
              <a:buClr>
                <a:schemeClr val="dk1"/>
              </a:buClr>
              <a:buSzPts val="2000"/>
              <a:buNone/>
            </a:pPr>
            <a:r>
              <a:rPr lang="en-US" sz="2000"/>
              <a:t>This algorithm helps to draw rectangles around the detective part. The methods aim to detect areas in a digital image that differin properties,such as brightness or colour, compared to corresponding regions in scaled versions of the same image.A blob is a region of an image in which some properties are constant or approximately constant, all points in a blob can be viewed in a certain sense to be similar to one another.</a:t>
            </a:r>
            <a:endParaRPr sz="2000"/>
          </a:p>
          <a:p>
            <a:pPr indent="-228600" lvl="0" marL="228600" rtl="0" algn="l">
              <a:lnSpc>
                <a:spcPct val="90000"/>
              </a:lnSpc>
              <a:spcBef>
                <a:spcPts val="1000"/>
              </a:spcBef>
              <a:spcAft>
                <a:spcPts val="0"/>
              </a:spcAft>
              <a:buClr>
                <a:schemeClr val="dk1"/>
              </a:buClr>
              <a:buSzPts val="2800"/>
              <a:buChar char="•"/>
            </a:pPr>
            <a:r>
              <a:rPr lang="en-US"/>
              <a:t>Image preprocessing and segmentation:</a:t>
            </a:r>
            <a:endParaRPr sz="2000"/>
          </a:p>
          <a:p>
            <a:pPr indent="0" lvl="0" marL="0" rtl="0" algn="l">
              <a:lnSpc>
                <a:spcPct val="90000"/>
              </a:lnSpc>
              <a:spcBef>
                <a:spcPts val="1000"/>
              </a:spcBef>
              <a:spcAft>
                <a:spcPts val="0"/>
              </a:spcAft>
              <a:buClr>
                <a:schemeClr val="dk1"/>
              </a:buClr>
              <a:buSzPts val="2000"/>
              <a:buNone/>
            </a:pPr>
            <a:r>
              <a:rPr lang="en-US" sz="2000"/>
              <a:t>The pre-processing takes place on these recorded input gestures. Then the segmentation Hands are performed to separate object and background</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nvSpPr>
        <p:spPr>
          <a:xfrm>
            <a:off x="0" y="835476"/>
            <a:ext cx="9232508" cy="81534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000000"/>
              </a:buClr>
              <a:buSzPts val="2800"/>
              <a:buFont typeface="Noto Sans Symbols"/>
              <a:buChar char="●"/>
            </a:pPr>
            <a:r>
              <a:rPr i="1" lang="en-US" sz="2800" u="sng">
                <a:solidFill>
                  <a:srgbClr val="000000"/>
                </a:solidFill>
                <a:latin typeface="Calibri"/>
                <a:ea typeface="Calibri"/>
                <a:cs typeface="Calibri"/>
                <a:sym typeface="Calibri"/>
              </a:rPr>
              <a:t>Feature Extraction:</a:t>
            </a:r>
            <a:br>
              <a:rPr i="1" lang="en-US" sz="2800" u="sng">
                <a:solidFill>
                  <a:srgbClr val="000000"/>
                </a:solidFill>
                <a:latin typeface="Calibri"/>
                <a:ea typeface="Calibri"/>
                <a:cs typeface="Calibri"/>
                <a:sym typeface="Calibri"/>
              </a:rPr>
            </a:br>
            <a:endParaRPr i="1" sz="2000" u="sng">
              <a:solidFill>
                <a:srgbClr val="000000"/>
              </a:solidFill>
              <a:latin typeface="Calibri"/>
              <a:ea typeface="Calibri"/>
              <a:cs typeface="Calibri"/>
              <a:sym typeface="Calibri"/>
            </a:endParaRPr>
          </a:p>
        </p:txBody>
      </p:sp>
      <p:sp>
        <p:nvSpPr>
          <p:cNvPr id="127" name="Google Shape;127;p19"/>
          <p:cNvSpPr txBox="1"/>
          <p:nvPr/>
        </p:nvSpPr>
        <p:spPr>
          <a:xfrm>
            <a:off x="179443" y="1243146"/>
            <a:ext cx="8785200" cy="440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000"/>
              <a:buFont typeface="Calibri"/>
              <a:buNone/>
            </a:pPr>
            <a:r>
              <a:rPr lang="en-US" sz="2000">
                <a:solidFill>
                  <a:srgbClr val="000000"/>
                </a:solidFill>
                <a:latin typeface="Calibri"/>
                <a:ea typeface="Calibri"/>
                <a:cs typeface="Calibri"/>
                <a:sym typeface="Calibri"/>
              </a:rPr>
              <a:t>The segmented hand image is represented with certain</a:t>
            </a:r>
            <a:r>
              <a:rPr lang="en-US" sz="2800">
                <a:solidFill>
                  <a:srgbClr val="000000"/>
                </a:solidFill>
                <a:latin typeface="Calibri"/>
                <a:ea typeface="Calibri"/>
                <a:cs typeface="Calibri"/>
                <a:sym typeface="Calibri"/>
              </a:rPr>
              <a:t> </a:t>
            </a:r>
            <a:r>
              <a:rPr lang="en-US" sz="2000">
                <a:solidFill>
                  <a:srgbClr val="000000"/>
                </a:solidFill>
                <a:latin typeface="Calibri"/>
                <a:ea typeface="Calibri"/>
                <a:cs typeface="Calibri"/>
                <a:sym typeface="Calibri"/>
              </a:rPr>
              <a:t>features. The characteristics are used for gesture recognition with the template matching algorithm that gives Optimized </a:t>
            </a:r>
            <a:br>
              <a:rPr lang="en-US" sz="2000">
                <a:solidFill>
                  <a:srgbClr val="000000"/>
                </a:solidFill>
                <a:latin typeface="Calibri"/>
                <a:ea typeface="Calibri"/>
                <a:cs typeface="Calibri"/>
                <a:sym typeface="Calibri"/>
              </a:rPr>
            </a:br>
            <a:r>
              <a:rPr lang="en-US" sz="2000">
                <a:solidFill>
                  <a:srgbClr val="000000"/>
                </a:solidFill>
                <a:latin typeface="Calibri"/>
                <a:ea typeface="Calibri"/>
                <a:cs typeface="Calibri"/>
                <a:sym typeface="Calibri"/>
              </a:rPr>
              <a:t>results.</a:t>
            </a:r>
            <a:endParaRPr sz="20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000"/>
              <a:buFont typeface="Noto Sans Symbols"/>
              <a:buChar char="●"/>
            </a:pPr>
            <a:br>
              <a:rPr lang="en-US" sz="2000">
                <a:solidFill>
                  <a:srgbClr val="000000"/>
                </a:solidFill>
                <a:latin typeface="Calibri"/>
                <a:ea typeface="Calibri"/>
                <a:cs typeface="Calibri"/>
                <a:sym typeface="Calibri"/>
              </a:rPr>
            </a:br>
            <a:r>
              <a:rPr i="1" lang="en-US" sz="2800" u="sng">
                <a:solidFill>
                  <a:srgbClr val="000000"/>
                </a:solidFill>
                <a:latin typeface="Calibri"/>
                <a:ea typeface="Calibri"/>
                <a:cs typeface="Calibri"/>
                <a:sym typeface="Calibri"/>
              </a:rPr>
              <a:t>Sign recognition</a:t>
            </a:r>
            <a:r>
              <a:rPr lang="en-US" sz="2800">
                <a:solidFill>
                  <a:srgbClr val="000000"/>
                </a:solidFill>
                <a:latin typeface="Calibri"/>
                <a:ea typeface="Calibri"/>
                <a:cs typeface="Calibri"/>
                <a:sym typeface="Calibri"/>
              </a:rPr>
              <a:t>. </a:t>
            </a:r>
            <a:br>
              <a:rPr lang="en-US" sz="2800">
                <a:solidFill>
                  <a:srgbClr val="000000"/>
                </a:solidFill>
                <a:latin typeface="Calibri"/>
                <a:ea typeface="Calibri"/>
                <a:cs typeface="Calibri"/>
                <a:sym typeface="Calibri"/>
              </a:rPr>
            </a:br>
            <a:r>
              <a:rPr lang="en-US" sz="2000">
                <a:solidFill>
                  <a:srgbClr val="000000"/>
                </a:solidFill>
                <a:latin typeface="Calibri"/>
                <a:ea typeface="Calibri"/>
                <a:cs typeface="Calibri"/>
                <a:sym typeface="Calibri"/>
              </a:rPr>
              <a:t>The given character gesture is recognized with the skin color</a:t>
            </a:r>
            <a:br>
              <a:rPr lang="en-US" sz="2000">
                <a:solidFill>
                  <a:srgbClr val="000000"/>
                </a:solidFill>
                <a:latin typeface="Calibri"/>
                <a:ea typeface="Calibri"/>
                <a:cs typeface="Calibri"/>
                <a:sym typeface="Calibri"/>
              </a:rPr>
            </a:br>
            <a:r>
              <a:rPr lang="en-US" sz="2000">
                <a:solidFill>
                  <a:srgbClr val="000000"/>
                </a:solidFill>
                <a:latin typeface="Calibri"/>
                <a:ea typeface="Calibri"/>
                <a:cs typeface="Calibri"/>
                <a:sym typeface="Calibri"/>
              </a:rPr>
              <a:t>recognition and the template Matching from the record</a:t>
            </a:r>
            <a:r>
              <a:rPr lang="en-US" sz="2800">
                <a:solidFill>
                  <a:srgbClr val="000000"/>
                </a:solidFill>
                <a:latin typeface="Calibri"/>
                <a:ea typeface="Calibri"/>
                <a:cs typeface="Calibri"/>
                <a:sym typeface="Calibri"/>
              </a:rPr>
              <a:t>.</a:t>
            </a:r>
            <a:endParaRPr sz="2000">
              <a:solidFill>
                <a:srgbClr val="000000"/>
              </a:solidFill>
              <a:latin typeface="Calibri"/>
              <a:ea typeface="Calibri"/>
              <a:cs typeface="Calibri"/>
              <a:sym typeface="Calibri"/>
            </a:endParaRPr>
          </a:p>
          <a:p>
            <a:pPr indent="-457200" lvl="0" marL="457200" marR="0" rtl="0" algn="l">
              <a:spcBef>
                <a:spcPts val="0"/>
              </a:spcBef>
              <a:spcAft>
                <a:spcPts val="0"/>
              </a:spcAft>
              <a:buClr>
                <a:srgbClr val="000000"/>
              </a:buClr>
              <a:buSzPts val="2800"/>
              <a:buFont typeface="Noto Sans Symbols"/>
              <a:buChar char="●"/>
            </a:pPr>
            <a:br>
              <a:rPr lang="en-US" sz="2800">
                <a:solidFill>
                  <a:srgbClr val="000000"/>
                </a:solidFill>
                <a:latin typeface="Calibri"/>
                <a:ea typeface="Calibri"/>
                <a:cs typeface="Calibri"/>
                <a:sym typeface="Calibri"/>
              </a:rPr>
            </a:br>
            <a:r>
              <a:rPr lang="en-US" sz="2800" u="sng">
                <a:solidFill>
                  <a:srgbClr val="000000"/>
                </a:solidFill>
                <a:latin typeface="Calibri"/>
                <a:ea typeface="Calibri"/>
                <a:cs typeface="Calibri"/>
                <a:sym typeface="Calibri"/>
              </a:rPr>
              <a:t>Sign to text and Speech conversion.</a:t>
            </a:r>
            <a:br>
              <a:rPr lang="en-US" sz="2800" u="sng">
                <a:solidFill>
                  <a:srgbClr val="000000"/>
                </a:solidFill>
                <a:latin typeface="Calibri"/>
                <a:ea typeface="Calibri"/>
                <a:cs typeface="Calibri"/>
                <a:sym typeface="Calibri"/>
              </a:rPr>
            </a:br>
            <a:r>
              <a:rPr lang="en-US" sz="2000">
                <a:solidFill>
                  <a:srgbClr val="000000"/>
                </a:solidFill>
                <a:latin typeface="Calibri"/>
                <a:ea typeface="Calibri"/>
                <a:cs typeface="Calibri"/>
                <a:sym typeface="Calibri"/>
              </a:rPr>
              <a:t>The recognized sign is then mapped into text and further </a:t>
            </a:r>
            <a:br>
              <a:rPr lang="en-US" sz="2000">
                <a:solidFill>
                  <a:srgbClr val="000000"/>
                </a:solidFill>
                <a:latin typeface="Calibri"/>
                <a:ea typeface="Calibri"/>
                <a:cs typeface="Calibri"/>
                <a:sym typeface="Calibri"/>
              </a:rPr>
            </a:br>
            <a:r>
              <a:rPr lang="en-US" sz="2000">
                <a:solidFill>
                  <a:srgbClr val="000000"/>
                </a:solidFill>
                <a:latin typeface="Calibri"/>
                <a:ea typeface="Calibri"/>
                <a:cs typeface="Calibri"/>
                <a:sym typeface="Calibri"/>
              </a:rPr>
              <a:t>converted into speech With TTS libraries.</a:t>
            </a:r>
            <a:endParaRPr sz="20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629841" y="457200"/>
            <a:ext cx="3677929" cy="48721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F0000"/>
              </a:buClr>
              <a:buSzPts val="3200"/>
              <a:buFont typeface="Calibri"/>
              <a:buNone/>
            </a:pPr>
            <a:r>
              <a:rPr lang="en-US" u="sng">
                <a:solidFill>
                  <a:srgbClr val="BF0000"/>
                </a:solidFill>
              </a:rPr>
              <a:t>ARCHITECTURE</a:t>
            </a:r>
            <a:br>
              <a:rPr lang="en-US" u="sng">
                <a:solidFill>
                  <a:srgbClr val="BF0000"/>
                </a:solidFill>
              </a:rPr>
            </a:br>
            <a:r>
              <a:rPr lang="en-US" u="sng">
                <a:solidFill>
                  <a:srgbClr val="BF0000"/>
                </a:solidFill>
              </a:rPr>
              <a:t>DIAGRAM :</a:t>
            </a:r>
            <a:endParaRPr u="sng">
              <a:solidFill>
                <a:srgbClr val="BF0000"/>
              </a:solidFill>
            </a:endParaRPr>
          </a:p>
        </p:txBody>
      </p:sp>
      <p:pic>
        <p:nvPicPr>
          <p:cNvPr id="133" name="Google Shape;133;p20"/>
          <p:cNvPicPr preferRelativeResize="0"/>
          <p:nvPr>
            <p:ph idx="2" type="pic"/>
          </p:nvPr>
        </p:nvPicPr>
        <p:blipFill rotWithShape="1">
          <a:blip r:embed="rId3">
            <a:alphaModFix/>
          </a:blip>
          <a:srcRect b="-1196" l="0" r="0" t="-1196"/>
          <a:stretch/>
        </p:blipFill>
        <p:spPr>
          <a:xfrm>
            <a:off x="3926847" y="1547018"/>
            <a:ext cx="4629150" cy="487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691267" y="1019104"/>
            <a:ext cx="2887752" cy="4849684"/>
          </a:xfrm>
          <a:prstGeom prst="rect">
            <a:avLst/>
          </a:prstGeom>
          <a:solidFill>
            <a:srgbClr val="99CCFF"/>
          </a:solidFill>
          <a:ln cap="flat" cmpd="sng" w="50800">
            <a:solidFill>
              <a:srgbClr val="000000"/>
            </a:solidFill>
            <a:prstDash val="dash"/>
            <a:round/>
            <a:headEnd len="sm" w="sm" type="none"/>
            <a:tailEnd len="sm" w="sm" type="none"/>
          </a:ln>
        </p:spPr>
        <p:txBody>
          <a:bodyPr anchorCtr="1" anchor="ctr" bIns="45700" lIns="91425" spcFirstLastPara="1" rIns="91425" wrap="square" tIns="45700">
            <a:normAutofit/>
          </a:bodyPr>
          <a:lstStyle/>
          <a:p>
            <a:pPr indent="0" lvl="0" marL="0" rtl="0" algn="ctr">
              <a:lnSpc>
                <a:spcPct val="250000"/>
              </a:lnSpc>
              <a:spcBef>
                <a:spcPts val="0"/>
              </a:spcBef>
              <a:spcAft>
                <a:spcPts val="0"/>
              </a:spcAft>
              <a:buClr>
                <a:srgbClr val="BF0000"/>
              </a:buClr>
              <a:buSzPts val="3200"/>
              <a:buFont typeface="Calibri"/>
              <a:buNone/>
            </a:pPr>
            <a:r>
              <a:rPr b="1" lang="en-US">
                <a:solidFill>
                  <a:srgbClr val="BF0000"/>
                </a:solidFill>
              </a:rPr>
              <a:t>INDIAN </a:t>
            </a:r>
            <a:br>
              <a:rPr b="1" lang="en-US">
                <a:solidFill>
                  <a:srgbClr val="BF0000"/>
                </a:solidFill>
              </a:rPr>
            </a:br>
            <a:r>
              <a:rPr b="1" lang="en-US">
                <a:solidFill>
                  <a:srgbClr val="BF0000"/>
                </a:solidFill>
              </a:rPr>
              <a:t>SIGN</a:t>
            </a:r>
            <a:br>
              <a:rPr b="1" lang="en-US">
                <a:solidFill>
                  <a:srgbClr val="BF0000"/>
                </a:solidFill>
              </a:rPr>
            </a:br>
            <a:r>
              <a:rPr b="1" lang="en-US">
                <a:solidFill>
                  <a:srgbClr val="BF0000"/>
                </a:solidFill>
              </a:rPr>
              <a:t>LANGAUGE </a:t>
            </a:r>
            <a:endParaRPr b="1">
              <a:solidFill>
                <a:srgbClr val="BF0000"/>
              </a:solidFill>
            </a:endParaRPr>
          </a:p>
        </p:txBody>
      </p:sp>
      <p:pic>
        <p:nvPicPr>
          <p:cNvPr id="139" name="Google Shape;139;p21"/>
          <p:cNvPicPr preferRelativeResize="0"/>
          <p:nvPr>
            <p:ph idx="2" type="pic"/>
          </p:nvPr>
        </p:nvPicPr>
        <p:blipFill rotWithShape="1">
          <a:blip r:embed="rId3">
            <a:alphaModFix/>
          </a:blip>
          <a:srcRect b="0" l="14427" r="14426" t="0"/>
          <a:stretch/>
        </p:blipFill>
        <p:spPr>
          <a:xfrm>
            <a:off x="3579018" y="992188"/>
            <a:ext cx="4629150" cy="487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