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sldIdLst>
    <p:sldId id="256" r:id="rId2"/>
    <p:sldId id="261" r:id="rId3"/>
    <p:sldId id="262" r:id="rId4"/>
    <p:sldId id="257" r:id="rId5"/>
    <p:sldId id="258" r:id="rId6"/>
    <p:sldId id="259" r:id="rId7"/>
    <p:sldId id="260"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2639467-3A31-43BF-B2AD-4C01AE58ABF3}">
          <p14:sldIdLst>
            <p14:sldId id="256"/>
            <p14:sldId id="261"/>
            <p14:sldId id="262"/>
            <p14:sldId id="257"/>
            <p14:sldId id="258"/>
            <p14:sldId id="259"/>
            <p14:sldId id="260"/>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418151-DB47-45D6-B091-E53BF4F0076C}" type="datetimeFigureOut">
              <a:rPr lang="en-IN" smtClean="0"/>
              <a:t>07-10-2022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C18DC80-509A-4C8C-B226-1DAA67027A04}" type="slidenum">
              <a:rPr lang="en-IN" smtClean="0"/>
              <a:t>‹#›</a:t>
            </a:fld>
            <a:endParaRPr lang="en-IN"/>
          </a:p>
        </p:txBody>
      </p:sp>
    </p:spTree>
    <p:extLst>
      <p:ext uri="{BB962C8B-B14F-4D97-AF65-F5344CB8AC3E}">
        <p14:creationId xmlns:p14="http://schemas.microsoft.com/office/powerpoint/2010/main" val="2907645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418151-DB47-45D6-B091-E53BF4F0076C}" type="datetimeFigureOut">
              <a:rPr lang="en-IN" smtClean="0"/>
              <a:t>07-10-2022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18DC80-509A-4C8C-B226-1DAA67027A04}" type="slidenum">
              <a:rPr lang="en-IN" smtClean="0"/>
              <a:t>‹#›</a:t>
            </a:fld>
            <a:endParaRPr lang="en-IN"/>
          </a:p>
        </p:txBody>
      </p:sp>
    </p:spTree>
    <p:extLst>
      <p:ext uri="{BB962C8B-B14F-4D97-AF65-F5344CB8AC3E}">
        <p14:creationId xmlns:p14="http://schemas.microsoft.com/office/powerpoint/2010/main" val="3319913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418151-DB47-45D6-B091-E53BF4F0076C}" type="datetimeFigureOut">
              <a:rPr lang="en-IN" smtClean="0"/>
              <a:t>07-10-2022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18DC80-509A-4C8C-B226-1DAA67027A04}" type="slidenum">
              <a:rPr lang="en-IN" smtClean="0"/>
              <a:t>‹#›</a:t>
            </a:fld>
            <a:endParaRPr lang="en-IN"/>
          </a:p>
        </p:txBody>
      </p:sp>
    </p:spTree>
    <p:extLst>
      <p:ext uri="{BB962C8B-B14F-4D97-AF65-F5344CB8AC3E}">
        <p14:creationId xmlns:p14="http://schemas.microsoft.com/office/powerpoint/2010/main" val="1866287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418151-DB47-45D6-B091-E53BF4F0076C}" type="datetimeFigureOut">
              <a:rPr lang="en-IN" smtClean="0"/>
              <a:t>07-10-2022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18DC80-509A-4C8C-B226-1DAA67027A04}" type="slidenum">
              <a:rPr lang="en-IN" smtClean="0"/>
              <a:t>‹#›</a:t>
            </a:fld>
            <a:endParaRPr lang="en-IN"/>
          </a:p>
        </p:txBody>
      </p:sp>
    </p:spTree>
    <p:extLst>
      <p:ext uri="{BB962C8B-B14F-4D97-AF65-F5344CB8AC3E}">
        <p14:creationId xmlns:p14="http://schemas.microsoft.com/office/powerpoint/2010/main" val="1703611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2F418151-DB47-45D6-B091-E53BF4F0076C}" type="datetimeFigureOut">
              <a:rPr lang="en-IN" smtClean="0"/>
              <a:t>07-10-2022</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C18DC80-509A-4C8C-B226-1DAA67027A04}" type="slidenum">
              <a:rPr lang="en-IN" smtClean="0"/>
              <a:t>‹#›</a:t>
            </a:fld>
            <a:endParaRPr lang="en-IN"/>
          </a:p>
        </p:txBody>
      </p:sp>
    </p:spTree>
    <p:extLst>
      <p:ext uri="{BB962C8B-B14F-4D97-AF65-F5344CB8AC3E}">
        <p14:creationId xmlns:p14="http://schemas.microsoft.com/office/powerpoint/2010/main" val="2143009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418151-DB47-45D6-B091-E53BF4F0076C}" type="datetimeFigureOut">
              <a:rPr lang="en-IN" smtClean="0"/>
              <a:t>07-10-2022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18DC80-509A-4C8C-B226-1DAA67027A04}" type="slidenum">
              <a:rPr lang="en-IN" smtClean="0"/>
              <a:t>‹#›</a:t>
            </a:fld>
            <a:endParaRPr lang="en-IN"/>
          </a:p>
        </p:txBody>
      </p:sp>
    </p:spTree>
    <p:extLst>
      <p:ext uri="{BB962C8B-B14F-4D97-AF65-F5344CB8AC3E}">
        <p14:creationId xmlns:p14="http://schemas.microsoft.com/office/powerpoint/2010/main" val="480615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418151-DB47-45D6-B091-E53BF4F0076C}" type="datetimeFigureOut">
              <a:rPr lang="en-IN" smtClean="0"/>
              <a:t>07-10-2022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C18DC80-509A-4C8C-B226-1DAA67027A04}" type="slidenum">
              <a:rPr lang="en-IN" smtClean="0"/>
              <a:t>‹#›</a:t>
            </a:fld>
            <a:endParaRPr lang="en-IN"/>
          </a:p>
        </p:txBody>
      </p:sp>
    </p:spTree>
    <p:extLst>
      <p:ext uri="{BB962C8B-B14F-4D97-AF65-F5344CB8AC3E}">
        <p14:creationId xmlns:p14="http://schemas.microsoft.com/office/powerpoint/2010/main" val="1083546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418151-DB47-45D6-B091-E53BF4F0076C}" type="datetimeFigureOut">
              <a:rPr lang="en-IN" smtClean="0"/>
              <a:t>07-10-2022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C18DC80-509A-4C8C-B226-1DAA67027A04}" type="slidenum">
              <a:rPr lang="en-IN" smtClean="0"/>
              <a:t>‹#›</a:t>
            </a:fld>
            <a:endParaRPr lang="en-IN"/>
          </a:p>
        </p:txBody>
      </p:sp>
    </p:spTree>
    <p:extLst>
      <p:ext uri="{BB962C8B-B14F-4D97-AF65-F5344CB8AC3E}">
        <p14:creationId xmlns:p14="http://schemas.microsoft.com/office/powerpoint/2010/main" val="2835818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418151-DB47-45D6-B091-E53BF4F0076C}" type="datetimeFigureOut">
              <a:rPr lang="en-IN" smtClean="0"/>
              <a:t>07-10-2022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C18DC80-509A-4C8C-B226-1DAA67027A04}" type="slidenum">
              <a:rPr lang="en-IN" smtClean="0"/>
              <a:t>‹#›</a:t>
            </a:fld>
            <a:endParaRPr lang="en-IN"/>
          </a:p>
        </p:txBody>
      </p:sp>
    </p:spTree>
    <p:extLst>
      <p:ext uri="{BB962C8B-B14F-4D97-AF65-F5344CB8AC3E}">
        <p14:creationId xmlns:p14="http://schemas.microsoft.com/office/powerpoint/2010/main" val="1813595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418151-DB47-45D6-B091-E53BF4F0076C}" type="datetimeFigureOut">
              <a:rPr lang="en-IN" smtClean="0"/>
              <a:t>07-10-2022</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C18DC80-509A-4C8C-B226-1DAA67027A04}" type="slidenum">
              <a:rPr lang="en-IN" smtClean="0"/>
              <a:t>‹#›</a:t>
            </a:fld>
            <a:endParaRPr lang="en-IN"/>
          </a:p>
        </p:txBody>
      </p:sp>
    </p:spTree>
    <p:extLst>
      <p:ext uri="{BB962C8B-B14F-4D97-AF65-F5344CB8AC3E}">
        <p14:creationId xmlns:p14="http://schemas.microsoft.com/office/powerpoint/2010/main" val="730550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418151-DB47-45D6-B091-E53BF4F0076C}" type="datetimeFigureOut">
              <a:rPr lang="en-IN" smtClean="0"/>
              <a:t>07-10-2022</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C18DC80-509A-4C8C-B226-1DAA67027A04}" type="slidenum">
              <a:rPr lang="en-IN" smtClean="0"/>
              <a:t>‹#›</a:t>
            </a:fld>
            <a:endParaRPr lang="en-IN"/>
          </a:p>
        </p:txBody>
      </p:sp>
    </p:spTree>
    <p:extLst>
      <p:ext uri="{BB962C8B-B14F-4D97-AF65-F5344CB8AC3E}">
        <p14:creationId xmlns:p14="http://schemas.microsoft.com/office/powerpoint/2010/main" val="1769210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F418151-DB47-45D6-B091-E53BF4F0076C}" type="datetimeFigureOut">
              <a:rPr lang="en-IN" smtClean="0"/>
              <a:t>07-10-2022</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C18DC80-509A-4C8C-B226-1DAA67027A04}" type="slidenum">
              <a:rPr lang="en-IN" smtClean="0"/>
              <a:t>‹#›</a:t>
            </a:fld>
            <a:endParaRPr lang="en-IN"/>
          </a:p>
        </p:txBody>
      </p:sp>
    </p:spTree>
    <p:extLst>
      <p:ext uri="{BB962C8B-B14F-4D97-AF65-F5344CB8AC3E}">
        <p14:creationId xmlns:p14="http://schemas.microsoft.com/office/powerpoint/2010/main" val="2200076029"/>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8D89D-EE02-A108-6992-BD48A5522048}"/>
              </a:ext>
            </a:extLst>
          </p:cNvPr>
          <p:cNvSpPr>
            <a:spLocks noGrp="1"/>
          </p:cNvSpPr>
          <p:nvPr>
            <p:ph type="ctrTitle"/>
          </p:nvPr>
        </p:nvSpPr>
        <p:spPr>
          <a:xfrm>
            <a:off x="1524000" y="2065430"/>
            <a:ext cx="9144000" cy="1540155"/>
          </a:xfrm>
        </p:spPr>
        <p:txBody>
          <a:bodyPr>
            <a:normAutofit fontScale="90000"/>
          </a:bodyPr>
          <a:lstStyle/>
          <a:p>
            <a:r>
              <a:rPr lang="en-US" dirty="0">
                <a:latin typeface="Times New Roman" panose="02020603050405020304" pitchFamily="18" charset="0"/>
                <a:cs typeface="Times New Roman" panose="02020603050405020304" pitchFamily="18" charset="0"/>
              </a:rPr>
              <a:t>PLASMA DONOR APPLICATION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F73547B-9953-7D3C-7E49-BEB903158FBD}"/>
              </a:ext>
            </a:extLst>
          </p:cNvPr>
          <p:cNvSpPr txBox="1"/>
          <p:nvPr/>
        </p:nvSpPr>
        <p:spPr>
          <a:xfrm>
            <a:off x="941294" y="4787153"/>
            <a:ext cx="3630706" cy="923330"/>
          </a:xfrm>
          <a:prstGeom prst="rect">
            <a:avLst/>
          </a:prstGeom>
          <a:noFill/>
        </p:spPr>
        <p:txBody>
          <a:bodyPr wrap="square" rtlCol="0">
            <a:spAutoFit/>
          </a:bodyPr>
          <a:lstStyle/>
          <a:p>
            <a:r>
              <a:rPr lang="en-US" dirty="0"/>
              <a:t>MENTORS :</a:t>
            </a:r>
          </a:p>
          <a:p>
            <a:r>
              <a:rPr lang="en-US" dirty="0"/>
              <a:t>	</a:t>
            </a:r>
            <a:r>
              <a:rPr lang="en-US" dirty="0" err="1"/>
              <a:t>Mr.SARAVANAN</a:t>
            </a:r>
            <a:r>
              <a:rPr lang="en-US" dirty="0"/>
              <a:t> S</a:t>
            </a:r>
          </a:p>
          <a:p>
            <a:r>
              <a:rPr lang="en-US" dirty="0"/>
              <a:t>	</a:t>
            </a:r>
            <a:r>
              <a:rPr lang="en-US" dirty="0" err="1"/>
              <a:t>Mr.MUGILAN</a:t>
            </a:r>
            <a:r>
              <a:rPr lang="en-US" dirty="0"/>
              <a:t> D</a:t>
            </a:r>
            <a:endParaRPr lang="en-IN" dirty="0"/>
          </a:p>
        </p:txBody>
      </p:sp>
      <p:sp>
        <p:nvSpPr>
          <p:cNvPr id="7" name="TextBox 6">
            <a:extLst>
              <a:ext uri="{FF2B5EF4-FFF2-40B4-BE49-F238E27FC236}">
                <a16:creationId xmlns:a16="http://schemas.microsoft.com/office/drawing/2014/main" id="{9D4FCFF4-BD33-5B81-95DB-02391AB3A460}"/>
              </a:ext>
            </a:extLst>
          </p:cNvPr>
          <p:cNvSpPr txBox="1"/>
          <p:nvPr/>
        </p:nvSpPr>
        <p:spPr>
          <a:xfrm>
            <a:off x="6096001" y="4787153"/>
            <a:ext cx="3630706" cy="1754326"/>
          </a:xfrm>
          <a:prstGeom prst="rect">
            <a:avLst/>
          </a:prstGeom>
          <a:noFill/>
        </p:spPr>
        <p:txBody>
          <a:bodyPr wrap="square" rtlCol="0">
            <a:spAutoFit/>
          </a:bodyPr>
          <a:lstStyle/>
          <a:p>
            <a:r>
              <a:rPr lang="en-US" dirty="0"/>
              <a:t>TEAM MEMBERS :</a:t>
            </a:r>
          </a:p>
          <a:p>
            <a:r>
              <a:rPr lang="en-US" dirty="0"/>
              <a:t>	MOHAN RAJ V</a:t>
            </a:r>
          </a:p>
          <a:p>
            <a:r>
              <a:rPr lang="en-IN" dirty="0"/>
              <a:t>	AJAY JOYSON J</a:t>
            </a:r>
          </a:p>
          <a:p>
            <a:r>
              <a:rPr lang="en-IN" dirty="0"/>
              <a:t>	ASHOK R</a:t>
            </a:r>
          </a:p>
          <a:p>
            <a:r>
              <a:rPr lang="en-IN" dirty="0"/>
              <a:t>	ARAVINTH M</a:t>
            </a:r>
          </a:p>
          <a:p>
            <a:endParaRPr lang="en-IN" dirty="0"/>
          </a:p>
        </p:txBody>
      </p:sp>
    </p:spTree>
    <p:extLst>
      <p:ext uri="{BB962C8B-B14F-4D97-AF65-F5344CB8AC3E}">
        <p14:creationId xmlns:p14="http://schemas.microsoft.com/office/powerpoint/2010/main" val="3891239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B3845-1657-2DA1-1198-ED05EE901D20}"/>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1CC50BFC-82DC-3BEA-1423-C4B654D4AC2D}"/>
              </a:ext>
            </a:extLst>
          </p:cNvPr>
          <p:cNvSpPr>
            <a:spLocks noGrp="1"/>
          </p:cNvSpPr>
          <p:nvPr>
            <p:ph idx="1"/>
          </p:nvPr>
        </p:nvSpPr>
        <p:spPr/>
        <p:txBody>
          <a:bodyPr/>
          <a:lstStyle/>
          <a:p>
            <a:pPr marL="0" indent="0">
              <a:buNone/>
            </a:pPr>
            <a:r>
              <a:rPr lang="en-US" b="0" i="0" dirty="0">
                <a:effectLst/>
                <a:latin typeface="Calibri" panose="020F0502020204030204" pitchFamily="34" charset="0"/>
                <a:cs typeface="Calibri" panose="020F0502020204030204" pitchFamily="34" charset="0"/>
              </a:rPr>
              <a:t>Plasma is </a:t>
            </a:r>
            <a:r>
              <a:rPr lang="en-US" i="0" dirty="0">
                <a:effectLst/>
                <a:latin typeface="Calibri" panose="020F0502020204030204" pitchFamily="34" charset="0"/>
                <a:cs typeface="Calibri" panose="020F0502020204030204" pitchFamily="34" charset="0"/>
              </a:rPr>
              <a:t>the liquid portion of blood</a:t>
            </a:r>
            <a:r>
              <a:rPr lang="en-US" b="0" i="0" dirty="0">
                <a:effectLst/>
                <a:latin typeface="Calibri" panose="020F0502020204030204" pitchFamily="34" charset="0"/>
                <a:cs typeface="Calibri" panose="020F0502020204030204" pitchFamily="34" charset="0"/>
              </a:rPr>
              <a:t>. About 55% of our blood is plasma, and the remaining 45% are red blood cells, white blood cells and platelets that are suspended in the plasma. Plasma is about 92% water. Blood is drawn from one arm and sent through a high-tech machine that collects the plasma.</a:t>
            </a:r>
            <a:r>
              <a:rPr lang="en-US" b="0" i="0" dirty="0">
                <a:solidFill>
                  <a:srgbClr val="BDC1C6"/>
                </a:solidFill>
                <a:effectLst/>
                <a:latin typeface="arial" panose="020B0604020202020204" pitchFamily="34" charset="0"/>
              </a:rPr>
              <a:t> </a:t>
            </a:r>
            <a:r>
              <a:rPr lang="en-US" b="0" i="0" dirty="0">
                <a:effectLst/>
                <a:latin typeface="Calibri" panose="020F0502020204030204" pitchFamily="34" charset="0"/>
                <a:cs typeface="Calibri" panose="020F0502020204030204" pitchFamily="34" charset="0"/>
              </a:rPr>
              <a:t>The major contribution of Human Sciences in the understanding of the whole blood donation behavior has been through the study of individuals’ motivations and deterrents to donate. However, if whole blood donation has been very widely studied in the last sixty years, we still know very little about plasma donation in voluntary non-remunerated environments. Yet, the need for plasma-derived products has been strongly increasing for some years, and blood collection agencies have to adapt if they want to meet this demand. This review the main motivations and deterrents to whole blood donation, and to compare them with those that we already know concerning plasma donation. Current evidence shows similarities between both behaviors, but also differences that indicate a need for further research regarding plasma donation</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79028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2551E-7D53-D67B-C378-50EE2FC4EE29}"/>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35986661-D6F8-4842-5E56-AD956CF77EE7}"/>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The donor need to register by themselves to update their donation status. The first registration will take all the basic information of them and contact details. </a:t>
            </a:r>
          </a:p>
          <a:p>
            <a:r>
              <a:rPr lang="en-US" dirty="0">
                <a:latin typeface="Calibri" panose="020F0502020204030204" pitchFamily="34" charset="0"/>
                <a:cs typeface="Calibri" panose="020F0502020204030204" pitchFamily="34" charset="0"/>
              </a:rPr>
              <a:t>The second donation update will automatically accounted into the user based on the mobile number. </a:t>
            </a:r>
          </a:p>
          <a:p>
            <a:r>
              <a:rPr lang="en-US" dirty="0">
                <a:latin typeface="Calibri" panose="020F0502020204030204" pitchFamily="34" charset="0"/>
                <a:cs typeface="Calibri" panose="020F0502020204030204" pitchFamily="34" charset="0"/>
              </a:rPr>
              <a:t>The open user can able to search the donor and nearby Hospitals according to the distance range(Km) by using his GPS location.</a:t>
            </a:r>
          </a:p>
          <a:p>
            <a:r>
              <a:rPr lang="en-US" dirty="0">
                <a:latin typeface="Calibri" panose="020F0502020204030204" pitchFamily="34" charset="0"/>
                <a:cs typeface="Calibri" panose="020F0502020204030204" pitchFamily="34" charset="0"/>
              </a:rPr>
              <a:t>The users data will be stored in the cloud storage for quick access and data security.</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55735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1F8B3-BA01-D4C4-3AF7-66BAE8C9C9EF}"/>
              </a:ext>
            </a:extLst>
          </p:cNvPr>
          <p:cNvSpPr>
            <a:spLocks noGrp="1"/>
          </p:cNvSpPr>
          <p:nvPr>
            <p:ph type="title"/>
          </p:nvPr>
        </p:nvSpPr>
        <p:spPr>
          <a:xfrm>
            <a:off x="0" y="-107142"/>
            <a:ext cx="10058400" cy="1609344"/>
          </a:xfrm>
        </p:spPr>
        <p:txBody>
          <a:bodyPr/>
          <a:lstStyle/>
          <a:p>
            <a:pPr algn="ctr"/>
            <a:r>
              <a:rPr lang="en-US" dirty="0"/>
              <a:t>LITERATURE SUVEY OF EXISTING MODEL</a:t>
            </a:r>
            <a:endParaRPr lang="en-IN" dirty="0"/>
          </a:p>
        </p:txBody>
      </p:sp>
      <p:sp>
        <p:nvSpPr>
          <p:cNvPr id="3" name="Text Placeholder 2">
            <a:extLst>
              <a:ext uri="{FF2B5EF4-FFF2-40B4-BE49-F238E27FC236}">
                <a16:creationId xmlns:a16="http://schemas.microsoft.com/office/drawing/2014/main" id="{04E35F45-9BBA-5648-9B1E-7A03F353C0D5}"/>
              </a:ext>
            </a:extLst>
          </p:cNvPr>
          <p:cNvSpPr>
            <a:spLocks noGrp="1"/>
          </p:cNvSpPr>
          <p:nvPr>
            <p:ph type="body" idx="1"/>
          </p:nvPr>
        </p:nvSpPr>
        <p:spPr>
          <a:xfrm>
            <a:off x="363069" y="1361989"/>
            <a:ext cx="3325235" cy="576262"/>
          </a:xfrm>
        </p:spPr>
        <p:txBody>
          <a:bodyPr/>
          <a:lstStyle/>
          <a:p>
            <a:pPr algn="ctr"/>
            <a:r>
              <a:rPr lang="en-US" sz="2000" b="1" spc="140" dirty="0">
                <a:solidFill>
                  <a:srgbClr val="2A4A9D"/>
                </a:solidFill>
                <a:latin typeface="Tahoma" panose="020B0604030504040204"/>
                <a:cs typeface="Tahoma" panose="020B0604030504040204"/>
              </a:rPr>
              <a:t>TITLE AND AUTHOR</a:t>
            </a:r>
            <a:endParaRPr lang="en-US" sz="2000" dirty="0">
              <a:latin typeface="Tahoma" panose="020B0604030504040204"/>
              <a:cs typeface="Tahoma" panose="020B0604030504040204"/>
            </a:endParaRPr>
          </a:p>
        </p:txBody>
      </p:sp>
      <p:sp>
        <p:nvSpPr>
          <p:cNvPr id="4" name="Content Placeholder 3">
            <a:extLst>
              <a:ext uri="{FF2B5EF4-FFF2-40B4-BE49-F238E27FC236}">
                <a16:creationId xmlns:a16="http://schemas.microsoft.com/office/drawing/2014/main" id="{A3D60585-4658-D3A5-C86B-6D7C3C5D8DF0}"/>
              </a:ext>
            </a:extLst>
          </p:cNvPr>
          <p:cNvSpPr>
            <a:spLocks noGrp="1"/>
          </p:cNvSpPr>
          <p:nvPr>
            <p:ph sz="half" idx="2"/>
          </p:nvPr>
        </p:nvSpPr>
        <p:spPr>
          <a:xfrm>
            <a:off x="322729" y="2254857"/>
            <a:ext cx="3325235" cy="2455862"/>
          </a:xfrm>
        </p:spPr>
        <p:txBody>
          <a:bodyPr>
            <a:normAutofit/>
          </a:bodyPr>
          <a:lstStyle/>
          <a:p>
            <a:pPr marL="0" indent="0" algn="ctr">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"Blood Plasma Component“</a:t>
            </a:r>
          </a:p>
          <a:p>
            <a:pPr marL="0" indent="0" algn="ctr">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Denis O'Neil</a:t>
            </a:r>
            <a:endParaRPr lang="en-IN" dirty="0"/>
          </a:p>
        </p:txBody>
      </p:sp>
      <p:sp>
        <p:nvSpPr>
          <p:cNvPr id="5" name="Text Placeholder 4">
            <a:extLst>
              <a:ext uri="{FF2B5EF4-FFF2-40B4-BE49-F238E27FC236}">
                <a16:creationId xmlns:a16="http://schemas.microsoft.com/office/drawing/2014/main" id="{24C844A8-5E2A-5395-8387-96D1AF8A84C9}"/>
              </a:ext>
            </a:extLst>
          </p:cNvPr>
          <p:cNvSpPr>
            <a:spLocks noGrp="1"/>
          </p:cNvSpPr>
          <p:nvPr>
            <p:ph type="body" sz="quarter" idx="3"/>
          </p:nvPr>
        </p:nvSpPr>
        <p:spPr>
          <a:xfrm>
            <a:off x="4491316" y="1335096"/>
            <a:ext cx="2958354" cy="576261"/>
          </a:xfrm>
        </p:spPr>
        <p:txBody>
          <a:bodyPr/>
          <a:lstStyle/>
          <a:p>
            <a:pPr algn="ctr"/>
            <a:r>
              <a:rPr lang="en-US" sz="2000" b="1" spc="140" dirty="0">
                <a:solidFill>
                  <a:srgbClr val="2A4A9D"/>
                </a:solidFill>
                <a:latin typeface="Tahoma" panose="020B0604030504040204"/>
                <a:cs typeface="Tahoma" panose="020B0604030504040204"/>
              </a:rPr>
              <a:t>ABSTRACT</a:t>
            </a:r>
            <a:endParaRPr lang="en-IN" dirty="0"/>
          </a:p>
        </p:txBody>
      </p:sp>
      <p:sp>
        <p:nvSpPr>
          <p:cNvPr id="6" name="Content Placeholder 5">
            <a:extLst>
              <a:ext uri="{FF2B5EF4-FFF2-40B4-BE49-F238E27FC236}">
                <a16:creationId xmlns:a16="http://schemas.microsoft.com/office/drawing/2014/main" id="{D492FA13-2EBB-A458-EA62-4C86FC930D6F}"/>
              </a:ext>
            </a:extLst>
          </p:cNvPr>
          <p:cNvSpPr>
            <a:spLocks noGrp="1"/>
          </p:cNvSpPr>
          <p:nvPr>
            <p:ph sz="quarter" idx="4"/>
          </p:nvPr>
        </p:nvSpPr>
        <p:spPr>
          <a:xfrm>
            <a:off x="4262716" y="2224646"/>
            <a:ext cx="3716685" cy="4162705"/>
          </a:xfrm>
        </p:spPr>
        <p:txBody>
          <a:bodyPr>
            <a:normAutofit/>
          </a:bodyPr>
          <a:lstStyle/>
          <a:p>
            <a:pPr marL="0" indent="0" algn="ctr">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Normally, certain amount of human body weight comes from blood. For adults, it is 4-6 litres of blood. This essential liquid plays an important role in transporting oxygen and nutrients to cells and removing carbon dioxide, ammonia and other waste products. Blood is a very common tissue composed of over 4000 different types of components.</a:t>
            </a:r>
            <a:endParaRPr lang="en-IN" dirty="0"/>
          </a:p>
        </p:txBody>
      </p:sp>
      <p:sp>
        <p:nvSpPr>
          <p:cNvPr id="7" name="TextBox 6">
            <a:extLst>
              <a:ext uri="{FF2B5EF4-FFF2-40B4-BE49-F238E27FC236}">
                <a16:creationId xmlns:a16="http://schemas.microsoft.com/office/drawing/2014/main" id="{6597F000-5345-C1EF-DD6B-218AA1925F69}"/>
              </a:ext>
            </a:extLst>
          </p:cNvPr>
          <p:cNvSpPr txBox="1"/>
          <p:nvPr/>
        </p:nvSpPr>
        <p:spPr>
          <a:xfrm>
            <a:off x="8834258" y="1438560"/>
            <a:ext cx="2407482" cy="369332"/>
          </a:xfrm>
          <a:prstGeom prst="rect">
            <a:avLst/>
          </a:prstGeom>
          <a:noFill/>
        </p:spPr>
        <p:txBody>
          <a:bodyPr wrap="square" rtlCol="0">
            <a:spAutoFit/>
          </a:bodyPr>
          <a:lstStyle/>
          <a:p>
            <a:r>
              <a:rPr lang="en-US" sz="1800" b="1" spc="110" dirty="0">
                <a:solidFill>
                  <a:srgbClr val="2A4A9D"/>
                </a:solidFill>
                <a:latin typeface="Tahoma" panose="020B0604030504040204"/>
                <a:cs typeface="Tahoma" panose="020B0604030504040204"/>
              </a:rPr>
              <a:t>DISADVANTAGE</a:t>
            </a:r>
            <a:endParaRPr lang="en-IN" dirty="0"/>
          </a:p>
        </p:txBody>
      </p:sp>
      <p:sp>
        <p:nvSpPr>
          <p:cNvPr id="9" name="TextBox 8">
            <a:extLst>
              <a:ext uri="{FF2B5EF4-FFF2-40B4-BE49-F238E27FC236}">
                <a16:creationId xmlns:a16="http://schemas.microsoft.com/office/drawing/2014/main" id="{88C8906C-7E7A-2257-2D28-293B16992874}"/>
              </a:ext>
            </a:extLst>
          </p:cNvPr>
          <p:cNvSpPr txBox="1"/>
          <p:nvPr/>
        </p:nvSpPr>
        <p:spPr>
          <a:xfrm>
            <a:off x="8377516" y="2224646"/>
            <a:ext cx="3254188" cy="646331"/>
          </a:xfrm>
          <a:prstGeom prst="rect">
            <a:avLst/>
          </a:prstGeom>
          <a:noFill/>
        </p:spPr>
        <p:txBody>
          <a:bodyPr wrap="square" rtlCol="0">
            <a:spAutoFit/>
          </a:bodyPr>
          <a:lstStyle/>
          <a:p>
            <a:pPr algn="ctr"/>
            <a:r>
              <a:rPr lang="en-US" dirty="0">
                <a:latin typeface="Calibri" panose="020F0502020204030204" pitchFamily="34" charset="0"/>
                <a:cs typeface="Calibri" panose="020F0502020204030204" pitchFamily="34" charset="0"/>
              </a:rPr>
              <a:t>It takes more blood for the process</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3729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F0958-2466-F49F-ED8A-058F2178931B}"/>
              </a:ext>
            </a:extLst>
          </p:cNvPr>
          <p:cNvSpPr>
            <a:spLocks noGrp="1"/>
          </p:cNvSpPr>
          <p:nvPr>
            <p:ph type="title"/>
          </p:nvPr>
        </p:nvSpPr>
        <p:spPr>
          <a:xfrm>
            <a:off x="0" y="18288"/>
            <a:ext cx="10058400" cy="1609344"/>
          </a:xfrm>
        </p:spPr>
        <p:txBody>
          <a:bodyPr/>
          <a:lstStyle/>
          <a:p>
            <a:pPr algn="ctr"/>
            <a:r>
              <a:rPr lang="en-US" dirty="0"/>
              <a:t>LITERATURE SUVEY OF EXISTING MODEL</a:t>
            </a:r>
            <a:endParaRPr lang="en-IN" dirty="0"/>
          </a:p>
        </p:txBody>
      </p:sp>
      <p:sp>
        <p:nvSpPr>
          <p:cNvPr id="3" name="Text Placeholder 2">
            <a:extLst>
              <a:ext uri="{FF2B5EF4-FFF2-40B4-BE49-F238E27FC236}">
                <a16:creationId xmlns:a16="http://schemas.microsoft.com/office/drawing/2014/main" id="{A708BA27-5C23-6DA4-7542-DC4E37CDA0F2}"/>
              </a:ext>
            </a:extLst>
          </p:cNvPr>
          <p:cNvSpPr>
            <a:spLocks noGrp="1"/>
          </p:cNvSpPr>
          <p:nvPr>
            <p:ph type="body" idx="1"/>
          </p:nvPr>
        </p:nvSpPr>
        <p:spPr>
          <a:xfrm>
            <a:off x="574997" y="1334486"/>
            <a:ext cx="3136391" cy="640080"/>
          </a:xfrm>
        </p:spPr>
        <p:txBody>
          <a:bodyPr/>
          <a:lstStyle/>
          <a:p>
            <a:pPr algn="ctr"/>
            <a:r>
              <a:rPr lang="en-US" sz="2000" b="1" spc="140" dirty="0">
                <a:solidFill>
                  <a:srgbClr val="2A4A9D"/>
                </a:solidFill>
                <a:latin typeface="Tahoma" panose="020B0604030504040204"/>
                <a:cs typeface="Tahoma" panose="020B0604030504040204"/>
              </a:rPr>
              <a:t>TITLE AND AUTHOR</a:t>
            </a:r>
            <a:endParaRPr lang="en-US" sz="2000" dirty="0">
              <a:latin typeface="Tahoma" panose="020B0604030504040204"/>
              <a:cs typeface="Tahoma" panose="020B0604030504040204"/>
            </a:endParaRPr>
          </a:p>
        </p:txBody>
      </p:sp>
      <p:sp>
        <p:nvSpPr>
          <p:cNvPr id="4" name="Content Placeholder 3">
            <a:extLst>
              <a:ext uri="{FF2B5EF4-FFF2-40B4-BE49-F238E27FC236}">
                <a16:creationId xmlns:a16="http://schemas.microsoft.com/office/drawing/2014/main" id="{A46E26EC-06FB-E176-1390-9C21D0736845}"/>
              </a:ext>
            </a:extLst>
          </p:cNvPr>
          <p:cNvSpPr>
            <a:spLocks noGrp="1"/>
          </p:cNvSpPr>
          <p:nvPr>
            <p:ph sz="half" idx="2"/>
          </p:nvPr>
        </p:nvSpPr>
        <p:spPr>
          <a:xfrm>
            <a:off x="574997" y="2258568"/>
            <a:ext cx="3082603" cy="1667973"/>
          </a:xfrm>
        </p:spPr>
        <p:txBody>
          <a:bodyPr/>
          <a:lstStyle/>
          <a:p>
            <a:pPr marL="0" indent="0" algn="ctr">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Management of Plasma Donation System </a:t>
            </a:r>
          </a:p>
          <a:p>
            <a:pPr marL="0" indent="0" algn="ctr">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Giuliana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Carello</a:t>
            </a:r>
            <a:r>
              <a:rPr lang="en-IN" sz="1800" dirty="0">
                <a:effectLst/>
                <a:latin typeface="Calibri" panose="020F0502020204030204" pitchFamily="34" charset="0"/>
                <a:ea typeface="Calibri" panose="020F0502020204030204" pitchFamily="34" charset="0"/>
                <a:cs typeface="Times New Roman" panose="02020603050405020304" pitchFamily="18" charset="0"/>
              </a:rPr>
              <a:t>, Ettore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Lanzarone</a:t>
            </a:r>
            <a:r>
              <a:rPr lang="en-IN" sz="1800" dirty="0">
                <a:effectLst/>
                <a:latin typeface="Calibri" panose="020F0502020204030204" pitchFamily="34" charset="0"/>
                <a:ea typeface="Calibri" panose="020F0502020204030204" pitchFamily="34" charset="0"/>
                <a:cs typeface="Times New Roman" panose="02020603050405020304" pitchFamily="18" charset="0"/>
              </a:rPr>
              <a:t>, Zeynep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Ocak</a:t>
            </a:r>
            <a:endParaRPr lang="en-IN" dirty="0"/>
          </a:p>
        </p:txBody>
      </p:sp>
      <p:sp>
        <p:nvSpPr>
          <p:cNvPr id="5" name="Text Placeholder 4">
            <a:extLst>
              <a:ext uri="{FF2B5EF4-FFF2-40B4-BE49-F238E27FC236}">
                <a16:creationId xmlns:a16="http://schemas.microsoft.com/office/drawing/2014/main" id="{ACAAB179-C63E-7AC9-7041-1F6399E04202}"/>
              </a:ext>
            </a:extLst>
          </p:cNvPr>
          <p:cNvSpPr>
            <a:spLocks noGrp="1"/>
          </p:cNvSpPr>
          <p:nvPr>
            <p:ph type="body" sz="quarter" idx="3"/>
          </p:nvPr>
        </p:nvSpPr>
        <p:spPr>
          <a:xfrm>
            <a:off x="4054288" y="1307592"/>
            <a:ext cx="3496235" cy="640080"/>
          </a:xfrm>
        </p:spPr>
        <p:txBody>
          <a:bodyPr/>
          <a:lstStyle/>
          <a:p>
            <a:pPr algn="ctr"/>
            <a:r>
              <a:rPr lang="en-US" sz="2000" b="1" spc="140" dirty="0">
                <a:solidFill>
                  <a:srgbClr val="2A4A9D"/>
                </a:solidFill>
                <a:latin typeface="Tahoma" panose="020B0604030504040204"/>
                <a:cs typeface="Tahoma" panose="020B0604030504040204"/>
              </a:rPr>
              <a:t>ABSTRACT</a:t>
            </a:r>
            <a:endParaRPr lang="en-IN" dirty="0"/>
          </a:p>
        </p:txBody>
      </p:sp>
      <p:sp>
        <p:nvSpPr>
          <p:cNvPr id="6" name="Content Placeholder 5">
            <a:extLst>
              <a:ext uri="{FF2B5EF4-FFF2-40B4-BE49-F238E27FC236}">
                <a16:creationId xmlns:a16="http://schemas.microsoft.com/office/drawing/2014/main" id="{DF2B3D28-860C-9CA5-0802-226013C55CF4}"/>
              </a:ext>
            </a:extLst>
          </p:cNvPr>
          <p:cNvSpPr>
            <a:spLocks noGrp="1"/>
          </p:cNvSpPr>
          <p:nvPr>
            <p:ph sz="quarter" idx="4"/>
          </p:nvPr>
        </p:nvSpPr>
        <p:spPr>
          <a:xfrm>
            <a:off x="3778624" y="2258568"/>
            <a:ext cx="3990549" cy="3980867"/>
          </a:xfrm>
        </p:spPr>
        <p:txBody>
          <a:bodyPr/>
          <a:lstStyle/>
          <a:p>
            <a:pPr marL="0" indent="0" algn="ctr">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Optimization approaches have been developed for several healthcare related problems, ranging from the resource management in hospitals to the delivery of care services in a territory. However, optimization approaches can also improve other services in the health system that have been only marginally addressed, yet.  One of them is the Blood Donation (BD) system, aiming at providing an adequate supply of blood to Transfusion Centres (TCs) and hospitals.</a:t>
            </a:r>
            <a:endParaRPr lang="en-IN" dirty="0"/>
          </a:p>
        </p:txBody>
      </p:sp>
      <p:sp>
        <p:nvSpPr>
          <p:cNvPr id="7" name="TextBox 6">
            <a:extLst>
              <a:ext uri="{FF2B5EF4-FFF2-40B4-BE49-F238E27FC236}">
                <a16:creationId xmlns:a16="http://schemas.microsoft.com/office/drawing/2014/main" id="{9FCFFCC2-7E6A-F07C-97DF-62CC30AE9452}"/>
              </a:ext>
            </a:extLst>
          </p:cNvPr>
          <p:cNvSpPr txBox="1"/>
          <p:nvPr/>
        </p:nvSpPr>
        <p:spPr>
          <a:xfrm>
            <a:off x="7947211" y="1442966"/>
            <a:ext cx="3153604" cy="369332"/>
          </a:xfrm>
          <a:prstGeom prst="rect">
            <a:avLst/>
          </a:prstGeom>
          <a:noFill/>
        </p:spPr>
        <p:txBody>
          <a:bodyPr wrap="square" rtlCol="0">
            <a:spAutoFit/>
          </a:bodyPr>
          <a:lstStyle/>
          <a:p>
            <a:pPr algn="ctr"/>
            <a:r>
              <a:rPr lang="en-US" sz="1800" b="1" spc="110" dirty="0">
                <a:solidFill>
                  <a:srgbClr val="2A4A9D"/>
                </a:solidFill>
                <a:latin typeface="Tahoma" panose="020B0604030504040204"/>
                <a:cs typeface="Tahoma" panose="020B0604030504040204"/>
              </a:rPr>
              <a:t>DISADVANTAGE</a:t>
            </a:r>
            <a:endParaRPr lang="en-IN" dirty="0"/>
          </a:p>
        </p:txBody>
      </p:sp>
      <p:sp>
        <p:nvSpPr>
          <p:cNvPr id="8" name="TextBox 7">
            <a:extLst>
              <a:ext uri="{FF2B5EF4-FFF2-40B4-BE49-F238E27FC236}">
                <a16:creationId xmlns:a16="http://schemas.microsoft.com/office/drawing/2014/main" id="{5A9546CC-01A4-421D-1359-C50616324341}"/>
              </a:ext>
            </a:extLst>
          </p:cNvPr>
          <p:cNvSpPr txBox="1"/>
          <p:nvPr/>
        </p:nvSpPr>
        <p:spPr>
          <a:xfrm>
            <a:off x="7947211" y="2258568"/>
            <a:ext cx="2823883" cy="2585323"/>
          </a:xfrm>
          <a:prstGeom prst="rect">
            <a:avLst/>
          </a:prstGeom>
          <a:noFill/>
        </p:spPr>
        <p:txBody>
          <a:bodyPr wrap="square" rtlCol="0">
            <a:spAutoFit/>
          </a:bodyPr>
          <a:lstStyle/>
          <a:p>
            <a:pPr algn="ctr"/>
            <a:r>
              <a:rPr lang="en-IN" sz="1800" dirty="0">
                <a:effectLst/>
                <a:latin typeface="Calibri" panose="020F0502020204030204" pitchFamily="34" charset="0"/>
                <a:ea typeface="Calibri" panose="020F0502020204030204" pitchFamily="34" charset="0"/>
                <a:cs typeface="Times New Roman" panose="02020603050405020304" pitchFamily="18" charset="0"/>
              </a:rPr>
              <a:t>The need for blood plasma is about ten million units per year in the USA, 2.1in Italy and 2 in Turkey; moreover, people still die in some countries because of in adequate supply of blood products (World Health Organization 2014)</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dirty="0"/>
          </a:p>
        </p:txBody>
      </p:sp>
    </p:spTree>
    <p:extLst>
      <p:ext uri="{BB962C8B-B14F-4D97-AF65-F5344CB8AC3E}">
        <p14:creationId xmlns:p14="http://schemas.microsoft.com/office/powerpoint/2010/main" val="2419825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1C50B-7274-749C-3151-DF0F0B4175C5}"/>
              </a:ext>
            </a:extLst>
          </p:cNvPr>
          <p:cNvSpPr>
            <a:spLocks noGrp="1"/>
          </p:cNvSpPr>
          <p:nvPr>
            <p:ph type="title"/>
          </p:nvPr>
        </p:nvSpPr>
        <p:spPr>
          <a:xfrm>
            <a:off x="0" y="-22054"/>
            <a:ext cx="10058400" cy="1609344"/>
          </a:xfrm>
        </p:spPr>
        <p:txBody>
          <a:bodyPr/>
          <a:lstStyle/>
          <a:p>
            <a:pPr algn="ctr"/>
            <a:r>
              <a:rPr lang="en-US" dirty="0"/>
              <a:t>LITERATURE SUVEY OF EXISTING MODEL</a:t>
            </a:r>
            <a:endParaRPr lang="en-IN" dirty="0"/>
          </a:p>
        </p:txBody>
      </p:sp>
      <p:sp>
        <p:nvSpPr>
          <p:cNvPr id="3" name="Text Placeholder 2">
            <a:extLst>
              <a:ext uri="{FF2B5EF4-FFF2-40B4-BE49-F238E27FC236}">
                <a16:creationId xmlns:a16="http://schemas.microsoft.com/office/drawing/2014/main" id="{CBD22E2D-7D0B-2723-82F2-CFE93E006D71}"/>
              </a:ext>
            </a:extLst>
          </p:cNvPr>
          <p:cNvSpPr>
            <a:spLocks noGrp="1"/>
          </p:cNvSpPr>
          <p:nvPr>
            <p:ph type="body" idx="1"/>
          </p:nvPr>
        </p:nvSpPr>
        <p:spPr>
          <a:xfrm>
            <a:off x="779928" y="1658829"/>
            <a:ext cx="3321424" cy="640080"/>
          </a:xfrm>
        </p:spPr>
        <p:txBody>
          <a:bodyPr/>
          <a:lstStyle/>
          <a:p>
            <a:pPr algn="ctr"/>
            <a:r>
              <a:rPr lang="en-US" sz="2000" b="1" spc="140" dirty="0">
                <a:solidFill>
                  <a:srgbClr val="2A4A9D"/>
                </a:solidFill>
                <a:latin typeface="Tahoma" panose="020B0604030504040204"/>
                <a:cs typeface="Tahoma" panose="020B0604030504040204"/>
              </a:rPr>
              <a:t>TITLE AND AUTHOR</a:t>
            </a:r>
            <a:endParaRPr lang="en-US" sz="2000" dirty="0">
              <a:latin typeface="Tahoma" panose="020B0604030504040204"/>
              <a:cs typeface="Tahoma" panose="020B0604030504040204"/>
            </a:endParaRPr>
          </a:p>
        </p:txBody>
      </p:sp>
      <p:sp>
        <p:nvSpPr>
          <p:cNvPr id="4" name="Content Placeholder 3">
            <a:extLst>
              <a:ext uri="{FF2B5EF4-FFF2-40B4-BE49-F238E27FC236}">
                <a16:creationId xmlns:a16="http://schemas.microsoft.com/office/drawing/2014/main" id="{95972122-F525-19E3-8D2C-240A5BA14117}"/>
              </a:ext>
            </a:extLst>
          </p:cNvPr>
          <p:cNvSpPr>
            <a:spLocks noGrp="1"/>
          </p:cNvSpPr>
          <p:nvPr>
            <p:ph sz="half" idx="2"/>
          </p:nvPr>
        </p:nvSpPr>
        <p:spPr>
          <a:xfrm>
            <a:off x="779928" y="2501153"/>
            <a:ext cx="3002460" cy="1532965"/>
          </a:xfrm>
        </p:spPr>
        <p:txBody>
          <a:bodyPr/>
          <a:lstStyle/>
          <a:p>
            <a:pPr marL="0" indent="0" algn="ctr">
              <a:buNone/>
            </a:pPr>
            <a:r>
              <a:rPr lang="en-IN" sz="1800" dirty="0">
                <a:latin typeface="Calibri" panose="020F0502020204030204" pitchFamily="34" charset="0"/>
                <a:ea typeface="Calibri" panose="020F0502020204030204" pitchFamily="34" charset="0"/>
                <a:cs typeface="Times New Roman" panose="02020603050405020304" pitchFamily="18" charset="0"/>
              </a:rPr>
              <a:t>W</a:t>
            </a:r>
            <a:r>
              <a:rPr lang="en-IN" sz="1800" dirty="0">
                <a:effectLst/>
                <a:latin typeface="Calibri" panose="020F0502020204030204" pitchFamily="34" charset="0"/>
                <a:ea typeface="Calibri" panose="020F0502020204030204" pitchFamily="34" charset="0"/>
                <a:cs typeface="Times New Roman" panose="02020603050405020304" pitchFamily="18" charset="0"/>
              </a:rPr>
              <a:t>ays to keep your plasma Healthy</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Ripathis</a:t>
            </a:r>
            <a:r>
              <a:rPr lang="en-IN" sz="1800" dirty="0">
                <a:effectLst/>
                <a:latin typeface="Calibri" panose="020F0502020204030204" pitchFamily="34" charset="0"/>
                <a:ea typeface="Calibri" panose="020F0502020204030204" pitchFamily="34" charset="0"/>
                <a:cs typeface="Times New Roman" panose="02020603050405020304" pitchFamily="18" charset="0"/>
              </a:rPr>
              <a:t> S, Kumar V, Prabhakar A, Joshi S, Agarwal A (2015).</a:t>
            </a:r>
            <a:endParaRPr lang="en-IN" dirty="0"/>
          </a:p>
        </p:txBody>
      </p:sp>
      <p:sp>
        <p:nvSpPr>
          <p:cNvPr id="5" name="Text Placeholder 4">
            <a:extLst>
              <a:ext uri="{FF2B5EF4-FFF2-40B4-BE49-F238E27FC236}">
                <a16:creationId xmlns:a16="http://schemas.microsoft.com/office/drawing/2014/main" id="{2A50D077-B956-7BCA-7A56-1964708C9C66}"/>
              </a:ext>
            </a:extLst>
          </p:cNvPr>
          <p:cNvSpPr>
            <a:spLocks noGrp="1"/>
          </p:cNvSpPr>
          <p:nvPr>
            <p:ph type="body" sz="quarter" idx="3"/>
          </p:nvPr>
        </p:nvSpPr>
        <p:spPr>
          <a:xfrm>
            <a:off x="4306823" y="1658829"/>
            <a:ext cx="3321424" cy="640080"/>
          </a:xfrm>
        </p:spPr>
        <p:txBody>
          <a:bodyPr/>
          <a:lstStyle/>
          <a:p>
            <a:pPr algn="ctr"/>
            <a:r>
              <a:rPr lang="en-US" sz="2000" b="1" spc="140" dirty="0">
                <a:solidFill>
                  <a:srgbClr val="2A4A9D"/>
                </a:solidFill>
                <a:latin typeface="Tahoma" panose="020B0604030504040204"/>
                <a:cs typeface="Tahoma" panose="020B0604030504040204"/>
              </a:rPr>
              <a:t>ABSTRACT</a:t>
            </a:r>
            <a:endParaRPr lang="en-IN" dirty="0"/>
          </a:p>
        </p:txBody>
      </p:sp>
      <p:sp>
        <p:nvSpPr>
          <p:cNvPr id="6" name="Content Placeholder 5">
            <a:extLst>
              <a:ext uri="{FF2B5EF4-FFF2-40B4-BE49-F238E27FC236}">
                <a16:creationId xmlns:a16="http://schemas.microsoft.com/office/drawing/2014/main" id="{ADC12900-DC1D-71F9-1713-B5CAB53CF626}"/>
              </a:ext>
            </a:extLst>
          </p:cNvPr>
          <p:cNvSpPr>
            <a:spLocks noGrp="1"/>
          </p:cNvSpPr>
          <p:nvPr>
            <p:ph sz="quarter" idx="4"/>
          </p:nvPr>
        </p:nvSpPr>
        <p:spPr>
          <a:xfrm>
            <a:off x="4101352" y="2501153"/>
            <a:ext cx="3939989" cy="3240741"/>
          </a:xfrm>
        </p:spPr>
        <p:txBody>
          <a:bodyPr/>
          <a:lstStyle/>
          <a:p>
            <a:pPr marL="0" indent="0" algn="ctr">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Plasma donation is one of the most accepted practices for saving lives, While earning a few dollars. The whole process can take some time, but it's well worth it once you experience it a few times. Accepting money in exchange for plasma is welcome. It's a move when you feel like you're not just a hero, but you're adding value to yourself. The term "healthy" does not mean only in the absence of disease. It also means that you are healthy enough</a:t>
            </a:r>
            <a:endParaRPr lang="en-IN" dirty="0"/>
          </a:p>
        </p:txBody>
      </p:sp>
      <p:sp>
        <p:nvSpPr>
          <p:cNvPr id="7" name="TextBox 6">
            <a:extLst>
              <a:ext uri="{FF2B5EF4-FFF2-40B4-BE49-F238E27FC236}">
                <a16:creationId xmlns:a16="http://schemas.microsoft.com/office/drawing/2014/main" id="{42447429-3DBA-82B3-C27E-1B1B0E8D7196}"/>
              </a:ext>
            </a:extLst>
          </p:cNvPr>
          <p:cNvSpPr txBox="1"/>
          <p:nvPr/>
        </p:nvSpPr>
        <p:spPr>
          <a:xfrm>
            <a:off x="8296834" y="1794203"/>
            <a:ext cx="2541493" cy="369332"/>
          </a:xfrm>
          <a:prstGeom prst="rect">
            <a:avLst/>
          </a:prstGeom>
          <a:noFill/>
        </p:spPr>
        <p:txBody>
          <a:bodyPr wrap="square" rtlCol="0">
            <a:spAutoFit/>
          </a:bodyPr>
          <a:lstStyle/>
          <a:p>
            <a:pPr algn="ctr"/>
            <a:r>
              <a:rPr lang="en-US" sz="1800" b="1" spc="110" dirty="0">
                <a:solidFill>
                  <a:srgbClr val="2A4A9D"/>
                </a:solidFill>
                <a:latin typeface="Tahoma" panose="020B0604030504040204"/>
                <a:cs typeface="Tahoma" panose="020B0604030504040204"/>
              </a:rPr>
              <a:t>DISADVANTAGE</a:t>
            </a:r>
            <a:endParaRPr lang="en-IN" dirty="0"/>
          </a:p>
        </p:txBody>
      </p:sp>
      <p:sp>
        <p:nvSpPr>
          <p:cNvPr id="10" name="TextBox 9">
            <a:extLst>
              <a:ext uri="{FF2B5EF4-FFF2-40B4-BE49-F238E27FC236}">
                <a16:creationId xmlns:a16="http://schemas.microsoft.com/office/drawing/2014/main" id="{B425A518-B038-8621-241E-3D9F153D16A8}"/>
              </a:ext>
            </a:extLst>
          </p:cNvPr>
          <p:cNvSpPr txBox="1"/>
          <p:nvPr/>
        </p:nvSpPr>
        <p:spPr>
          <a:xfrm>
            <a:off x="8296834" y="2501153"/>
            <a:ext cx="2541494" cy="646331"/>
          </a:xfrm>
          <a:prstGeom prst="rect">
            <a:avLst/>
          </a:prstGeom>
          <a:noFill/>
        </p:spPr>
        <p:txBody>
          <a:bodyPr wrap="square" rtlCol="0">
            <a:spAutoFit/>
          </a:bodyPr>
          <a:lstStyle/>
          <a:p>
            <a:pPr algn="ctr"/>
            <a:r>
              <a:rPr lang="en-US" dirty="0">
                <a:latin typeface="Calibri" panose="020F0502020204030204" pitchFamily="34" charset="0"/>
                <a:cs typeface="Calibri" panose="020F0502020204030204" pitchFamily="34" charset="0"/>
              </a:rPr>
              <a:t>It costs much and more expensive </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97485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F3BDD-8883-32B3-A138-C13E756C21F6}"/>
              </a:ext>
            </a:extLst>
          </p:cNvPr>
          <p:cNvSpPr>
            <a:spLocks noGrp="1"/>
          </p:cNvSpPr>
          <p:nvPr>
            <p:ph type="title"/>
          </p:nvPr>
        </p:nvSpPr>
        <p:spPr>
          <a:xfrm>
            <a:off x="0" y="0"/>
            <a:ext cx="10058400" cy="1609344"/>
          </a:xfrm>
        </p:spPr>
        <p:txBody>
          <a:bodyPr/>
          <a:lstStyle/>
          <a:p>
            <a:pPr algn="ctr"/>
            <a:r>
              <a:rPr lang="en-US" dirty="0"/>
              <a:t>LITERATURE SUVEY OF EXISTING MODEL</a:t>
            </a:r>
            <a:endParaRPr lang="en-IN" dirty="0"/>
          </a:p>
        </p:txBody>
      </p:sp>
      <p:sp>
        <p:nvSpPr>
          <p:cNvPr id="3" name="Text Placeholder 2">
            <a:extLst>
              <a:ext uri="{FF2B5EF4-FFF2-40B4-BE49-F238E27FC236}">
                <a16:creationId xmlns:a16="http://schemas.microsoft.com/office/drawing/2014/main" id="{6D006B05-28D1-B23A-95F8-F92607D7DA67}"/>
              </a:ext>
            </a:extLst>
          </p:cNvPr>
          <p:cNvSpPr>
            <a:spLocks noGrp="1"/>
          </p:cNvSpPr>
          <p:nvPr>
            <p:ph type="body" idx="1"/>
          </p:nvPr>
        </p:nvSpPr>
        <p:spPr>
          <a:xfrm>
            <a:off x="107577" y="1768558"/>
            <a:ext cx="3523129" cy="640080"/>
          </a:xfrm>
        </p:spPr>
        <p:txBody>
          <a:bodyPr/>
          <a:lstStyle/>
          <a:p>
            <a:pPr algn="ctr"/>
            <a:r>
              <a:rPr lang="en-US" sz="2000" b="1" spc="140" dirty="0">
                <a:solidFill>
                  <a:srgbClr val="2A4A9D"/>
                </a:solidFill>
                <a:latin typeface="Tahoma" panose="020B0604030504040204"/>
                <a:cs typeface="Tahoma" panose="020B0604030504040204"/>
              </a:rPr>
              <a:t>TITLE AND AUTHOR</a:t>
            </a:r>
            <a:endParaRPr lang="en-US" sz="2000" dirty="0">
              <a:latin typeface="Tahoma" panose="020B0604030504040204"/>
              <a:cs typeface="Tahoma" panose="020B0604030504040204"/>
            </a:endParaRPr>
          </a:p>
        </p:txBody>
      </p:sp>
      <p:sp>
        <p:nvSpPr>
          <p:cNvPr id="4" name="Content Placeholder 3">
            <a:extLst>
              <a:ext uri="{FF2B5EF4-FFF2-40B4-BE49-F238E27FC236}">
                <a16:creationId xmlns:a16="http://schemas.microsoft.com/office/drawing/2014/main" id="{1A821EFE-6A59-CA1A-AD63-61BC789FA96D}"/>
              </a:ext>
            </a:extLst>
          </p:cNvPr>
          <p:cNvSpPr>
            <a:spLocks noGrp="1"/>
          </p:cNvSpPr>
          <p:nvPr>
            <p:ph sz="half" idx="2"/>
          </p:nvPr>
        </p:nvSpPr>
        <p:spPr>
          <a:xfrm>
            <a:off x="107577" y="2500615"/>
            <a:ext cx="3523129" cy="3291840"/>
          </a:xfrm>
        </p:spPr>
        <p:txBody>
          <a:bodyPr>
            <a:normAutofit lnSpcReduction="10000"/>
          </a:bodyPr>
          <a:lstStyle/>
          <a:p>
            <a:pPr marL="0" indent="0" algn="ctr">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Database Management of Blood Plasma Bank &amp; its Availability to Users through Mobile Terminal.</a:t>
            </a:r>
          </a:p>
          <a:p>
            <a:pPr marL="0" indent="0" algn="ctr">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G. Kiran Sai1, Kapil Kumar</a:t>
            </a:r>
            <a:endParaRPr lang="en-IN" dirty="0"/>
          </a:p>
        </p:txBody>
      </p:sp>
      <p:sp>
        <p:nvSpPr>
          <p:cNvPr id="5" name="Text Placeholder 4">
            <a:extLst>
              <a:ext uri="{FF2B5EF4-FFF2-40B4-BE49-F238E27FC236}">
                <a16:creationId xmlns:a16="http://schemas.microsoft.com/office/drawing/2014/main" id="{56677413-219D-5BA8-239E-7A0CC86C3D70}"/>
              </a:ext>
            </a:extLst>
          </p:cNvPr>
          <p:cNvSpPr>
            <a:spLocks noGrp="1"/>
          </p:cNvSpPr>
          <p:nvPr>
            <p:ph type="body" sz="quarter" idx="3"/>
          </p:nvPr>
        </p:nvSpPr>
        <p:spPr>
          <a:xfrm>
            <a:off x="3826137" y="1728216"/>
            <a:ext cx="4754880" cy="640080"/>
          </a:xfrm>
        </p:spPr>
        <p:txBody>
          <a:bodyPr/>
          <a:lstStyle/>
          <a:p>
            <a:pPr algn="ctr"/>
            <a:r>
              <a:rPr lang="en-US" sz="2000" b="1" spc="140" dirty="0">
                <a:solidFill>
                  <a:srgbClr val="2A4A9D"/>
                </a:solidFill>
                <a:latin typeface="Tahoma" panose="020B0604030504040204"/>
                <a:cs typeface="Tahoma" panose="020B0604030504040204"/>
              </a:rPr>
              <a:t>ABSTRACT</a:t>
            </a:r>
            <a:endParaRPr lang="en-IN" dirty="0"/>
          </a:p>
        </p:txBody>
      </p:sp>
      <p:sp>
        <p:nvSpPr>
          <p:cNvPr id="6" name="Content Placeholder 5">
            <a:extLst>
              <a:ext uri="{FF2B5EF4-FFF2-40B4-BE49-F238E27FC236}">
                <a16:creationId xmlns:a16="http://schemas.microsoft.com/office/drawing/2014/main" id="{775633EA-E60A-447A-4BC6-C9D0BBDAD8E8}"/>
              </a:ext>
            </a:extLst>
          </p:cNvPr>
          <p:cNvSpPr>
            <a:spLocks noGrp="1"/>
          </p:cNvSpPr>
          <p:nvPr>
            <p:ph sz="quarter" idx="4"/>
          </p:nvPr>
        </p:nvSpPr>
        <p:spPr>
          <a:xfrm>
            <a:off x="3826137" y="2500615"/>
            <a:ext cx="4754880" cy="3291840"/>
          </a:xfrm>
        </p:spPr>
        <p:txBody>
          <a:bodyPr>
            <a:normAutofit lnSpcReduction="10000"/>
          </a:bodyPr>
          <a:lstStyle/>
          <a:p>
            <a:pPr marL="0" indent="0" algn="ctr">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application timely updates info of concerning the donors wherever the administrator accesses the full information regarding bank management system. Donor are going to be prompted to enter a human’s details, like name, telephone number, and blood type. Blood bank App provides list of blood banks in their space. solely a registered person, with disposition to gift blood, are going to be able to access the service. In this application they are using the GPS technology to trace the way to the blood bank. The user will get the route to reach the desired location and therefore time can be saved.</a:t>
            </a:r>
            <a:endParaRPr lang="en-IN" dirty="0"/>
          </a:p>
        </p:txBody>
      </p:sp>
      <p:sp>
        <p:nvSpPr>
          <p:cNvPr id="8" name="TextBox 7">
            <a:extLst>
              <a:ext uri="{FF2B5EF4-FFF2-40B4-BE49-F238E27FC236}">
                <a16:creationId xmlns:a16="http://schemas.microsoft.com/office/drawing/2014/main" id="{384AF844-3656-4898-1CF0-76931C6C430F}"/>
              </a:ext>
            </a:extLst>
          </p:cNvPr>
          <p:cNvSpPr txBox="1"/>
          <p:nvPr/>
        </p:nvSpPr>
        <p:spPr>
          <a:xfrm>
            <a:off x="8581017" y="1794376"/>
            <a:ext cx="2983454" cy="369332"/>
          </a:xfrm>
          <a:prstGeom prst="rect">
            <a:avLst/>
          </a:prstGeom>
          <a:noFill/>
        </p:spPr>
        <p:txBody>
          <a:bodyPr wrap="square" rtlCol="0">
            <a:spAutoFit/>
          </a:bodyPr>
          <a:lstStyle/>
          <a:p>
            <a:pPr algn="ctr"/>
            <a:r>
              <a:rPr lang="en-US" sz="1800" b="1" spc="110" dirty="0">
                <a:solidFill>
                  <a:srgbClr val="2A4A9D"/>
                </a:solidFill>
                <a:latin typeface="Tahoma" panose="020B0604030504040204"/>
                <a:cs typeface="Tahoma" panose="020B0604030504040204"/>
              </a:rPr>
              <a:t>DISADVANTAGE</a:t>
            </a:r>
            <a:endParaRPr lang="en-IN" dirty="0"/>
          </a:p>
        </p:txBody>
      </p:sp>
      <p:sp>
        <p:nvSpPr>
          <p:cNvPr id="9" name="TextBox 8">
            <a:extLst>
              <a:ext uri="{FF2B5EF4-FFF2-40B4-BE49-F238E27FC236}">
                <a16:creationId xmlns:a16="http://schemas.microsoft.com/office/drawing/2014/main" id="{6DA7CCA4-1DC5-E272-3990-BA9A612F7807}"/>
              </a:ext>
            </a:extLst>
          </p:cNvPr>
          <p:cNvSpPr txBox="1"/>
          <p:nvPr/>
        </p:nvSpPr>
        <p:spPr>
          <a:xfrm>
            <a:off x="8740589" y="2368296"/>
            <a:ext cx="2823882" cy="1477328"/>
          </a:xfrm>
          <a:prstGeom prst="rect">
            <a:avLst/>
          </a:prstGeom>
          <a:noFill/>
        </p:spPr>
        <p:txBody>
          <a:bodyPr wrap="square" rtlCol="0">
            <a:spAutoFit/>
          </a:bodyPr>
          <a:lstStyle/>
          <a:p>
            <a:pPr algn="ctr"/>
            <a:r>
              <a:rPr lang="en-US" dirty="0">
                <a:latin typeface="Calibri" panose="020F0502020204030204" pitchFamily="34" charset="0"/>
                <a:cs typeface="Calibri" panose="020F0502020204030204" pitchFamily="34" charset="0"/>
              </a:rPr>
              <a:t>But the application has many drawbacks and it has many mismatch plasma and the GPS also not worked well.</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6627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10720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221</TotalTime>
  <Words>849</Words>
  <Application>Microsoft Office PowerPoint</Application>
  <PresentationFormat>Widescreen</PresentationFormat>
  <Paragraphs>48</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Rockwell</vt:lpstr>
      <vt:lpstr>Rockwell Condensed</vt:lpstr>
      <vt:lpstr>Tahoma</vt:lpstr>
      <vt:lpstr>Times New Roman</vt:lpstr>
      <vt:lpstr>Wingdings</vt:lpstr>
      <vt:lpstr>Wood Type</vt:lpstr>
      <vt:lpstr>PLASMA DONOR APPLICATION</vt:lpstr>
      <vt:lpstr>INTRODUCTION</vt:lpstr>
      <vt:lpstr>Methodology</vt:lpstr>
      <vt:lpstr>LITERATURE SUVEY OF EXISTING MODEL</vt:lpstr>
      <vt:lpstr>LITERATURE SUVEY OF EXISTING MODEL</vt:lpstr>
      <vt:lpstr>LITERATURE SUVEY OF EXISTING MODEL</vt:lpstr>
      <vt:lpstr>LITERATURE SUVEY OF EXISTING MODEL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PLASMA DONOR APPLICATION</dc:title>
  <dc:creator>MSA Aravinth</dc:creator>
  <cp:lastModifiedBy>MSA Aravinth</cp:lastModifiedBy>
  <cp:revision>18</cp:revision>
  <dcterms:created xsi:type="dcterms:W3CDTF">2022-09-23T05:45:30Z</dcterms:created>
  <dcterms:modified xsi:type="dcterms:W3CDTF">2022-10-07T06:07:00Z</dcterms:modified>
</cp:coreProperties>
</file>