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10/7/2022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10/7/2022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10/7/2022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10/7/2022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10/7/2022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10/7/2022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10/7/2022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10/7/2022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10/7/2022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10/7/2022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1145/3077136.3080838" TargetMode="External"/><Relationship Id="rId2" Type="http://schemas.openxmlformats.org/officeDocument/2006/relationships/hyperlink" Target="http://doi.org/10.1080/17543266.2020.1829096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 fashion recommender application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A53475-D9AA-C13E-BCEE-25CCFF3E2526}"/>
              </a:ext>
            </a:extLst>
          </p:cNvPr>
          <p:cNvSpPr txBox="1"/>
          <p:nvPr/>
        </p:nvSpPr>
        <p:spPr>
          <a:xfrm>
            <a:off x="977153" y="403412"/>
            <a:ext cx="10381129" cy="466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-6350" algn="l">
              <a:lnSpc>
                <a:spcPct val="106000"/>
              </a:lnSpc>
              <a:spcBef>
                <a:spcPts val="0"/>
              </a:spcBef>
              <a:spcAft>
                <a:spcPts val="45"/>
              </a:spcAft>
            </a:pPr>
            <a:r>
              <a:rPr lang="en-US" sz="20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Recommendation system development for fashion retail ecommerce</a:t>
            </a:r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000" dirty="0"/>
          </a:p>
          <a:p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Authors:-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Kyung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Jin</a:t>
            </a: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References:-</a:t>
            </a:r>
          </a:p>
          <a:p>
            <a:endParaRPr lang="en-US" b="1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Category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Recommendations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E-commerce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System,</a:t>
            </a: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Max</a:t>
            </a:r>
            <a:r>
              <a:rPr lang="en-US" sz="1800" spc="-15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Leander.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Expanding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Click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Buy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rates: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Exploration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evaluation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metrics</a:t>
            </a:r>
            <a:r>
              <a:rPr lang="en-US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measure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impact</a:t>
            </a:r>
            <a:r>
              <a:rPr lang="en-US" sz="18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personal,</a:t>
            </a:r>
            <a:r>
              <a:rPr lang="en-US" sz="1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Drimik</a:t>
            </a:r>
            <a:r>
              <a:rPr lang="en-US" spc="-20" dirty="0" err="1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z="18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Roy</a:t>
            </a:r>
            <a:r>
              <a:rPr lang="en-US" sz="1800" spc="-15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Chowdhury,</a:t>
            </a:r>
            <a:r>
              <a:rPr lang="en-US" sz="1800" spc="5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Namrata</a:t>
            </a:r>
            <a:r>
              <a:rPr lang="en-US" sz="1800" spc="1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Chaudhary.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b="1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7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40ACD-AF62-C880-0516-92850697978E}"/>
              </a:ext>
            </a:extLst>
          </p:cNvPr>
          <p:cNvSpPr txBox="1"/>
          <p:nvPr/>
        </p:nvSpPr>
        <p:spPr>
          <a:xfrm>
            <a:off x="744072" y="1645495"/>
            <a:ext cx="4805082" cy="4326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066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0066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Authors:-</a:t>
            </a:r>
          </a:p>
          <a:p>
            <a:pPr marL="294640" marR="0" indent="-285750" algn="just">
              <a:lnSpc>
                <a:spcPct val="110000"/>
              </a:lnSpc>
              <a:spcBef>
                <a:spcPts val="0"/>
              </a:spcBef>
              <a:spcAft>
                <a:spcPts val="265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Hanke,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Jannis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University of Würzburg, Germany, jannis.hanke@uni-wuerzburg.de</a:t>
            </a:r>
          </a:p>
          <a:p>
            <a:pPr marL="294640" marR="0" indent="-285750" algn="just">
              <a:lnSpc>
                <a:spcPct val="110000"/>
              </a:lnSpc>
              <a:spcBef>
                <a:spcPts val="0"/>
              </a:spcBef>
              <a:spcAft>
                <a:spcPts val="265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Hauser, Matthias, University of Würzburg, Germany, matthias.hauser@uni-wuerzburg.de</a:t>
            </a:r>
          </a:p>
          <a:p>
            <a:pPr marL="294640" marR="0" indent="-285750" algn="just">
              <a:lnSpc>
                <a:spcPct val="110000"/>
              </a:lnSpc>
              <a:spcBef>
                <a:spcPts val="0"/>
              </a:spcBef>
              <a:spcAft>
                <a:spcPts val="265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Dürr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Alexander, University of Würzburg, Germany, alexander.duerr@uni-wuerzburg.de</a:t>
            </a:r>
          </a:p>
          <a:p>
            <a:pPr marL="294640" marR="0" indent="-285750" algn="just">
              <a:lnSpc>
                <a:spcPct val="110000"/>
              </a:lnSpc>
              <a:spcBef>
                <a:spcPts val="0"/>
              </a:spcBef>
              <a:spcAft>
                <a:spcPts val="3545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Thiesse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Frédéric, University of Würzburg, Germany, frederic.thiesse@uni-wuerzburg.de</a:t>
            </a:r>
          </a:p>
          <a:p>
            <a:pPr marL="20066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C84D2-CECB-C46E-E87B-30CED9AD7ED2}"/>
              </a:ext>
            </a:extLst>
          </p:cNvPr>
          <p:cNvSpPr txBox="1"/>
          <p:nvPr/>
        </p:nvSpPr>
        <p:spPr>
          <a:xfrm>
            <a:off x="6355977" y="2008094"/>
            <a:ext cx="47871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Reference:-</a:t>
            </a:r>
          </a:p>
          <a:p>
            <a:pPr marL="294640" marR="0" indent="-285750" algn="just">
              <a:lnSpc>
                <a:spcPct val="105000"/>
              </a:lnSpc>
              <a:spcBef>
                <a:spcPts val="0"/>
              </a:spcBef>
              <a:spcAft>
                <a:spcPts val="25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Adomavicius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G. and A.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Tuzhilin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(2005). “Toward the next generation of recommender systems: A survey of the state-of-the-art and possible extensions.” 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IEEE transactions on knowledge and data engineering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17(6), 734–749.</a:t>
            </a:r>
          </a:p>
          <a:p>
            <a:pPr marL="294640" marR="23495" indent="-285750" algn="just">
              <a:lnSpc>
                <a:spcPct val="108000"/>
              </a:lnSpc>
              <a:spcBef>
                <a:spcPts val="0"/>
              </a:spcBef>
              <a:spcAft>
                <a:spcPts val="7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Adomavicius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G. and A.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Tuzhilin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(2011). “Context-aware recommender systems.” In: 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Recommender systems handbook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Springer, pp. 217–253.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57F7C-21ED-5EBF-2B88-EA92DB86D01F}"/>
              </a:ext>
            </a:extLst>
          </p:cNvPr>
          <p:cNvSpPr txBox="1"/>
          <p:nvPr/>
        </p:nvSpPr>
        <p:spPr>
          <a:xfrm>
            <a:off x="918882" y="787255"/>
            <a:ext cx="1035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REDEFINING THE OFFLINE RETAIL EXPERIENCE : DESIGNING PRODUCT RECOMMENDATION SYSTEMS FOR FASHION STORES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6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462462-F446-12C6-4898-6469A6F2AE4C}"/>
              </a:ext>
            </a:extLst>
          </p:cNvPr>
          <p:cNvSpPr txBox="1"/>
          <p:nvPr/>
        </p:nvSpPr>
        <p:spPr>
          <a:xfrm>
            <a:off x="1093694" y="654424"/>
            <a:ext cx="9538447" cy="729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6541135" algn="r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Personalized fashion recommender system with	 - image based neural networks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92DA7-84CA-EE44-F38E-377F21A21E2A}"/>
              </a:ext>
            </a:extLst>
          </p:cNvPr>
          <p:cNvSpPr txBox="1"/>
          <p:nvPr/>
        </p:nvSpPr>
        <p:spPr>
          <a:xfrm>
            <a:off x="1093694" y="1696720"/>
            <a:ext cx="236070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Authors:-</a:t>
            </a:r>
          </a:p>
          <a:p>
            <a:endParaRPr lang="en-US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Mayur Rahul,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Parashuram Pal,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Vikash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3BBB4-1858-013F-1D88-3B63842F8697}"/>
              </a:ext>
            </a:extLst>
          </p:cNvPr>
          <p:cNvSpPr txBox="1"/>
          <p:nvPr/>
        </p:nvSpPr>
        <p:spPr>
          <a:xfrm>
            <a:off x="4947920" y="1696720"/>
            <a:ext cx="5161280" cy="2881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References:-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uFill>
                  <a:solidFill>
                    <a:srgbClr val="006EB2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Affective Recommender Systems </a:t>
            </a:r>
            <a:r>
              <a:rPr lang="en-US" dirty="0">
                <a:uFill>
                  <a:solidFill>
                    <a:srgbClr val="006EB2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US" sz="1800" dirty="0">
                <a:effectLst/>
                <a:uFill>
                  <a:solidFill>
                    <a:srgbClr val="006EB2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echniques,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Khamael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Raqim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Raheem and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Israa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Hadi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Ali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strike="noStrike" dirty="0">
                <a:effectLst/>
                <a:uFill>
                  <a:solidFill>
                    <a:srgbClr val="006EB2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Comprehensive Study of Recommender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uFill>
                  <a:solidFill>
                    <a:srgbClr val="006EB2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Systems for the Internet of Things, </a:t>
            </a:r>
            <a:r>
              <a:rPr lang="en-US" sz="1800" dirty="0" err="1">
                <a:effectLst/>
                <a:uFill>
                  <a:solidFill>
                    <a:srgbClr val="006EB2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Mudita</a:t>
            </a:r>
            <a:r>
              <a:rPr lang="en-US" sz="1800" dirty="0">
                <a:effectLst/>
                <a:uFill>
                  <a:solidFill>
                    <a:srgbClr val="006EB2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and Deepali Gupta.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FD0E3A-13F5-58AF-51C1-633DFE760D88}"/>
              </a:ext>
            </a:extLst>
          </p:cNvPr>
          <p:cNvSpPr txBox="1"/>
          <p:nvPr/>
        </p:nvSpPr>
        <p:spPr>
          <a:xfrm>
            <a:off x="7236178" y="2020711"/>
            <a:ext cx="37704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Team members:</a:t>
            </a:r>
          </a:p>
          <a:p>
            <a:r>
              <a:rPr lang="en-US" dirty="0"/>
              <a:t>                    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S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Diviyarasu</a:t>
            </a:r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                S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Harikeerthan</a:t>
            </a:r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                L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Kavibharath</a:t>
            </a:r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                S R Dhiwakar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8612C-B8FB-94AE-6B78-97476C1296A4}"/>
              </a:ext>
            </a:extLst>
          </p:cNvPr>
          <p:cNvSpPr txBox="1"/>
          <p:nvPr/>
        </p:nvSpPr>
        <p:spPr>
          <a:xfrm>
            <a:off x="1828800" y="2020711"/>
            <a:ext cx="3860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Faculty mentor:</a:t>
            </a:r>
            <a:endParaRPr lang="en-US" sz="2800" b="1" i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                          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</a:rPr>
              <a:t>Raajan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pic>
        <p:nvPicPr>
          <p:cNvPr id="4" name="Graphic 3" descr="Brain in head icon&#10;">
            <a:extLst>
              <a:ext uri="{FF2B5EF4-FFF2-40B4-BE49-F238E27FC236}">
                <a16:creationId xmlns:a16="http://schemas.microsoft.com/office/drawing/2014/main" id="{9A0DDDB0-6119-4FF5-30D4-0E47CF056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5826" y="84519"/>
            <a:ext cx="1440000" cy="14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192683-D7D8-3CA8-31D6-8C0CC8F63175}"/>
              </a:ext>
            </a:extLst>
          </p:cNvPr>
          <p:cNvSpPr txBox="1"/>
          <p:nvPr/>
        </p:nvSpPr>
        <p:spPr>
          <a:xfrm>
            <a:off x="1294363" y="2065867"/>
            <a:ext cx="9603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        In recent years, the textile and fashion industries have witnessed an enormous amount of</a:t>
            </a:r>
          </a:p>
          <a:p>
            <a:pPr algn="just"/>
            <a:r>
              <a:rPr lang="en-US" dirty="0"/>
              <a:t>growth in fast fashion. On e-commerce platforms, where numerous choices are available, an efficient</a:t>
            </a:r>
          </a:p>
          <a:p>
            <a:pPr algn="just"/>
            <a:r>
              <a:rPr lang="en-US" dirty="0"/>
              <a:t>recommendation system is required to sort, order, and efficiently convey relevant product content or information to users. Image-based fashion recommendation systems (FRSs) have attracted a huge</a:t>
            </a:r>
          </a:p>
          <a:p>
            <a:pPr algn="just"/>
            <a:r>
              <a:rPr lang="en-US" dirty="0"/>
              <a:t>amount of attention from fast fashion retailers as they provide a personalized shopping experience</a:t>
            </a:r>
          </a:p>
          <a:p>
            <a:pPr algn="just"/>
            <a:r>
              <a:rPr lang="en-US" dirty="0"/>
              <a:t>to consumers. With the technological advancements, this branch of artificial intelligence exhibits</a:t>
            </a:r>
          </a:p>
          <a:p>
            <a:pPr algn="just"/>
            <a:r>
              <a:rPr lang="en-US" dirty="0"/>
              <a:t>a tremendous amount of potential in image processing, parsing, classification, and segmentation.</a:t>
            </a: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methodologies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F569F9-226A-56B7-7FFF-F0B9CB180E3D}"/>
              </a:ext>
            </a:extLst>
          </p:cNvPr>
          <p:cNvSpPr txBox="1"/>
          <p:nvPr/>
        </p:nvSpPr>
        <p:spPr>
          <a:xfrm>
            <a:off x="1456267" y="1715911"/>
            <a:ext cx="90988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effectLst/>
                <a:latin typeface="-apple-system"/>
              </a:rPr>
              <a:t>In this project, we propose a model that uses Convolutional Neural Network and the Nearest </a:t>
            </a:r>
            <a:r>
              <a:rPr lang="en-US" sz="2200" b="0" i="0" dirty="0" err="1">
                <a:effectLst/>
                <a:latin typeface="-apple-system"/>
              </a:rPr>
              <a:t>neighbour</a:t>
            </a:r>
            <a:r>
              <a:rPr lang="en-US" sz="2200" b="0" i="0" dirty="0">
                <a:effectLst/>
                <a:latin typeface="-apple-system"/>
              </a:rPr>
              <a:t> backed recommender. As shown in the figure Initially, the neural networks are trained and then an inventory is selected for generating recommendations and a database is created for the items in inventory. The nearest </a:t>
            </a:r>
            <a:r>
              <a:rPr lang="en-US" sz="2200" b="0" i="0" dirty="0" err="1">
                <a:effectLst/>
                <a:latin typeface="-apple-system"/>
              </a:rPr>
              <a:t>neighbour’s</a:t>
            </a:r>
            <a:r>
              <a:rPr lang="en-US" sz="2200" b="0" i="0" dirty="0">
                <a:effectLst/>
                <a:latin typeface="-apple-system"/>
              </a:rPr>
              <a:t> algorithm is used to find the most relevant products based on the input image and recommendations are generated.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0901-4978-5EE9-41C4-0FE27A83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diagram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B0C8513D-E908-5674-E138-5848F03C3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747838"/>
            <a:ext cx="70675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9613-4500-A266-9D64-976F4E95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need to be learned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4F811-B2F2-9CAD-5CEE-0090CD6E7381}"/>
              </a:ext>
            </a:extLst>
          </p:cNvPr>
          <p:cNvSpPr txBox="1"/>
          <p:nvPr/>
        </p:nvSpPr>
        <p:spPr>
          <a:xfrm>
            <a:off x="2343232" y="2008094"/>
            <a:ext cx="2228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IBM Cloud,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HTML,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Javascript</a:t>
            </a:r>
            <a:r>
              <a:rPr lang="en-US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IBM Cloud Object Storage,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7B46E-2EE3-F266-F6AC-1622AD29DB77}"/>
              </a:ext>
            </a:extLst>
          </p:cNvPr>
          <p:cNvSpPr txBox="1"/>
          <p:nvPr/>
        </p:nvSpPr>
        <p:spPr>
          <a:xfrm>
            <a:off x="6096000" y="1889613"/>
            <a:ext cx="2931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Python-Flask,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Kubernetes,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Docker,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IBM DB2,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IBM Container Registry.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7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9CAB-5E6B-5073-1ADA-5E56AA27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163FC-5955-0E25-D991-F67A7A34BCCA}"/>
              </a:ext>
            </a:extLst>
          </p:cNvPr>
          <p:cNvSpPr txBox="1"/>
          <p:nvPr/>
        </p:nvSpPr>
        <p:spPr>
          <a:xfrm>
            <a:off x="1591733" y="1853754"/>
            <a:ext cx="8387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chatbot we can manage user's choices and orders.</a:t>
            </a:r>
            <a:endParaRPr lang="en-US" sz="1800" b="0" i="0" u="none" strike="noStrike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chatbot can give recommendations to the users based on their interests.</a:t>
            </a:r>
            <a:endParaRPr lang="en-US" sz="1800" b="0" i="0" u="none" strike="noStrike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can promote the best deals and offers on that day.</a:t>
            </a:r>
            <a:endParaRPr lang="en-US" sz="1800" b="0" i="0" u="none" strike="noStrike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will store the customer's details and orders in the database.</a:t>
            </a:r>
            <a:endParaRPr lang="en-US" sz="1800" b="0" i="0" u="none" strike="noStrike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chatbot will send a notification to customers if the order is confirmed.</a:t>
            </a:r>
            <a:endParaRPr lang="en-US" sz="1800" b="0" i="0" u="none" strike="noStrike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Chatbots can also help in collecting customer feedback.</a:t>
            </a:r>
            <a:endParaRPr lang="en-US" sz="1800" b="0" i="0" u="none" strike="noStrike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9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592C-4C06-CB7D-D504-B87A8B67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Technical Architecture: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D091EB-4832-2D4B-208B-084094145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12" y="1956495"/>
            <a:ext cx="6934376" cy="341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4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6EDC-1486-5F36-EAEC-3812130E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59D89-E27C-E195-A542-49D33F6CB2F5}"/>
              </a:ext>
            </a:extLst>
          </p:cNvPr>
          <p:cNvSpPr txBox="1"/>
          <p:nvPr/>
        </p:nvSpPr>
        <p:spPr>
          <a:xfrm>
            <a:off x="1407459" y="1712259"/>
            <a:ext cx="4249270" cy="349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Fashion Recommendation Systems, Models and Methods: A Review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0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Authors:-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94640" marR="0" indent="-285750">
              <a:lnSpc>
                <a:spcPct val="107000"/>
              </a:lnSpc>
              <a:spcBef>
                <a:spcPts val="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Samit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Chakraborty,</a:t>
            </a:r>
          </a:p>
          <a:p>
            <a:pPr marL="294640" marR="0" indent="-285750">
              <a:lnSpc>
                <a:spcPct val="107000"/>
              </a:lnSpc>
              <a:spcBef>
                <a:spcPts val="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Md. Saiful Hoque,</a:t>
            </a:r>
          </a:p>
          <a:p>
            <a:pPr marL="294640" marR="0" indent="-285750">
              <a:lnSpc>
                <a:spcPct val="107000"/>
              </a:lnSpc>
              <a:spcBef>
                <a:spcPts val="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Naimur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Rahman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Jeem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</a:p>
          <a:p>
            <a:pPr marL="294640" marR="0" indent="-285750">
              <a:lnSpc>
                <a:spcPct val="107000"/>
              </a:lnSpc>
              <a:spcBef>
                <a:spcPts val="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Manik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Chandra Biswas ,</a:t>
            </a:r>
          </a:p>
          <a:p>
            <a:pPr marL="294640" marR="0" indent="-285750">
              <a:lnSpc>
                <a:spcPct val="107000"/>
              </a:lnSpc>
              <a:spcBef>
                <a:spcPts val="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Deepayan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Bardhan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</a:p>
          <a:p>
            <a:pPr marL="294640" marR="0" indent="-285750">
              <a:lnSpc>
                <a:spcPct val="107000"/>
              </a:lnSpc>
              <a:spcBef>
                <a:spcPts val="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Edgar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Lobaton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FC391E-8B02-3232-BCF3-8CFF2E971C72}"/>
              </a:ext>
            </a:extLst>
          </p:cNvPr>
          <p:cNvSpPr txBox="1"/>
          <p:nvPr/>
        </p:nvSpPr>
        <p:spPr>
          <a:xfrm>
            <a:off x="7001435" y="1945341"/>
            <a:ext cx="3896203" cy="3841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Reference:-</a:t>
            </a:r>
          </a:p>
          <a:p>
            <a:pPr marL="342900" marR="8890" lvl="0" indent="-342900" algn="just" fontAlgn="base">
              <a:lnSpc>
                <a:spcPct val="109000"/>
              </a:lnSpc>
              <a:spcBef>
                <a:spcPts val="0"/>
              </a:spcBef>
              <a:spcAft>
                <a:spcPts val="45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Barnard, M. </a:t>
            </a:r>
            <a:r>
              <a:rPr lang="en-US" sz="14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 as Communication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2nd ed.; Routledge: London, UK, 2008.</a:t>
            </a:r>
          </a:p>
          <a:p>
            <a:pPr marL="342900" marR="8890" lvl="0" indent="-342900" algn="just" fontAlgn="base">
              <a:lnSpc>
                <a:spcPct val="109000"/>
              </a:lnSpc>
              <a:spcBef>
                <a:spcPts val="0"/>
              </a:spcBef>
              <a:spcAft>
                <a:spcPts val="45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Chakraborty, S.; Hoque, S.M.A.; Kabir, S.M.F. Predicting fashion trend using runway images: Application of logistic regression in trend forecasting. </a:t>
            </a:r>
            <a:r>
              <a:rPr lang="en-US" sz="14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Int. J. </a:t>
            </a:r>
            <a:r>
              <a:rPr lang="en-US" sz="1400" i="1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</a:t>
            </a:r>
            <a:r>
              <a:rPr lang="en-US" sz="14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Des. Technol. Educ. 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2020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376–386. [</a:t>
            </a:r>
            <a:r>
              <a:rPr lang="en-US" sz="1400" u="none" strike="noStrike" dirty="0" err="1">
                <a:solidFill>
                  <a:srgbClr val="0875B7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CrossRef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]</a:t>
            </a:r>
            <a:endParaRPr lang="en-US" sz="1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8890" lvl="0" indent="-342900" algn="just" fontAlgn="base">
              <a:lnSpc>
                <a:spcPct val="109000"/>
              </a:lnSpc>
              <a:spcBef>
                <a:spcPts val="0"/>
              </a:spcBef>
              <a:spcAft>
                <a:spcPts val="45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n-US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Karmaker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Santu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S.K.; </a:t>
            </a:r>
            <a:r>
              <a:rPr lang="en-US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Sondhi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P.; </a:t>
            </a:r>
            <a:r>
              <a:rPr lang="en-US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Zhai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C. On application of learning to rank for e-commerce search. In Proceedings of the 40th International ACM SIGIR Conference on Research and Development in Information Retrieval, Shinjuku, Tokyo, Japan, 7–11 August 2017; pp. 475–484. [</a:t>
            </a:r>
            <a:r>
              <a:rPr lang="en-US" sz="1400" u="none" strike="noStrike" dirty="0" err="1">
                <a:solidFill>
                  <a:srgbClr val="0875B7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CrossRef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]</a:t>
            </a:r>
            <a:endParaRPr lang="en-US" sz="1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96992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224</TotalTime>
  <Words>744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-apple-system</vt:lpstr>
      <vt:lpstr>Arial</vt:lpstr>
      <vt:lpstr>Calibri</vt:lpstr>
      <vt:lpstr>Gill Sans MT</vt:lpstr>
      <vt:lpstr>Open Sans</vt:lpstr>
      <vt:lpstr>Times New Roman</vt:lpstr>
      <vt:lpstr>Gallery</vt:lpstr>
      <vt:lpstr>Smart fashion recommender application</vt:lpstr>
      <vt:lpstr>PowerPoint Presentation</vt:lpstr>
      <vt:lpstr>Abstract</vt:lpstr>
      <vt:lpstr>methodologies</vt:lpstr>
      <vt:lpstr>Method diagram</vt:lpstr>
      <vt:lpstr>Skills need to be learned</vt:lpstr>
      <vt:lpstr>Features added</vt:lpstr>
      <vt:lpstr>Technical Architecture:</vt:lpstr>
      <vt:lpstr>Literature survey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fashion recommender application</dc:title>
  <dc:creator>Dhiwakar SRD</dc:creator>
  <cp:lastModifiedBy>Dhiwakar SRD</cp:lastModifiedBy>
  <cp:revision>4</cp:revision>
  <dcterms:created xsi:type="dcterms:W3CDTF">2022-10-07T04:53:06Z</dcterms:created>
  <dcterms:modified xsi:type="dcterms:W3CDTF">2022-10-07T09:43:51Z</dcterms:modified>
</cp:coreProperties>
</file>