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61" r:id="rId6"/>
    <p:sldId id="262"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5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2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258C168-114B-4EDB-81E9-D49312746865}" type="datetimeFigureOut">
              <a:rPr lang="en-IN" smtClean="0"/>
              <a:t>07-10-2022</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DF2A2BA-7A98-42B8-8212-9A8E40B278D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58C168-114B-4EDB-81E9-D49312746865}"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2A2BA-7A98-42B8-8212-9A8E40B278D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58C168-114B-4EDB-81E9-D49312746865}" type="datetimeFigureOut">
              <a:rPr lang="en-IN" smtClean="0"/>
              <a:t>07-10-2022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2A2BA-7A98-42B8-8212-9A8E40B278D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258C168-114B-4EDB-81E9-D49312746865}" type="datetimeFigureOut">
              <a:rPr lang="en-IN" smtClean="0"/>
              <a:t>07-10-2022</a:t>
            </a:fld>
            <a:endParaRPr lang="en-IN"/>
          </a:p>
        </p:txBody>
      </p:sp>
      <p:sp>
        <p:nvSpPr>
          <p:cNvPr id="9" name="Slide Number Placeholder 8"/>
          <p:cNvSpPr>
            <a:spLocks noGrp="1"/>
          </p:cNvSpPr>
          <p:nvPr>
            <p:ph type="sldNum" sz="quarter" idx="15"/>
          </p:nvPr>
        </p:nvSpPr>
        <p:spPr/>
        <p:txBody>
          <a:bodyPr rtlCol="0"/>
          <a:lstStyle/>
          <a:p>
            <a:fld id="{3DF2A2BA-7A98-42B8-8212-9A8E40B278DF}"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258C168-114B-4EDB-81E9-D49312746865}" type="datetimeFigureOut">
              <a:rPr lang="en-IN" smtClean="0"/>
              <a:t>07-10-2022</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DF2A2BA-7A98-42B8-8212-9A8E40B278D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258C168-114B-4EDB-81E9-D49312746865}" type="datetimeFigureOut">
              <a:rPr lang="en-IN" smtClean="0"/>
              <a:t>07-10-2022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F2A2BA-7A98-42B8-8212-9A8E40B278DF}"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258C168-114B-4EDB-81E9-D49312746865}" type="datetimeFigureOut">
              <a:rPr lang="en-IN" smtClean="0"/>
              <a:t>07-10-2022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F2A2BA-7A98-42B8-8212-9A8E40B278DF}"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258C168-114B-4EDB-81E9-D49312746865}" type="datetimeFigureOut">
              <a:rPr lang="en-IN" smtClean="0"/>
              <a:t>07-10-2022</a:t>
            </a:fld>
            <a:endParaRPr lang="en-IN"/>
          </a:p>
        </p:txBody>
      </p:sp>
      <p:sp>
        <p:nvSpPr>
          <p:cNvPr id="7" name="Slide Number Placeholder 6"/>
          <p:cNvSpPr>
            <a:spLocks noGrp="1"/>
          </p:cNvSpPr>
          <p:nvPr>
            <p:ph type="sldNum" sz="quarter" idx="11"/>
          </p:nvPr>
        </p:nvSpPr>
        <p:spPr/>
        <p:txBody>
          <a:bodyPr rtlCol="0"/>
          <a:lstStyle/>
          <a:p>
            <a:fld id="{3DF2A2BA-7A98-42B8-8212-9A8E40B278DF}"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58C168-114B-4EDB-81E9-D49312746865}" type="datetimeFigureOut">
              <a:rPr lang="en-IN" smtClean="0"/>
              <a:t>07-10-2022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F2A2BA-7A98-42B8-8212-9A8E40B278D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258C168-114B-4EDB-81E9-D49312746865}" type="datetimeFigureOut">
              <a:rPr lang="en-IN" smtClean="0"/>
              <a:t>07-10-2022</a:t>
            </a:fld>
            <a:endParaRPr lang="en-IN"/>
          </a:p>
        </p:txBody>
      </p:sp>
      <p:sp>
        <p:nvSpPr>
          <p:cNvPr id="22" name="Slide Number Placeholder 21"/>
          <p:cNvSpPr>
            <a:spLocks noGrp="1"/>
          </p:cNvSpPr>
          <p:nvPr>
            <p:ph type="sldNum" sz="quarter" idx="15"/>
          </p:nvPr>
        </p:nvSpPr>
        <p:spPr/>
        <p:txBody>
          <a:bodyPr rtlCol="0"/>
          <a:lstStyle/>
          <a:p>
            <a:fld id="{3DF2A2BA-7A98-42B8-8212-9A8E40B278DF}"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258C168-114B-4EDB-81E9-D49312746865}" type="datetimeFigureOut">
              <a:rPr lang="en-IN" smtClean="0"/>
              <a:t>07-10-2022</a:t>
            </a:fld>
            <a:endParaRPr lang="en-IN"/>
          </a:p>
        </p:txBody>
      </p:sp>
      <p:sp>
        <p:nvSpPr>
          <p:cNvPr id="18" name="Slide Number Placeholder 17"/>
          <p:cNvSpPr>
            <a:spLocks noGrp="1"/>
          </p:cNvSpPr>
          <p:nvPr>
            <p:ph type="sldNum" sz="quarter" idx="11"/>
          </p:nvPr>
        </p:nvSpPr>
        <p:spPr/>
        <p:txBody>
          <a:bodyPr rtlCol="0"/>
          <a:lstStyle/>
          <a:p>
            <a:fld id="{3DF2A2BA-7A98-42B8-8212-9A8E40B278DF}"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258C168-114B-4EDB-81E9-D49312746865}" type="datetimeFigureOut">
              <a:rPr lang="en-IN" smtClean="0"/>
              <a:t>07-10-2022</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DF2A2BA-7A98-42B8-8212-9A8E40B278D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1720" y="1916832"/>
            <a:ext cx="6172200" cy="1894362"/>
          </a:xfrm>
          <a:solidFill>
            <a:schemeClr val="bg1"/>
          </a:solidFill>
        </p:spPr>
        <p:txBody>
          <a:bodyPr/>
          <a:lstStyle/>
          <a:p>
            <a:r>
              <a:rPr lang="en-IN" dirty="0" smtClean="0"/>
              <a:t>AIRLINE FLIGHT DELAY PREDICTION USING MACHINE LEARNING </a:t>
            </a:r>
            <a:endParaRPr lang="en-IN" dirty="0"/>
          </a:p>
        </p:txBody>
      </p:sp>
      <p:sp>
        <p:nvSpPr>
          <p:cNvPr id="3" name="Subtitle 2"/>
          <p:cNvSpPr>
            <a:spLocks noGrp="1"/>
          </p:cNvSpPr>
          <p:nvPr>
            <p:ph type="subTitle" idx="1"/>
          </p:nvPr>
        </p:nvSpPr>
        <p:spPr>
          <a:xfrm>
            <a:off x="5796136" y="4293096"/>
            <a:ext cx="2520280" cy="1803648"/>
          </a:xfrm>
        </p:spPr>
        <p:txBody>
          <a:bodyPr>
            <a:normAutofit fontScale="92500" lnSpcReduction="20000"/>
          </a:bodyPr>
          <a:lstStyle/>
          <a:p>
            <a:r>
              <a:rPr lang="en-IN" dirty="0" smtClean="0"/>
              <a:t>   </a:t>
            </a:r>
          </a:p>
          <a:p>
            <a:r>
              <a:rPr lang="en-IN" dirty="0" smtClean="0"/>
              <a:t>TEAM MEMBERS:</a:t>
            </a:r>
          </a:p>
          <a:p>
            <a:r>
              <a:rPr lang="en-IN" dirty="0" smtClean="0"/>
              <a:t>              </a:t>
            </a:r>
            <a:r>
              <a:rPr lang="en-IN" dirty="0" err="1" smtClean="0"/>
              <a:t>Dilip</a:t>
            </a:r>
            <a:r>
              <a:rPr lang="en-IN" dirty="0" smtClean="0"/>
              <a:t> Raja S</a:t>
            </a:r>
          </a:p>
          <a:p>
            <a:r>
              <a:rPr lang="en-IN" dirty="0" smtClean="0"/>
              <a:t>              </a:t>
            </a:r>
            <a:r>
              <a:rPr lang="en-IN" dirty="0" err="1" smtClean="0"/>
              <a:t>Aravind</a:t>
            </a:r>
            <a:r>
              <a:rPr lang="en-IN" dirty="0" smtClean="0"/>
              <a:t> K</a:t>
            </a:r>
          </a:p>
          <a:p>
            <a:r>
              <a:rPr lang="en-IN" dirty="0" smtClean="0"/>
              <a:t>              </a:t>
            </a:r>
            <a:r>
              <a:rPr lang="en-IN" dirty="0" err="1" smtClean="0"/>
              <a:t>Dharun</a:t>
            </a:r>
            <a:r>
              <a:rPr lang="en-IN" dirty="0" smtClean="0"/>
              <a:t> Raj S</a:t>
            </a:r>
          </a:p>
          <a:p>
            <a:r>
              <a:rPr lang="en-IN" dirty="0" smtClean="0"/>
              <a:t>              </a:t>
            </a:r>
            <a:r>
              <a:rPr lang="en-IN" dirty="0" err="1" smtClean="0"/>
              <a:t>Anand</a:t>
            </a:r>
            <a:r>
              <a:rPr lang="en-IN" dirty="0" smtClean="0"/>
              <a:t> S</a:t>
            </a:r>
            <a:endParaRPr lang="en-IN" dirty="0"/>
          </a:p>
        </p:txBody>
      </p:sp>
      <p:sp>
        <p:nvSpPr>
          <p:cNvPr id="4" name="TextBox 3"/>
          <p:cNvSpPr txBox="1"/>
          <p:nvPr/>
        </p:nvSpPr>
        <p:spPr>
          <a:xfrm>
            <a:off x="2555776" y="4509119"/>
            <a:ext cx="2880320" cy="646331"/>
          </a:xfrm>
          <a:prstGeom prst="rect">
            <a:avLst/>
          </a:prstGeom>
          <a:noFill/>
        </p:spPr>
        <p:txBody>
          <a:bodyPr wrap="square" rtlCol="0">
            <a:spAutoFit/>
          </a:bodyPr>
          <a:lstStyle/>
          <a:p>
            <a:r>
              <a:rPr lang="en-IN" b="1" dirty="0" smtClean="0">
                <a:solidFill>
                  <a:srgbClr val="575F6D"/>
                </a:solidFill>
              </a:rPr>
              <a:t>MENTOR:</a:t>
            </a:r>
          </a:p>
          <a:p>
            <a:r>
              <a:rPr lang="en-IN" b="1" dirty="0">
                <a:solidFill>
                  <a:srgbClr val="575F6D"/>
                </a:solidFill>
              </a:rPr>
              <a:t> </a:t>
            </a:r>
            <a:r>
              <a:rPr lang="en-IN" b="1" dirty="0" smtClean="0">
                <a:solidFill>
                  <a:srgbClr val="575F6D"/>
                </a:solidFill>
              </a:rPr>
              <a:t>      </a:t>
            </a:r>
            <a:r>
              <a:rPr lang="en-IN" b="1" dirty="0" err="1" smtClean="0">
                <a:solidFill>
                  <a:srgbClr val="575F6D"/>
                </a:solidFill>
              </a:rPr>
              <a:t>Mrs.Gayathri</a:t>
            </a:r>
            <a:r>
              <a:rPr lang="en-IN" b="1" dirty="0" smtClean="0">
                <a:solidFill>
                  <a:srgbClr val="575F6D"/>
                </a:solidFill>
              </a:rPr>
              <a:t> S</a:t>
            </a:r>
            <a:endParaRPr lang="en-IN" b="1" dirty="0">
              <a:solidFill>
                <a:srgbClr val="575F6D"/>
              </a:solidFill>
            </a:endParaRPr>
          </a:p>
        </p:txBody>
      </p:sp>
    </p:spTree>
    <p:extLst>
      <p:ext uri="{BB962C8B-B14F-4D97-AF65-F5344CB8AC3E}">
        <p14:creationId xmlns:p14="http://schemas.microsoft.com/office/powerpoint/2010/main" val="2896071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43408"/>
            <a:ext cx="7467600" cy="1143000"/>
          </a:xfrm>
        </p:spPr>
        <p:txBody>
          <a:bodyPr/>
          <a:lstStyle/>
          <a:p>
            <a:r>
              <a:rPr lang="en-IN" dirty="0" smtClean="0"/>
              <a:t>ABSTRACT</a:t>
            </a:r>
            <a:endParaRPr lang="en-IN" dirty="0"/>
          </a:p>
        </p:txBody>
      </p:sp>
      <p:sp>
        <p:nvSpPr>
          <p:cNvPr id="3" name="Content Placeholder 2"/>
          <p:cNvSpPr>
            <a:spLocks noGrp="1"/>
          </p:cNvSpPr>
          <p:nvPr>
            <p:ph sz="quarter" idx="1"/>
          </p:nvPr>
        </p:nvSpPr>
        <p:spPr>
          <a:xfrm>
            <a:off x="539552" y="1052736"/>
            <a:ext cx="7467600" cy="4873752"/>
          </a:xfrm>
        </p:spPr>
        <p:txBody>
          <a:bodyPr>
            <a:normAutofit fontScale="70000" lnSpcReduction="20000"/>
          </a:bodyPr>
          <a:lstStyle/>
          <a:p>
            <a:endParaRPr lang="en-IN" dirty="0" smtClean="0"/>
          </a:p>
          <a:p>
            <a:r>
              <a:rPr lang="en-IN" dirty="0" smtClean="0"/>
              <a:t>Growth in aviation industries has </a:t>
            </a:r>
            <a:r>
              <a:rPr lang="en-IN" dirty="0" err="1" smtClean="0"/>
              <a:t>resluted</a:t>
            </a:r>
            <a:r>
              <a:rPr lang="en-IN" dirty="0" smtClean="0"/>
              <a:t> in air-traffic jamming causing flight </a:t>
            </a:r>
            <a:r>
              <a:rPr lang="en-IN" dirty="0" err="1" smtClean="0"/>
              <a:t>delays.flight</a:t>
            </a:r>
            <a:r>
              <a:rPr lang="en-IN" dirty="0" smtClean="0"/>
              <a:t> delays not only have economic </a:t>
            </a:r>
            <a:r>
              <a:rPr lang="en-IN" dirty="0" err="1" smtClean="0"/>
              <a:t>impact.but</a:t>
            </a:r>
            <a:r>
              <a:rPr lang="en-IN" dirty="0" smtClean="0"/>
              <a:t> also injurious environmental properties.</a:t>
            </a:r>
          </a:p>
          <a:p>
            <a:pPr marL="0" indent="0">
              <a:buNone/>
            </a:pPr>
            <a:endParaRPr lang="en-IN" dirty="0" smtClean="0"/>
          </a:p>
          <a:p>
            <a:r>
              <a:rPr lang="en-US" dirty="0"/>
              <a:t>Air-traffic supervision is becoming increasingly challenging. Airlines delays make immense loss for business field as well as in budget loss for a country, there are so many reasons for impede in flights some of them are, some of them are due to security issues, mechanical problems, due to weather conditions, Airport congestion etc</a:t>
            </a:r>
            <a:r>
              <a:rPr lang="en-US" dirty="0" smtClean="0"/>
              <a:t>.</a:t>
            </a:r>
          </a:p>
          <a:p>
            <a:endParaRPr lang="en-US" dirty="0"/>
          </a:p>
          <a:p>
            <a:r>
              <a:rPr lang="en-US" dirty="0" smtClean="0"/>
              <a:t> </a:t>
            </a:r>
            <a:r>
              <a:rPr lang="en-US" dirty="0"/>
              <a:t>we are proposing machine learning algorithms like </a:t>
            </a:r>
            <a:r>
              <a:rPr lang="en-US" dirty="0" err="1"/>
              <a:t>XGBoost</a:t>
            </a:r>
            <a:r>
              <a:rPr lang="en-US" dirty="0"/>
              <a:t> regressed, Linear regression Techniques. The aim of this research work is to predict Flight Delay, Which is highest economy producing field for many countries and among many transportation this one is fastest and comfort, so to identify and reduce flight delays, can dramatically reduce the flight delays to saves huge amount of turnovers, using machine-learning </a:t>
            </a:r>
            <a:r>
              <a:rPr lang="en-US" dirty="0" smtClean="0"/>
              <a:t>algorithms.</a:t>
            </a:r>
            <a:endParaRPr lang="en-IN" dirty="0"/>
          </a:p>
        </p:txBody>
      </p:sp>
    </p:spTree>
    <p:extLst>
      <p:ext uri="{BB962C8B-B14F-4D97-AF65-F5344CB8AC3E}">
        <p14:creationId xmlns:p14="http://schemas.microsoft.com/office/powerpoint/2010/main" val="221257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496" y="0"/>
            <a:ext cx="8856984" cy="1143000"/>
          </a:xfrm>
        </p:spPr>
        <p:txBody>
          <a:bodyPr/>
          <a:lstStyle/>
          <a:p>
            <a:r>
              <a:rPr lang="en-IN" dirty="0" smtClean="0"/>
              <a:t>LITERATURE SURVEY AND EXISTING </a:t>
            </a:r>
            <a:br>
              <a:rPr lang="en-IN" dirty="0" smtClean="0"/>
            </a:br>
            <a:r>
              <a:rPr lang="en-IN" dirty="0" smtClean="0"/>
              <a:t>SYSTEM</a:t>
            </a:r>
            <a:endParaRPr lang="en-IN" dirty="0"/>
          </a:p>
        </p:txBody>
      </p:sp>
      <p:sp>
        <p:nvSpPr>
          <p:cNvPr id="6" name="TextBox 5"/>
          <p:cNvSpPr txBox="1"/>
          <p:nvPr/>
        </p:nvSpPr>
        <p:spPr>
          <a:xfrm>
            <a:off x="3940991" y="1290053"/>
            <a:ext cx="1454244" cy="369332"/>
          </a:xfrm>
          <a:prstGeom prst="rect">
            <a:avLst/>
          </a:prstGeom>
          <a:noFill/>
        </p:spPr>
        <p:txBody>
          <a:bodyPr wrap="none" rtlCol="0">
            <a:spAutoFit/>
          </a:bodyPr>
          <a:lstStyle/>
          <a:p>
            <a:r>
              <a:rPr lang="en-IN" b="1" dirty="0" smtClean="0"/>
              <a:t>ABSTRACT</a:t>
            </a:r>
            <a:endParaRPr lang="en-IN" b="1" dirty="0"/>
          </a:p>
        </p:txBody>
      </p:sp>
      <p:sp>
        <p:nvSpPr>
          <p:cNvPr id="7" name="TextBox 6"/>
          <p:cNvSpPr txBox="1"/>
          <p:nvPr/>
        </p:nvSpPr>
        <p:spPr>
          <a:xfrm>
            <a:off x="47169" y="1290053"/>
            <a:ext cx="1980029" cy="369332"/>
          </a:xfrm>
          <a:prstGeom prst="rect">
            <a:avLst/>
          </a:prstGeom>
          <a:noFill/>
        </p:spPr>
        <p:txBody>
          <a:bodyPr wrap="none" rtlCol="0">
            <a:spAutoFit/>
          </a:bodyPr>
          <a:lstStyle/>
          <a:p>
            <a:r>
              <a:rPr lang="en-IN" b="1" dirty="0" smtClean="0"/>
              <a:t>TITLE&amp;AUTHOR</a:t>
            </a:r>
            <a:endParaRPr lang="en-IN" b="1" dirty="0"/>
          </a:p>
        </p:txBody>
      </p:sp>
      <p:sp>
        <p:nvSpPr>
          <p:cNvPr id="9" name="TextBox 8"/>
          <p:cNvSpPr txBox="1"/>
          <p:nvPr/>
        </p:nvSpPr>
        <p:spPr>
          <a:xfrm>
            <a:off x="265177" y="2241212"/>
            <a:ext cx="1762021" cy="1477328"/>
          </a:xfrm>
          <a:prstGeom prst="rect">
            <a:avLst/>
          </a:prstGeom>
          <a:noFill/>
        </p:spPr>
        <p:txBody>
          <a:bodyPr wrap="none" rtlCol="0">
            <a:spAutoFit/>
          </a:bodyPr>
          <a:lstStyle/>
          <a:p>
            <a:r>
              <a:rPr lang="en-IN" dirty="0" smtClean="0"/>
              <a:t>Flight Delay </a:t>
            </a:r>
          </a:p>
          <a:p>
            <a:r>
              <a:rPr lang="en-IN" dirty="0" smtClean="0"/>
              <a:t>Prediction</a:t>
            </a:r>
          </a:p>
          <a:p>
            <a:endParaRPr lang="en-IN" dirty="0" smtClean="0"/>
          </a:p>
          <a:p>
            <a:r>
              <a:rPr lang="en-IN" dirty="0" smtClean="0"/>
              <a:t>Alice Sternberg</a:t>
            </a:r>
          </a:p>
          <a:p>
            <a:r>
              <a:rPr lang="en-IN" dirty="0"/>
              <a:t> </a:t>
            </a:r>
            <a:r>
              <a:rPr lang="en-IN" dirty="0" smtClean="0"/>
              <a:t> CEFET/RJ</a:t>
            </a:r>
            <a:endParaRPr lang="en-IN" dirty="0"/>
          </a:p>
        </p:txBody>
      </p:sp>
      <p:sp>
        <p:nvSpPr>
          <p:cNvPr id="14" name="TextBox 13"/>
          <p:cNvSpPr txBox="1"/>
          <p:nvPr/>
        </p:nvSpPr>
        <p:spPr>
          <a:xfrm>
            <a:off x="2301573" y="1964214"/>
            <a:ext cx="6590907" cy="2031325"/>
          </a:xfrm>
          <a:prstGeom prst="rect">
            <a:avLst/>
          </a:prstGeom>
          <a:noFill/>
        </p:spPr>
        <p:txBody>
          <a:bodyPr wrap="square" rtlCol="0">
            <a:spAutoFit/>
          </a:bodyPr>
          <a:lstStyle/>
          <a:p>
            <a:r>
              <a:rPr lang="en-US" dirty="0" smtClean="0"/>
              <a:t>Flight delays hurt airlines, airports, and passengers. </a:t>
            </a:r>
          </a:p>
          <a:p>
            <a:r>
              <a:rPr lang="en-US" dirty="0" smtClean="0"/>
              <a:t>Their prediction is crucial during the decision-making process for all players of commercial aviation. Moreover, the development of accurate prediction models for ﬂight delays became cumbersome due to the complexity of air transportation system, the number of methods for prediction, and the deluge of ﬂight data. </a:t>
            </a:r>
            <a:endParaRPr lang="en-IN" dirty="0"/>
          </a:p>
        </p:txBody>
      </p:sp>
    </p:spTree>
    <p:extLst>
      <p:ext uri="{BB962C8B-B14F-4D97-AF65-F5344CB8AC3E}">
        <p14:creationId xmlns:p14="http://schemas.microsoft.com/office/powerpoint/2010/main" val="18144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496" y="0"/>
            <a:ext cx="8856984" cy="1143000"/>
          </a:xfrm>
        </p:spPr>
        <p:txBody>
          <a:bodyPr/>
          <a:lstStyle/>
          <a:p>
            <a:r>
              <a:rPr lang="en-IN" dirty="0" smtClean="0"/>
              <a:t>LITERATURE SURVEY AND EXISTING </a:t>
            </a:r>
            <a:br>
              <a:rPr lang="en-IN" dirty="0" smtClean="0"/>
            </a:br>
            <a:r>
              <a:rPr lang="en-IN" dirty="0" smtClean="0"/>
              <a:t>SYSTEM</a:t>
            </a:r>
            <a:endParaRPr lang="en-IN" dirty="0"/>
          </a:p>
        </p:txBody>
      </p:sp>
      <p:sp>
        <p:nvSpPr>
          <p:cNvPr id="6" name="TextBox 5"/>
          <p:cNvSpPr txBox="1"/>
          <p:nvPr/>
        </p:nvSpPr>
        <p:spPr>
          <a:xfrm>
            <a:off x="3940991" y="1290053"/>
            <a:ext cx="1454244" cy="369332"/>
          </a:xfrm>
          <a:prstGeom prst="rect">
            <a:avLst/>
          </a:prstGeom>
          <a:noFill/>
        </p:spPr>
        <p:txBody>
          <a:bodyPr wrap="none" rtlCol="0">
            <a:spAutoFit/>
          </a:bodyPr>
          <a:lstStyle/>
          <a:p>
            <a:r>
              <a:rPr lang="en-IN" b="1" dirty="0" smtClean="0"/>
              <a:t>ABSTRACT</a:t>
            </a:r>
            <a:endParaRPr lang="en-IN" b="1" dirty="0"/>
          </a:p>
        </p:txBody>
      </p:sp>
      <p:sp>
        <p:nvSpPr>
          <p:cNvPr id="7" name="TextBox 6"/>
          <p:cNvSpPr txBox="1"/>
          <p:nvPr/>
        </p:nvSpPr>
        <p:spPr>
          <a:xfrm>
            <a:off x="47169" y="1290053"/>
            <a:ext cx="1980029" cy="369332"/>
          </a:xfrm>
          <a:prstGeom prst="rect">
            <a:avLst/>
          </a:prstGeom>
          <a:noFill/>
        </p:spPr>
        <p:txBody>
          <a:bodyPr wrap="none" rtlCol="0">
            <a:spAutoFit/>
          </a:bodyPr>
          <a:lstStyle/>
          <a:p>
            <a:r>
              <a:rPr lang="en-IN" b="1" dirty="0" smtClean="0"/>
              <a:t>TITLE&amp;AUTHOR</a:t>
            </a:r>
            <a:endParaRPr lang="en-IN" b="1" dirty="0"/>
          </a:p>
        </p:txBody>
      </p:sp>
      <p:sp>
        <p:nvSpPr>
          <p:cNvPr id="9" name="TextBox 8"/>
          <p:cNvSpPr txBox="1"/>
          <p:nvPr/>
        </p:nvSpPr>
        <p:spPr>
          <a:xfrm>
            <a:off x="265178" y="2241212"/>
            <a:ext cx="2036396" cy="1754326"/>
          </a:xfrm>
          <a:prstGeom prst="rect">
            <a:avLst/>
          </a:prstGeom>
          <a:noFill/>
        </p:spPr>
        <p:txBody>
          <a:bodyPr wrap="square" rtlCol="0">
            <a:spAutoFit/>
          </a:bodyPr>
          <a:lstStyle/>
          <a:p>
            <a:r>
              <a:rPr lang="en-IN" dirty="0" smtClean="0"/>
              <a:t>Flight delay </a:t>
            </a:r>
          </a:p>
          <a:p>
            <a:r>
              <a:rPr lang="en-IN" dirty="0" smtClean="0"/>
              <a:t>Prediction based</a:t>
            </a:r>
          </a:p>
          <a:p>
            <a:r>
              <a:rPr lang="en-IN" dirty="0" smtClean="0"/>
              <a:t>On deep learning</a:t>
            </a:r>
          </a:p>
          <a:p>
            <a:endParaRPr lang="en-IN" dirty="0" smtClean="0"/>
          </a:p>
          <a:p>
            <a:r>
              <a:rPr lang="en-IN" dirty="0"/>
              <a:t>Maryam </a:t>
            </a:r>
            <a:r>
              <a:rPr lang="en-IN" dirty="0" err="1"/>
              <a:t>Farshchian</a:t>
            </a:r>
            <a:r>
              <a:rPr lang="en-IN" dirty="0"/>
              <a:t> </a:t>
            </a:r>
            <a:r>
              <a:rPr lang="en-IN" dirty="0" err="1"/>
              <a:t>Yazdi</a:t>
            </a:r>
            <a:endParaRPr lang="en-IN" dirty="0" smtClean="0"/>
          </a:p>
        </p:txBody>
      </p:sp>
      <p:sp>
        <p:nvSpPr>
          <p:cNvPr id="14" name="TextBox 13"/>
          <p:cNvSpPr txBox="1"/>
          <p:nvPr/>
        </p:nvSpPr>
        <p:spPr>
          <a:xfrm>
            <a:off x="2301573" y="1964214"/>
            <a:ext cx="6590907" cy="2585323"/>
          </a:xfrm>
          <a:prstGeom prst="rect">
            <a:avLst/>
          </a:prstGeom>
          <a:noFill/>
        </p:spPr>
        <p:txBody>
          <a:bodyPr wrap="square" rtlCol="0">
            <a:spAutoFit/>
          </a:bodyPr>
          <a:lstStyle/>
          <a:p>
            <a:r>
              <a:rPr lang="en-US" dirty="0"/>
              <a:t>Flight delay is inevitable and it plays an important role in both profits and loss of the airlines. An accurate estimation of flight delay is critical for airlines because the results can be applied to increase customer satisfaction and incomes of airline </a:t>
            </a:r>
            <a:r>
              <a:rPr lang="en-US" dirty="0" smtClean="0"/>
              <a:t>agencies.</a:t>
            </a:r>
            <a:r>
              <a:rPr lang="en-US" dirty="0"/>
              <a:t> In order to study effect of stack </a:t>
            </a:r>
            <a:r>
              <a:rPr lang="en-US" dirty="0" err="1"/>
              <a:t>denoising</a:t>
            </a:r>
            <a:r>
              <a:rPr lang="en-US" dirty="0"/>
              <a:t> </a:t>
            </a:r>
            <a:r>
              <a:rPr lang="en-US" dirty="0" err="1"/>
              <a:t>autoencoder</a:t>
            </a:r>
            <a:r>
              <a:rPr lang="en-US" dirty="0"/>
              <a:t> and LM algorithm on the model structure, two other structures are also designed. First structure is based on </a:t>
            </a:r>
            <a:r>
              <a:rPr lang="en-US" dirty="0" err="1"/>
              <a:t>autoencoder</a:t>
            </a:r>
            <a:r>
              <a:rPr lang="en-US" dirty="0"/>
              <a:t> and LM algorithm (SAE-LM), and the second structure is based on </a:t>
            </a:r>
            <a:r>
              <a:rPr lang="en-US" dirty="0" err="1"/>
              <a:t>denoising</a:t>
            </a:r>
            <a:r>
              <a:rPr lang="en-US" dirty="0"/>
              <a:t> </a:t>
            </a:r>
            <a:r>
              <a:rPr lang="en-US" dirty="0" err="1"/>
              <a:t>autoencoder</a:t>
            </a:r>
            <a:r>
              <a:rPr lang="en-US" dirty="0"/>
              <a:t> only (SDA).</a:t>
            </a:r>
            <a:endParaRPr lang="en-US" dirty="0" smtClean="0"/>
          </a:p>
        </p:txBody>
      </p:sp>
    </p:spTree>
    <p:extLst>
      <p:ext uri="{BB962C8B-B14F-4D97-AF65-F5344CB8AC3E}">
        <p14:creationId xmlns:p14="http://schemas.microsoft.com/office/powerpoint/2010/main" val="1473492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496" y="0"/>
            <a:ext cx="8856984" cy="1143000"/>
          </a:xfrm>
        </p:spPr>
        <p:txBody>
          <a:bodyPr/>
          <a:lstStyle/>
          <a:p>
            <a:r>
              <a:rPr lang="en-IN" dirty="0" smtClean="0"/>
              <a:t>LITERATURE SURVEY AND EXISTING </a:t>
            </a:r>
            <a:br>
              <a:rPr lang="en-IN" dirty="0" smtClean="0"/>
            </a:br>
            <a:r>
              <a:rPr lang="en-IN" dirty="0" smtClean="0"/>
              <a:t>SYSTEM</a:t>
            </a:r>
            <a:endParaRPr lang="en-IN" dirty="0"/>
          </a:p>
        </p:txBody>
      </p:sp>
      <p:sp>
        <p:nvSpPr>
          <p:cNvPr id="6" name="TextBox 5"/>
          <p:cNvSpPr txBox="1"/>
          <p:nvPr/>
        </p:nvSpPr>
        <p:spPr>
          <a:xfrm>
            <a:off x="3940991" y="1290053"/>
            <a:ext cx="1454244" cy="369332"/>
          </a:xfrm>
          <a:prstGeom prst="rect">
            <a:avLst/>
          </a:prstGeom>
          <a:noFill/>
        </p:spPr>
        <p:txBody>
          <a:bodyPr wrap="none" rtlCol="0">
            <a:spAutoFit/>
          </a:bodyPr>
          <a:lstStyle/>
          <a:p>
            <a:r>
              <a:rPr lang="en-IN" b="1" dirty="0" smtClean="0"/>
              <a:t>ABSTRACT</a:t>
            </a:r>
            <a:endParaRPr lang="en-IN" b="1" dirty="0"/>
          </a:p>
        </p:txBody>
      </p:sp>
      <p:sp>
        <p:nvSpPr>
          <p:cNvPr id="7" name="TextBox 6"/>
          <p:cNvSpPr txBox="1"/>
          <p:nvPr/>
        </p:nvSpPr>
        <p:spPr>
          <a:xfrm>
            <a:off x="47169" y="1290053"/>
            <a:ext cx="1980029" cy="369332"/>
          </a:xfrm>
          <a:prstGeom prst="rect">
            <a:avLst/>
          </a:prstGeom>
          <a:noFill/>
        </p:spPr>
        <p:txBody>
          <a:bodyPr wrap="none" rtlCol="0">
            <a:spAutoFit/>
          </a:bodyPr>
          <a:lstStyle/>
          <a:p>
            <a:r>
              <a:rPr lang="en-IN" b="1" dirty="0" smtClean="0"/>
              <a:t>TITLE&amp;AUTHOR</a:t>
            </a:r>
            <a:endParaRPr lang="en-IN" b="1" dirty="0"/>
          </a:p>
        </p:txBody>
      </p:sp>
      <p:sp>
        <p:nvSpPr>
          <p:cNvPr id="9" name="TextBox 8"/>
          <p:cNvSpPr txBox="1"/>
          <p:nvPr/>
        </p:nvSpPr>
        <p:spPr>
          <a:xfrm>
            <a:off x="265178" y="2241212"/>
            <a:ext cx="2036396" cy="1477328"/>
          </a:xfrm>
          <a:prstGeom prst="rect">
            <a:avLst/>
          </a:prstGeom>
          <a:noFill/>
        </p:spPr>
        <p:txBody>
          <a:bodyPr wrap="square" rtlCol="0">
            <a:spAutoFit/>
          </a:bodyPr>
          <a:lstStyle/>
          <a:p>
            <a:r>
              <a:rPr lang="en-IN" dirty="0" smtClean="0"/>
              <a:t>Flight delay </a:t>
            </a:r>
          </a:p>
          <a:p>
            <a:r>
              <a:rPr lang="en-IN" dirty="0" smtClean="0"/>
              <a:t>Forecasting and</a:t>
            </a:r>
          </a:p>
          <a:p>
            <a:r>
              <a:rPr lang="en-IN" dirty="0" smtClean="0"/>
              <a:t>analysis</a:t>
            </a:r>
          </a:p>
          <a:p>
            <a:endParaRPr lang="en-IN" dirty="0" smtClean="0"/>
          </a:p>
          <a:p>
            <a:r>
              <a:rPr lang="en-IN" dirty="0" err="1" smtClean="0"/>
              <a:t>Fuzun</a:t>
            </a:r>
            <a:r>
              <a:rPr lang="en-IN" dirty="0" smtClean="0"/>
              <a:t> Wang</a:t>
            </a:r>
          </a:p>
        </p:txBody>
      </p:sp>
      <p:sp>
        <p:nvSpPr>
          <p:cNvPr id="14" name="TextBox 13"/>
          <p:cNvSpPr txBox="1"/>
          <p:nvPr/>
        </p:nvSpPr>
        <p:spPr>
          <a:xfrm>
            <a:off x="2301573" y="1964214"/>
            <a:ext cx="6590907" cy="2585323"/>
          </a:xfrm>
          <a:prstGeom prst="rect">
            <a:avLst/>
          </a:prstGeom>
          <a:noFill/>
        </p:spPr>
        <p:txBody>
          <a:bodyPr wrap="square" rtlCol="0">
            <a:spAutoFit/>
          </a:bodyPr>
          <a:lstStyle/>
          <a:p>
            <a:r>
              <a:rPr lang="en-US" dirty="0"/>
              <a:t>This </a:t>
            </a:r>
            <a:r>
              <a:rPr lang="en-US" dirty="0" smtClean="0"/>
              <a:t>project </a:t>
            </a:r>
            <a:r>
              <a:rPr lang="en-US" dirty="0"/>
              <a:t>presents a causal flight delay prediction model developed for a single airport. A long short-term memory network of delay prediction with an attention mechanism (LSTM-AM) is established to predict flight delays and </a:t>
            </a:r>
            <a:r>
              <a:rPr lang="en-US" dirty="0" err="1"/>
              <a:t>analyse</a:t>
            </a:r>
            <a:r>
              <a:rPr lang="en-US" dirty="0"/>
              <a:t> their primary causes. In this model, the direct and indirect factors related to delays are comprehensively considered. LSTM-AM can focus on input data combined with the attention vector to capture the critical time points, which can make the prediction more accurate.</a:t>
            </a:r>
            <a:endParaRPr lang="en-US" dirty="0" smtClean="0"/>
          </a:p>
        </p:txBody>
      </p:sp>
    </p:spTree>
    <p:extLst>
      <p:ext uri="{BB962C8B-B14F-4D97-AF65-F5344CB8AC3E}">
        <p14:creationId xmlns:p14="http://schemas.microsoft.com/office/powerpoint/2010/main" val="2152225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496" y="0"/>
            <a:ext cx="8856984" cy="1143000"/>
          </a:xfrm>
        </p:spPr>
        <p:txBody>
          <a:bodyPr/>
          <a:lstStyle/>
          <a:p>
            <a:r>
              <a:rPr lang="en-IN" dirty="0" smtClean="0"/>
              <a:t>LITERATURE SURVEY AND EXISTING </a:t>
            </a:r>
            <a:br>
              <a:rPr lang="en-IN" dirty="0" smtClean="0"/>
            </a:br>
            <a:r>
              <a:rPr lang="en-IN" dirty="0" smtClean="0"/>
              <a:t>SYSTEM</a:t>
            </a:r>
            <a:endParaRPr lang="en-IN" dirty="0"/>
          </a:p>
        </p:txBody>
      </p:sp>
      <p:sp>
        <p:nvSpPr>
          <p:cNvPr id="6" name="TextBox 5"/>
          <p:cNvSpPr txBox="1"/>
          <p:nvPr/>
        </p:nvSpPr>
        <p:spPr>
          <a:xfrm>
            <a:off x="3940991" y="1290053"/>
            <a:ext cx="1454244" cy="369332"/>
          </a:xfrm>
          <a:prstGeom prst="rect">
            <a:avLst/>
          </a:prstGeom>
          <a:noFill/>
        </p:spPr>
        <p:txBody>
          <a:bodyPr wrap="none" rtlCol="0">
            <a:spAutoFit/>
          </a:bodyPr>
          <a:lstStyle/>
          <a:p>
            <a:r>
              <a:rPr lang="en-IN" b="1" dirty="0" smtClean="0"/>
              <a:t>ABSTRACT</a:t>
            </a:r>
            <a:endParaRPr lang="en-IN" b="1" dirty="0"/>
          </a:p>
        </p:txBody>
      </p:sp>
      <p:sp>
        <p:nvSpPr>
          <p:cNvPr id="7" name="TextBox 6"/>
          <p:cNvSpPr txBox="1"/>
          <p:nvPr/>
        </p:nvSpPr>
        <p:spPr>
          <a:xfrm>
            <a:off x="47169" y="1290053"/>
            <a:ext cx="1980029" cy="369332"/>
          </a:xfrm>
          <a:prstGeom prst="rect">
            <a:avLst/>
          </a:prstGeom>
          <a:noFill/>
        </p:spPr>
        <p:txBody>
          <a:bodyPr wrap="none" rtlCol="0">
            <a:spAutoFit/>
          </a:bodyPr>
          <a:lstStyle/>
          <a:p>
            <a:r>
              <a:rPr lang="en-IN" b="1" dirty="0" smtClean="0"/>
              <a:t>TITLE&amp;AUTHOR</a:t>
            </a:r>
            <a:endParaRPr lang="en-IN" b="1" dirty="0"/>
          </a:p>
        </p:txBody>
      </p:sp>
      <p:sp>
        <p:nvSpPr>
          <p:cNvPr id="9" name="TextBox 8"/>
          <p:cNvSpPr txBox="1"/>
          <p:nvPr/>
        </p:nvSpPr>
        <p:spPr>
          <a:xfrm>
            <a:off x="265178" y="2241212"/>
            <a:ext cx="2036396" cy="2031325"/>
          </a:xfrm>
          <a:prstGeom prst="rect">
            <a:avLst/>
          </a:prstGeom>
          <a:noFill/>
        </p:spPr>
        <p:txBody>
          <a:bodyPr wrap="square" rtlCol="0">
            <a:spAutoFit/>
          </a:bodyPr>
          <a:lstStyle/>
          <a:p>
            <a:r>
              <a:rPr lang="en-IN" dirty="0" smtClean="0"/>
              <a:t>Flight delay prediction using</a:t>
            </a:r>
          </a:p>
          <a:p>
            <a:r>
              <a:rPr lang="en-IN" dirty="0" smtClean="0"/>
              <a:t>Hybrid deep</a:t>
            </a:r>
          </a:p>
          <a:p>
            <a:r>
              <a:rPr lang="en-IN" dirty="0" smtClean="0"/>
              <a:t>learning</a:t>
            </a:r>
          </a:p>
          <a:p>
            <a:endParaRPr lang="en-IN" dirty="0" smtClean="0"/>
          </a:p>
          <a:p>
            <a:r>
              <a:rPr lang="en-IN" dirty="0" err="1" smtClean="0"/>
              <a:t>Warittorn</a:t>
            </a:r>
            <a:r>
              <a:rPr lang="en-IN" dirty="0" smtClean="0"/>
              <a:t> </a:t>
            </a:r>
            <a:r>
              <a:rPr lang="en-IN" dirty="0" err="1" smtClean="0"/>
              <a:t>Cheevachaipimol</a:t>
            </a:r>
            <a:endParaRPr lang="en-IN" dirty="0" smtClean="0"/>
          </a:p>
        </p:txBody>
      </p:sp>
      <p:sp>
        <p:nvSpPr>
          <p:cNvPr id="14" name="TextBox 13"/>
          <p:cNvSpPr txBox="1"/>
          <p:nvPr/>
        </p:nvSpPr>
        <p:spPr>
          <a:xfrm>
            <a:off x="2301573" y="1964214"/>
            <a:ext cx="6590907" cy="2585323"/>
          </a:xfrm>
          <a:prstGeom prst="rect">
            <a:avLst/>
          </a:prstGeom>
          <a:noFill/>
        </p:spPr>
        <p:txBody>
          <a:bodyPr wrap="square" rtlCol="0">
            <a:spAutoFit/>
          </a:bodyPr>
          <a:lstStyle/>
          <a:p>
            <a:r>
              <a:rPr lang="en-US" dirty="0" smtClean="0"/>
              <a:t>The operational effectiveness of airports and airlines greatly relies on punctuality. Many conventional machine learning and deep learning algorithms are applied in the analysis of air traffic data. However, the hybrid deep learning (HDL) model demonstrates great success with superior results in many complex problems, e.g. image classification and </a:t>
            </a:r>
            <a:r>
              <a:rPr lang="en-US" dirty="0" err="1" smtClean="0"/>
              <a:t>behaviour</a:t>
            </a:r>
            <a:r>
              <a:rPr lang="en-US" dirty="0" smtClean="0"/>
              <a:t> detection based on video data. Interestingly, no previous attempts have been made to apply the concept of HDL in </a:t>
            </a:r>
            <a:r>
              <a:rPr lang="en-US" dirty="0" err="1" smtClean="0"/>
              <a:t>analysing</a:t>
            </a:r>
            <a:r>
              <a:rPr lang="en-US" dirty="0" smtClean="0"/>
              <a:t> structured air traffic data.</a:t>
            </a:r>
          </a:p>
        </p:txBody>
      </p:sp>
    </p:spTree>
    <p:extLst>
      <p:ext uri="{BB962C8B-B14F-4D97-AF65-F5344CB8AC3E}">
        <p14:creationId xmlns:p14="http://schemas.microsoft.com/office/powerpoint/2010/main" val="207255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5816" y="3068960"/>
            <a:ext cx="7467600" cy="1143000"/>
          </a:xfrm>
        </p:spPr>
        <p:txBody>
          <a:bodyPr>
            <a:normAutofit/>
          </a:bodyPr>
          <a:lstStyle/>
          <a:p>
            <a:r>
              <a:rPr lang="en-IN" sz="6600" dirty="0" smtClean="0"/>
              <a:t>THANK YOU!</a:t>
            </a:r>
            <a:endParaRPr lang="en-IN" sz="6600" dirty="0"/>
          </a:p>
        </p:txBody>
      </p:sp>
    </p:spTree>
    <p:extLst>
      <p:ext uri="{BB962C8B-B14F-4D97-AF65-F5344CB8AC3E}">
        <p14:creationId xmlns:p14="http://schemas.microsoft.com/office/powerpoint/2010/main" val="4246755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179</TotalTime>
  <Words>520</Words>
  <Application>Microsoft Office PowerPoint</Application>
  <PresentationFormat>On-screen Show (4:3)</PresentationFormat>
  <Paragraphs>54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Oriel</vt:lpstr>
      <vt:lpstr>AIRLINE FLIGHT DELAY PREDICTION USING MACHINE LEARNING </vt:lpstr>
      <vt:lpstr>ABSTRACT</vt:lpstr>
      <vt:lpstr>LITERATURE SURVEY AND EXISTING  SYSTEM</vt:lpstr>
      <vt:lpstr>LITERATURE SURVEY AND EXISTING  SYSTEM</vt:lpstr>
      <vt:lpstr>LITERATURE SURVEY AND EXISTING  SYSTEM</vt:lpstr>
      <vt:lpstr>LITERATURE SURVEY AND EXISTING  SYSTEM</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FLIGHT DELAY PREDICTION USING MACHINE LEARNING</dc:title>
  <dc:creator>dilip</dc:creator>
  <cp:lastModifiedBy>dilip</cp:lastModifiedBy>
  <cp:revision>16</cp:revision>
  <dcterms:created xsi:type="dcterms:W3CDTF">2022-10-07T03:52:58Z</dcterms:created>
  <dcterms:modified xsi:type="dcterms:W3CDTF">2022-10-07T06:57:44Z</dcterms:modified>
</cp:coreProperties>
</file>