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39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939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9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582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10/6/2022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9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7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10/6/2022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69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10/6/2022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472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10/6/2022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10/6/2022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98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10/6/2022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88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10/6/2022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442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36F3-3E07-739D-D33C-8E4D944179D0}"/>
              </a:ext>
            </a:extLst>
          </p:cNvPr>
          <p:cNvSpPr>
            <a:spLocks noGrp="1"/>
          </p:cNvSpPr>
          <p:nvPr>
            <p:ph type="ctrTitle"/>
          </p:nvPr>
        </p:nvSpPr>
        <p:spPr>
          <a:xfrm>
            <a:off x="1751196" y="1264023"/>
            <a:ext cx="8217557" cy="1344707"/>
          </a:xfrm>
        </p:spPr>
        <p:txBody>
          <a:bodyPr/>
          <a:lstStyle/>
          <a:p>
            <a:pPr algn="ctr"/>
            <a:r>
              <a:rPr lang="en-IN" sz="3600" b="1" dirty="0">
                <a:solidFill>
                  <a:schemeClr val="tx1"/>
                </a:solidFill>
                <a:latin typeface="Georgia" panose="02040502050405020303" pitchFamily="18" charset="0"/>
              </a:rPr>
              <a:t>A Novel Method For Handwritten Digit Recognition System </a:t>
            </a:r>
          </a:p>
        </p:txBody>
      </p:sp>
      <p:sp>
        <p:nvSpPr>
          <p:cNvPr id="4" name="TextBox 3">
            <a:extLst>
              <a:ext uri="{FF2B5EF4-FFF2-40B4-BE49-F238E27FC236}">
                <a16:creationId xmlns:a16="http://schemas.microsoft.com/office/drawing/2014/main" id="{5ED9A270-FDE2-85FC-F4A3-65E8F0A29E90}"/>
              </a:ext>
            </a:extLst>
          </p:cNvPr>
          <p:cNvSpPr txBox="1"/>
          <p:nvPr/>
        </p:nvSpPr>
        <p:spPr>
          <a:xfrm>
            <a:off x="1559860" y="4401669"/>
            <a:ext cx="2169458" cy="735107"/>
          </a:xfrm>
          <a:prstGeom prst="rect">
            <a:avLst/>
          </a:prstGeom>
          <a:noFill/>
        </p:spPr>
        <p:txBody>
          <a:bodyPr wrap="square" rtlCol="0">
            <a:spAutoFit/>
          </a:bodyPr>
          <a:lstStyle/>
          <a:p>
            <a:r>
              <a:rPr lang="en-IN" sz="2400" u="sng" dirty="0">
                <a:solidFill>
                  <a:srgbClr val="FF7C80"/>
                </a:solidFill>
              </a:rPr>
              <a:t>Mentor</a:t>
            </a:r>
            <a:r>
              <a:rPr lang="en-IN" sz="2400" b="1" u="sng" dirty="0"/>
              <a:t> </a:t>
            </a:r>
          </a:p>
          <a:p>
            <a:r>
              <a:rPr lang="en-IN" dirty="0">
                <a:solidFill>
                  <a:schemeClr val="tx1">
                    <a:lumMod val="75000"/>
                  </a:schemeClr>
                </a:solidFill>
              </a:rPr>
              <a:t> 	</a:t>
            </a:r>
            <a:r>
              <a:rPr lang="en-IN" dirty="0" err="1">
                <a:solidFill>
                  <a:schemeClr val="tx1">
                    <a:lumMod val="75000"/>
                  </a:schemeClr>
                </a:solidFill>
              </a:rPr>
              <a:t>Mugilan.D</a:t>
            </a:r>
            <a:endParaRPr lang="en-IN" dirty="0">
              <a:solidFill>
                <a:schemeClr val="tx1">
                  <a:lumMod val="75000"/>
                </a:schemeClr>
              </a:solidFill>
            </a:endParaRPr>
          </a:p>
        </p:txBody>
      </p:sp>
      <p:sp>
        <p:nvSpPr>
          <p:cNvPr id="5" name="TextBox 4">
            <a:extLst>
              <a:ext uri="{FF2B5EF4-FFF2-40B4-BE49-F238E27FC236}">
                <a16:creationId xmlns:a16="http://schemas.microsoft.com/office/drawing/2014/main" id="{3E689FFD-A8FF-D65F-6415-255DA658D462}"/>
              </a:ext>
            </a:extLst>
          </p:cNvPr>
          <p:cNvSpPr txBox="1"/>
          <p:nvPr/>
        </p:nvSpPr>
        <p:spPr>
          <a:xfrm>
            <a:off x="8104094" y="4580965"/>
            <a:ext cx="3370730" cy="1692771"/>
          </a:xfrm>
          <a:prstGeom prst="rect">
            <a:avLst/>
          </a:prstGeom>
          <a:noFill/>
        </p:spPr>
        <p:txBody>
          <a:bodyPr wrap="square" rtlCol="0">
            <a:spAutoFit/>
          </a:bodyPr>
          <a:lstStyle/>
          <a:p>
            <a:r>
              <a:rPr lang="en-IN" sz="2400" u="sng" dirty="0">
                <a:solidFill>
                  <a:srgbClr val="FF7C80"/>
                </a:solidFill>
              </a:rPr>
              <a:t>Team Members</a:t>
            </a:r>
          </a:p>
          <a:p>
            <a:r>
              <a:rPr lang="en-IN" sz="2000" dirty="0"/>
              <a:t>	</a:t>
            </a:r>
            <a:r>
              <a:rPr lang="en-IN" sz="2000" dirty="0" err="1">
                <a:solidFill>
                  <a:schemeClr val="tx1">
                    <a:lumMod val="95000"/>
                    <a:lumOff val="5000"/>
                  </a:schemeClr>
                </a:solidFill>
              </a:rPr>
              <a:t>M.Hariharsudhan</a:t>
            </a:r>
            <a:endParaRPr lang="en-IN" sz="2000" dirty="0">
              <a:solidFill>
                <a:schemeClr val="tx1">
                  <a:lumMod val="95000"/>
                  <a:lumOff val="5000"/>
                </a:schemeClr>
              </a:solidFill>
            </a:endParaRPr>
          </a:p>
          <a:p>
            <a:r>
              <a:rPr lang="en-IN" sz="2000" dirty="0">
                <a:solidFill>
                  <a:schemeClr val="tx1">
                    <a:lumMod val="95000"/>
                    <a:lumOff val="5000"/>
                  </a:schemeClr>
                </a:solidFill>
              </a:rPr>
              <a:t>	</a:t>
            </a:r>
            <a:r>
              <a:rPr lang="en-IN" sz="2000" dirty="0" err="1">
                <a:solidFill>
                  <a:schemeClr val="tx1">
                    <a:lumMod val="95000"/>
                    <a:lumOff val="5000"/>
                  </a:schemeClr>
                </a:solidFill>
              </a:rPr>
              <a:t>A.Kanishkesvar</a:t>
            </a:r>
            <a:endParaRPr lang="en-IN" sz="2000" dirty="0">
              <a:solidFill>
                <a:schemeClr val="tx1">
                  <a:lumMod val="95000"/>
                  <a:lumOff val="5000"/>
                </a:schemeClr>
              </a:solidFill>
            </a:endParaRPr>
          </a:p>
          <a:p>
            <a:r>
              <a:rPr lang="en-IN" sz="2000" dirty="0">
                <a:solidFill>
                  <a:schemeClr val="tx1">
                    <a:lumMod val="95000"/>
                    <a:lumOff val="5000"/>
                  </a:schemeClr>
                </a:solidFill>
              </a:rPr>
              <a:t>	</a:t>
            </a:r>
            <a:r>
              <a:rPr lang="en-IN" sz="2000" dirty="0" err="1">
                <a:solidFill>
                  <a:schemeClr val="tx1">
                    <a:lumMod val="95000"/>
                    <a:lumOff val="5000"/>
                  </a:schemeClr>
                </a:solidFill>
              </a:rPr>
              <a:t>P.Aravind</a:t>
            </a:r>
            <a:endParaRPr lang="en-IN" sz="2000" dirty="0">
              <a:solidFill>
                <a:schemeClr val="tx1">
                  <a:lumMod val="95000"/>
                  <a:lumOff val="5000"/>
                </a:schemeClr>
              </a:solidFill>
            </a:endParaRPr>
          </a:p>
          <a:p>
            <a:r>
              <a:rPr lang="en-IN" sz="2000" dirty="0">
                <a:solidFill>
                  <a:schemeClr val="tx1">
                    <a:lumMod val="95000"/>
                    <a:lumOff val="5000"/>
                  </a:schemeClr>
                </a:solidFill>
              </a:rPr>
              <a:t>	</a:t>
            </a:r>
            <a:r>
              <a:rPr lang="en-IN" sz="2000" dirty="0" err="1">
                <a:solidFill>
                  <a:schemeClr val="tx1">
                    <a:lumMod val="95000"/>
                    <a:lumOff val="5000"/>
                  </a:schemeClr>
                </a:solidFill>
              </a:rPr>
              <a:t>S.Srinath</a:t>
            </a:r>
            <a:endParaRPr lang="en-IN" sz="2000" dirty="0">
              <a:solidFill>
                <a:schemeClr val="tx1">
                  <a:lumMod val="95000"/>
                  <a:lumOff val="5000"/>
                </a:schemeClr>
              </a:solidFill>
            </a:endParaRPr>
          </a:p>
        </p:txBody>
      </p:sp>
      <p:sp>
        <p:nvSpPr>
          <p:cNvPr id="6" name="TextBox 5">
            <a:extLst>
              <a:ext uri="{FF2B5EF4-FFF2-40B4-BE49-F238E27FC236}">
                <a16:creationId xmlns:a16="http://schemas.microsoft.com/office/drawing/2014/main" id="{4B38C0F4-B829-C46E-4635-CAF588D7CA19}"/>
              </a:ext>
            </a:extLst>
          </p:cNvPr>
          <p:cNvSpPr txBox="1"/>
          <p:nvPr/>
        </p:nvSpPr>
        <p:spPr>
          <a:xfrm>
            <a:off x="2157550" y="3046220"/>
            <a:ext cx="7404847" cy="461665"/>
          </a:xfrm>
          <a:prstGeom prst="rect">
            <a:avLst/>
          </a:prstGeom>
          <a:noFill/>
        </p:spPr>
        <p:txBody>
          <a:bodyPr wrap="square" rtlCol="0">
            <a:spAutoFit/>
          </a:bodyPr>
          <a:lstStyle/>
          <a:p>
            <a:pPr algn="ctr"/>
            <a:r>
              <a:rPr lang="en-IN" sz="2400" i="1" dirty="0">
                <a:solidFill>
                  <a:schemeClr val="accent6">
                    <a:lumMod val="75000"/>
                  </a:schemeClr>
                </a:solidFill>
              </a:rPr>
              <a:t>Department Of Information Technology</a:t>
            </a:r>
          </a:p>
        </p:txBody>
      </p:sp>
    </p:spTree>
    <p:extLst>
      <p:ext uri="{BB962C8B-B14F-4D97-AF65-F5344CB8AC3E}">
        <p14:creationId xmlns:p14="http://schemas.microsoft.com/office/powerpoint/2010/main" val="368950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EFD3-BE48-CCC9-0D06-067660B399CC}"/>
              </a:ext>
            </a:extLst>
          </p:cNvPr>
          <p:cNvSpPr>
            <a:spLocks noGrp="1"/>
          </p:cNvSpPr>
          <p:nvPr>
            <p:ph type="title"/>
          </p:nvPr>
        </p:nvSpPr>
        <p:spPr>
          <a:xfrm>
            <a:off x="1097280" y="258322"/>
            <a:ext cx="10058400" cy="1450757"/>
          </a:xfrm>
        </p:spPr>
        <p:txBody>
          <a:bodyPr>
            <a:normAutofit/>
          </a:bodyPr>
          <a:lstStyle/>
          <a:p>
            <a:r>
              <a:rPr lang="en-IN" sz="4400" b="1" dirty="0">
                <a:solidFill>
                  <a:srgbClr val="FF7C8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8CB48A-0D19-12E2-692B-C4E4D2948ECA}"/>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 Deep learning has witnessed a significant evolution recently with growth in high performance devices and research in the neural network. The central aspect of this paper is to discuss the deep learning concept ideas and problems faced during the deep training the model and come with a solution for better accuracy, illustrated by digit recognition and </a:t>
            </a:r>
          </a:p>
          <a:p>
            <a:r>
              <a:rPr lang="en-US" sz="2200" dirty="0">
                <a:latin typeface="Times New Roman" panose="02020603050405020304" pitchFamily="18" charset="0"/>
                <a:cs typeface="Times New Roman" panose="02020603050405020304" pitchFamily="18" charset="0"/>
              </a:rPr>
              <a:t>              • prediction using a conventional neural network. The first part of the research focused on the techniques used for training models in neural networks and enlightened the previous study in digit recognition. The second half of the paper detailed the concept of the accuracy by preprocessing samples and ensemble of two or more models with different architectures and preprocessing. Preprocessing of samples and implementation of the model architecture is done using python.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49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6D48-C5F1-F46E-B89B-79362A2941B0}"/>
              </a:ext>
            </a:extLst>
          </p:cNvPr>
          <p:cNvSpPr>
            <a:spLocks noGrp="1"/>
          </p:cNvSpPr>
          <p:nvPr>
            <p:ph type="title"/>
          </p:nvPr>
        </p:nvSpPr>
        <p:spPr/>
        <p:txBody>
          <a:bodyPr>
            <a:normAutofit/>
          </a:bodyPr>
          <a:lstStyle/>
          <a:p>
            <a:r>
              <a:rPr lang="en-US" sz="4000" b="1" i="0" dirty="0">
                <a:solidFill>
                  <a:srgbClr val="FF7C80"/>
                </a:solidFill>
                <a:effectLst/>
                <a:latin typeface="Times New Roman" panose="02020603050405020304" pitchFamily="18" charset="0"/>
                <a:cs typeface="Times New Roman" panose="02020603050405020304" pitchFamily="18" charset="0"/>
              </a:rPr>
              <a:t>Project Description</a:t>
            </a:r>
            <a:endParaRPr lang="en-IN" sz="4000" dirty="0">
              <a:solidFill>
                <a:srgbClr val="FF7C8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B3DFCA-FDF8-1514-21DA-6ACF1A24183E}"/>
              </a:ext>
            </a:extLst>
          </p:cNvPr>
          <p:cNvSpPr>
            <a:spLocks noGrp="1"/>
          </p:cNvSpPr>
          <p:nvPr>
            <p:ph idx="1"/>
          </p:nvPr>
        </p:nvSpPr>
        <p:spPr>
          <a:xfrm>
            <a:off x="1304670" y="2373635"/>
            <a:ext cx="10058400" cy="4023360"/>
          </a:xfrm>
        </p:spPr>
        <p:txBody>
          <a:bodyPr/>
          <a:lstStyle/>
          <a:p>
            <a:pPr algn="l"/>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                      Handwriting recognition is one of the compelling research works going on because every individual in this world has their own style of writing. It is the capability of the computer to identify and understand handwritten digits or characters automatically. Because of the progress in the field of science and technology, everything is being digitalized to reduce human effort. Hence, there comes a need for handwritten digit recognition in many real-time applications. MNIST data set is widely used for this recognition process and it has 70000 handwritten digits. We used Artificial neural networks to train these images and build a deep learning model. A web application is created where the user can upload an image of a handwritten digit. This image is analyzed by the model and the detected result is returned on to UI.</a:t>
            </a:r>
          </a:p>
          <a:p>
            <a:endParaRPr lang="en-IN" dirty="0"/>
          </a:p>
        </p:txBody>
      </p:sp>
    </p:spTree>
    <p:extLst>
      <p:ext uri="{BB962C8B-B14F-4D97-AF65-F5344CB8AC3E}">
        <p14:creationId xmlns:p14="http://schemas.microsoft.com/office/powerpoint/2010/main" val="331166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5A30-D513-D0B2-19EC-B7748A64863C}"/>
              </a:ext>
            </a:extLst>
          </p:cNvPr>
          <p:cNvSpPr>
            <a:spLocks noGrp="1"/>
          </p:cNvSpPr>
          <p:nvPr>
            <p:ph type="title"/>
          </p:nvPr>
        </p:nvSpPr>
        <p:spPr/>
        <p:txBody>
          <a:bodyPr/>
          <a:lstStyle/>
          <a:p>
            <a:r>
              <a:rPr lang="en-IN" dirty="0">
                <a:solidFill>
                  <a:srgbClr val="FF7C80"/>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17AA07B-5368-AA3D-61A1-EB759379A452}"/>
              </a:ext>
            </a:extLst>
          </p:cNvPr>
          <p:cNvSpPr>
            <a:spLocks noGrp="1"/>
          </p:cNvSpPr>
          <p:nvPr>
            <p:ph idx="1"/>
          </p:nvPr>
        </p:nvSpPr>
        <p:spPr>
          <a:xfrm>
            <a:off x="1066800" y="2373635"/>
            <a:ext cx="10058400" cy="4023360"/>
          </a:xfrm>
        </p:spPr>
        <p:txBody>
          <a:bodyPr>
            <a:normAutofit/>
          </a:bodyPr>
          <a:lstStyle/>
          <a:p>
            <a:r>
              <a:rPr lang="en-US" sz="2200" b="1" u="sng" dirty="0">
                <a:latin typeface="Times New Roman" panose="02020603050405020304" pitchFamily="18" charset="0"/>
                <a:cs typeface="Times New Roman" panose="02020603050405020304" pitchFamily="18" charset="0"/>
              </a:rPr>
              <a:t>Title: </a:t>
            </a:r>
            <a:r>
              <a:rPr lang="en-US" sz="2200" dirty="0">
                <a:latin typeface="Times New Roman" panose="02020603050405020304" pitchFamily="18" charset="0"/>
                <a:cs typeface="Times New Roman" panose="02020603050405020304" pitchFamily="18" charset="0"/>
              </a:rPr>
              <a:t>Hybrid CNN-SVM Classifier for Handwritten Digit Recognition </a:t>
            </a:r>
          </a:p>
          <a:p>
            <a:r>
              <a:rPr lang="en-US" sz="2200" b="1" u="sng" dirty="0">
                <a:latin typeface="Times New Roman" panose="02020603050405020304" pitchFamily="18" charset="0"/>
                <a:cs typeface="Times New Roman" panose="02020603050405020304" pitchFamily="18" charset="0"/>
              </a:rPr>
              <a:t>Author: </a:t>
            </a:r>
            <a:r>
              <a:rPr lang="en-US" sz="2200" dirty="0">
                <a:latin typeface="Times New Roman" panose="02020603050405020304" pitchFamily="18" charset="0"/>
                <a:cs typeface="Times New Roman" panose="02020603050405020304" pitchFamily="18" charset="0"/>
              </a:rPr>
              <a:t>Savita Ahlawat and Amit Chaudhary. </a:t>
            </a:r>
          </a:p>
          <a:p>
            <a:r>
              <a:rPr lang="en-US" sz="2200" b="1" u="sng" dirty="0">
                <a:latin typeface="Times New Roman" panose="02020603050405020304" pitchFamily="18" charset="0"/>
                <a:cs typeface="Times New Roman" panose="02020603050405020304" pitchFamily="18" charset="0"/>
              </a:rPr>
              <a:t>Summary: </a:t>
            </a:r>
            <a:r>
              <a:rPr lang="en-US" sz="2200" dirty="0">
                <a:latin typeface="Times New Roman" panose="02020603050405020304" pitchFamily="18" charset="0"/>
                <a:cs typeface="Times New Roman" panose="02020603050405020304" pitchFamily="18" charset="0"/>
              </a:rPr>
              <a:t>Support Vector Machine (SVM) classifier is not good enough to recognize noisy data but is recommended for error generalization. In this approach, the convolution neural network is used for a feature and building neural network. The SVM classifier is used instead of the final soft max classification layer of Convolution Neural Network (CNN) to give the binary classification. The accuracy result of the hybrid model CNN-SVM is 99.28, while that of just SVM classifiers is 98.35, which is a significant change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89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7C49-BA18-51DA-7953-EBDFB762A9E5}"/>
              </a:ext>
            </a:extLst>
          </p:cNvPr>
          <p:cNvSpPr>
            <a:spLocks noGrp="1"/>
          </p:cNvSpPr>
          <p:nvPr>
            <p:ph type="title"/>
          </p:nvPr>
        </p:nvSpPr>
        <p:spPr/>
        <p:txBody>
          <a:bodyPr/>
          <a:lstStyle/>
          <a:p>
            <a:r>
              <a:rPr lang="en-IN" dirty="0">
                <a:solidFill>
                  <a:srgbClr val="FF7C80"/>
                </a:solidFill>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2170F5DE-ECA0-9CEC-16FB-7FFFFEEDF651}"/>
              </a:ext>
            </a:extLst>
          </p:cNvPr>
          <p:cNvSpPr>
            <a:spLocks noGrp="1"/>
          </p:cNvSpPr>
          <p:nvPr>
            <p:ph idx="1"/>
          </p:nvPr>
        </p:nvSpPr>
        <p:spPr>
          <a:xfrm>
            <a:off x="1172694" y="2307648"/>
            <a:ext cx="10058400" cy="2886522"/>
          </a:xfrm>
        </p:spPr>
        <p:txBody>
          <a:bodyPr>
            <a:normAutofit/>
          </a:bodyPr>
          <a:lstStyle/>
          <a:p>
            <a:r>
              <a:rPr lang="en-US" sz="2200" dirty="0"/>
              <a:t> </a:t>
            </a:r>
            <a:r>
              <a:rPr lang="en-US" sz="2200" b="1" u="sng" dirty="0">
                <a:latin typeface="Times New Roman" panose="02020603050405020304" pitchFamily="18" charset="0"/>
                <a:cs typeface="Times New Roman" panose="02020603050405020304" pitchFamily="18" charset="0"/>
              </a:rPr>
              <a:t>Title:</a:t>
            </a:r>
            <a:r>
              <a:rPr lang="en-US" sz="2200" dirty="0"/>
              <a:t> </a:t>
            </a:r>
            <a:r>
              <a:rPr lang="en-US" sz="2200" dirty="0">
                <a:latin typeface="Times New Roman" panose="02020603050405020304" pitchFamily="18" charset="0"/>
                <a:cs typeface="Times New Roman" panose="02020603050405020304" pitchFamily="18" charset="0"/>
              </a:rPr>
              <a:t>Stacking classifier technique for handwritten </a:t>
            </a:r>
            <a:r>
              <a:rPr lang="en-US" sz="2200" dirty="0" err="1">
                <a:latin typeface="Times New Roman" panose="02020603050405020304" pitchFamily="18" charset="0"/>
                <a:cs typeface="Times New Roman" panose="02020603050405020304" pitchFamily="18" charset="0"/>
              </a:rPr>
              <a:t>devanagari</a:t>
            </a:r>
            <a:r>
              <a:rPr lang="en-US" sz="2200" dirty="0">
                <a:latin typeface="Times New Roman" panose="02020603050405020304" pitchFamily="18" charset="0"/>
                <a:cs typeface="Times New Roman" panose="02020603050405020304" pitchFamily="18" charset="0"/>
              </a:rPr>
              <a:t> numeral recognition</a:t>
            </a:r>
            <a:r>
              <a:rPr lang="en-US" sz="2200" dirty="0"/>
              <a:t>           </a:t>
            </a:r>
          </a:p>
          <a:p>
            <a:r>
              <a:rPr lang="en-US" sz="2200"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Author: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Prabhanjan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Soukar</a:t>
            </a:r>
            <a:r>
              <a:rPr lang="en-US" sz="2200" dirty="0">
                <a:latin typeface="Times New Roman" panose="02020603050405020304" pitchFamily="18" charset="0"/>
                <a:cs typeface="Times New Roman" panose="02020603050405020304" pitchFamily="18" charset="0"/>
              </a:rPr>
              <a:t> and Dinesh Ramesh Gowda </a:t>
            </a:r>
          </a:p>
          <a:p>
            <a:r>
              <a:rPr lang="en-US" sz="2200" b="1" u="sng" dirty="0" err="1">
                <a:latin typeface="Times New Roman" panose="02020603050405020304" pitchFamily="18" charset="0"/>
                <a:cs typeface="Times New Roman" panose="02020603050405020304" pitchFamily="18" charset="0"/>
              </a:rPr>
              <a:t>Summary:</a:t>
            </a:r>
            <a:r>
              <a:rPr lang="en-US" sz="2200" dirty="0" err="1">
                <a:latin typeface="Times New Roman" panose="02020603050405020304" pitchFamily="18" charset="0"/>
                <a:cs typeface="Times New Roman" panose="02020603050405020304" pitchFamily="18" charset="0"/>
              </a:rPr>
              <a:t>They</a:t>
            </a:r>
            <a:r>
              <a:rPr lang="en-US" sz="2200" dirty="0">
                <a:latin typeface="Times New Roman" panose="02020603050405020304" pitchFamily="18" charset="0"/>
                <a:cs typeface="Times New Roman" panose="02020603050405020304" pitchFamily="18" charset="0"/>
              </a:rPr>
              <a:t> used Naive Bayes, Instance-based learner, Random Forest, sequential minimal optimization classifiers and combined them to get their proposed classifier stacking. They have mentioned an accuracy result of 99.68 for fused classifier stacking, which was much better than individual classifiers. This is yet another example of a hybrid classifier that supports the idea of combining two or more references for better accuracy.</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836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D407-81B3-C0CE-0CB5-5C2C1817DEE6}"/>
              </a:ext>
            </a:extLst>
          </p:cNvPr>
          <p:cNvSpPr>
            <a:spLocks noGrp="1"/>
          </p:cNvSpPr>
          <p:nvPr>
            <p:ph type="title"/>
          </p:nvPr>
        </p:nvSpPr>
        <p:spPr/>
        <p:txBody>
          <a:bodyPr/>
          <a:lstStyle/>
          <a:p>
            <a:r>
              <a:rPr lang="en-IN">
                <a:solidFill>
                  <a:srgbClr val="FF7C80"/>
                </a:solidFill>
                <a:latin typeface="Times New Roman" panose="02020603050405020304" pitchFamily="18" charset="0"/>
                <a:cs typeface="Times New Roman" panose="02020603050405020304" pitchFamily="18" charset="0"/>
              </a:rPr>
              <a:t>Literature Survey</a:t>
            </a:r>
            <a:endParaRPr lang="en-IN"/>
          </a:p>
        </p:txBody>
      </p:sp>
      <p:sp>
        <p:nvSpPr>
          <p:cNvPr id="3" name="Content Placeholder 2">
            <a:extLst>
              <a:ext uri="{FF2B5EF4-FFF2-40B4-BE49-F238E27FC236}">
                <a16:creationId xmlns:a16="http://schemas.microsoft.com/office/drawing/2014/main" id="{645A9D92-EFC3-0CA6-ED4B-567E7EF5F3F0}"/>
              </a:ext>
            </a:extLst>
          </p:cNvPr>
          <p:cNvSpPr>
            <a:spLocks noGrp="1"/>
          </p:cNvSpPr>
          <p:nvPr>
            <p:ph idx="1"/>
          </p:nvPr>
        </p:nvSpPr>
        <p:spPr>
          <a:xfrm>
            <a:off x="1243081" y="2486757"/>
            <a:ext cx="9705838" cy="2434035"/>
          </a:xfrm>
        </p:spPr>
        <p:txBody>
          <a:bodyPr>
            <a:normAutofit fontScale="92500"/>
          </a:bodyPr>
          <a:lstStyle/>
          <a:p>
            <a:r>
              <a:rPr lang="en-US" sz="2200"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Title:</a:t>
            </a:r>
            <a:r>
              <a:rPr lang="en-US" sz="2200" dirty="0">
                <a:latin typeface="Times New Roman" panose="02020603050405020304" pitchFamily="18" charset="0"/>
                <a:cs typeface="Times New Roman" panose="02020603050405020304" pitchFamily="18" charset="0"/>
              </a:rPr>
              <a:t> Neural Network based handwritten character recognition system without feature extraction </a:t>
            </a:r>
          </a:p>
          <a:p>
            <a:r>
              <a:rPr lang="en-US" sz="2200"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Author:</a:t>
            </a:r>
            <a:r>
              <a:rPr lang="en-US" sz="2200" dirty="0">
                <a:latin typeface="Times New Roman" panose="02020603050405020304" pitchFamily="18" charset="0"/>
                <a:cs typeface="Times New Roman" panose="02020603050405020304" pitchFamily="18" charset="0"/>
              </a:rPr>
              <a:t> J. Pradeep, E. Srinivasan, and S. </a:t>
            </a:r>
            <a:r>
              <a:rPr lang="en-US" sz="2200" dirty="0" err="1">
                <a:latin typeface="Times New Roman" panose="02020603050405020304" pitchFamily="18" charset="0"/>
                <a:cs typeface="Times New Roman" panose="02020603050405020304" pitchFamily="18" charset="0"/>
              </a:rPr>
              <a:t>Himavati</a:t>
            </a:r>
            <a:r>
              <a:rPr lang="en-US" sz="2200" dirty="0">
                <a:latin typeface="Times New Roman" panose="02020603050405020304" pitchFamily="18" charset="0"/>
                <a:cs typeface="Times New Roman" panose="02020603050405020304" pitchFamily="18" charset="0"/>
              </a:rPr>
              <a:t> </a:t>
            </a:r>
          </a:p>
          <a:p>
            <a:r>
              <a:rPr lang="en-US" sz="2200" b="1" u="sng" dirty="0" err="1">
                <a:latin typeface="Times New Roman" panose="02020603050405020304" pitchFamily="18" charset="0"/>
                <a:cs typeface="Times New Roman" panose="02020603050405020304" pitchFamily="18" charset="0"/>
              </a:rPr>
              <a:t>Summary:</a:t>
            </a:r>
            <a:r>
              <a:rPr lang="en-US" sz="2200" dirty="0" err="1">
                <a:latin typeface="Times New Roman" panose="02020603050405020304" pitchFamily="18" charset="0"/>
                <a:cs typeface="Times New Roman" panose="02020603050405020304" pitchFamily="18" charset="0"/>
              </a:rPr>
              <a:t>They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roposed</a:t>
            </a:r>
            <a:r>
              <a:rPr lang="en-US" sz="2200" dirty="0">
                <a:latin typeface="Times New Roman" panose="02020603050405020304" pitchFamily="18" charset="0"/>
                <a:cs typeface="Times New Roman" panose="02020603050405020304" pitchFamily="18" charset="0"/>
              </a:rPr>
              <a:t> to digit recognition architecture that claims the same accuracy without feature extraction. Thus decreasing the complexity of the architecture and getting good accuracy of 90.19%. After segmentation, the preprocessed data is directly sent into a neural network to predict the digits without feature extraction. </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83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CAE9-0A2B-42D5-AD23-3E7B230ED69E}"/>
              </a:ext>
            </a:extLst>
          </p:cNvPr>
          <p:cNvSpPr>
            <a:spLocks noGrp="1"/>
          </p:cNvSpPr>
          <p:nvPr>
            <p:ph type="title"/>
          </p:nvPr>
        </p:nvSpPr>
        <p:spPr>
          <a:xfrm>
            <a:off x="1066800" y="286603"/>
            <a:ext cx="10058400" cy="1450757"/>
          </a:xfrm>
        </p:spPr>
        <p:txBody>
          <a:bodyPr/>
          <a:lstStyle/>
          <a:p>
            <a:r>
              <a:rPr lang="en-IN" dirty="0">
                <a:solidFill>
                  <a:srgbClr val="FF7C8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7599BE5-B18E-F699-B6A1-581AA304AE84}"/>
              </a:ext>
            </a:extLst>
          </p:cNvPr>
          <p:cNvSpPr>
            <a:spLocks noGrp="1"/>
          </p:cNvSpPr>
          <p:nvPr>
            <p:ph idx="1"/>
          </p:nvPr>
        </p:nvSpPr>
        <p:spPr>
          <a:xfrm>
            <a:off x="1066800" y="2321793"/>
            <a:ext cx="10058400" cy="4023360"/>
          </a:xfrm>
        </p:spPr>
        <p:txBody>
          <a:bodyPr>
            <a:normAutofit/>
          </a:bodyPr>
          <a:lstStyle/>
          <a:p>
            <a:r>
              <a:rPr lang="en-IN" sz="2200" dirty="0">
                <a:latin typeface="Times New Roman" panose="02020603050405020304" pitchFamily="18" charset="0"/>
                <a:cs typeface="Times New Roman" panose="02020603050405020304" pitchFamily="18" charset="0"/>
              </a:rPr>
              <a:t>[1] </a:t>
            </a:r>
            <a:r>
              <a:rPr lang="en-IN" sz="2200" dirty="0" err="1">
                <a:latin typeface="Times New Roman" panose="02020603050405020304" pitchFamily="18" charset="0"/>
                <a:cs typeface="Times New Roman" panose="02020603050405020304" pitchFamily="18" charset="0"/>
              </a:rPr>
              <a:t>Nwankpa</a:t>
            </a:r>
            <a:r>
              <a:rPr lang="en-IN" sz="2200" dirty="0">
                <a:latin typeface="Times New Roman" panose="02020603050405020304" pitchFamily="18" charset="0"/>
                <a:cs typeface="Times New Roman" panose="02020603050405020304" pitchFamily="18" charset="0"/>
              </a:rPr>
              <a:t> C, </a:t>
            </a:r>
            <a:r>
              <a:rPr lang="en-IN" sz="2200" dirty="0" err="1">
                <a:latin typeface="Times New Roman" panose="02020603050405020304" pitchFamily="18" charset="0"/>
                <a:cs typeface="Times New Roman" panose="02020603050405020304" pitchFamily="18" charset="0"/>
              </a:rPr>
              <a:t>Ijomah</a:t>
            </a:r>
            <a:r>
              <a:rPr lang="en-IN" sz="2200" dirty="0">
                <a:latin typeface="Times New Roman" panose="02020603050405020304" pitchFamily="18" charset="0"/>
                <a:cs typeface="Times New Roman" panose="02020603050405020304" pitchFamily="18" charset="0"/>
              </a:rPr>
              <a:t> W, </a:t>
            </a:r>
            <a:r>
              <a:rPr lang="en-IN" sz="2200" dirty="0" err="1">
                <a:latin typeface="Times New Roman" panose="02020603050405020304" pitchFamily="18" charset="0"/>
                <a:cs typeface="Times New Roman" panose="02020603050405020304" pitchFamily="18" charset="0"/>
              </a:rPr>
              <a:t>Gachagan</a:t>
            </a:r>
            <a:r>
              <a:rPr lang="en-IN" sz="2200" dirty="0">
                <a:latin typeface="Times New Roman" panose="02020603050405020304" pitchFamily="18" charset="0"/>
                <a:cs typeface="Times New Roman" panose="02020603050405020304" pitchFamily="18" charset="0"/>
              </a:rPr>
              <a:t> A, Marshall S. Activation functions: Comparison of trends in practice and research for deep learning. </a:t>
            </a:r>
            <a:r>
              <a:rPr lang="en-IN" sz="2200" dirty="0" err="1">
                <a:latin typeface="Times New Roman" panose="02020603050405020304" pitchFamily="18" charset="0"/>
                <a:cs typeface="Times New Roman" panose="02020603050405020304" pitchFamily="18" charset="0"/>
              </a:rPr>
              <a:t>arXiv</a:t>
            </a:r>
            <a:r>
              <a:rPr lang="en-IN" sz="2200" dirty="0">
                <a:latin typeface="Times New Roman" panose="02020603050405020304" pitchFamily="18" charset="0"/>
                <a:cs typeface="Times New Roman" panose="02020603050405020304" pitchFamily="18" charset="0"/>
              </a:rPr>
              <a:t> preprint arXiv:1811.03378. 2018 Nov 8.</a:t>
            </a:r>
          </a:p>
          <a:p>
            <a:r>
              <a:rPr lang="en-IN" sz="2200" dirty="0">
                <a:latin typeface="Times New Roman" panose="02020603050405020304" pitchFamily="18" charset="0"/>
                <a:cs typeface="Times New Roman" panose="02020603050405020304" pitchFamily="18" charset="0"/>
              </a:rPr>
              <a:t> [2] S. </a:t>
            </a:r>
            <a:r>
              <a:rPr lang="en-IN" sz="2200" dirty="0" err="1">
                <a:latin typeface="Times New Roman" panose="02020603050405020304" pitchFamily="18" charset="0"/>
                <a:cs typeface="Times New Roman" panose="02020603050405020304" pitchFamily="18" charset="0"/>
              </a:rPr>
              <a:t>Ahlawata</a:t>
            </a:r>
            <a:r>
              <a:rPr lang="en-IN" sz="2200" dirty="0">
                <a:latin typeface="Times New Roman" panose="02020603050405020304" pitchFamily="18" charset="0"/>
                <a:cs typeface="Times New Roman" panose="02020603050405020304" pitchFamily="18" charset="0"/>
              </a:rPr>
              <a:t> and A. Choudhary, “Hybrid CNN-SVM classifier for handwritten digit recognition” Procedia Computer Science, Volume 167, 2020, Pages 2554-2560.</a:t>
            </a:r>
          </a:p>
          <a:p>
            <a:r>
              <a:rPr lang="en-IN" sz="2200" dirty="0">
                <a:latin typeface="Times New Roman" panose="02020603050405020304" pitchFamily="18" charset="0"/>
                <a:cs typeface="Times New Roman" panose="02020603050405020304" pitchFamily="18" charset="0"/>
              </a:rPr>
              <a:t> [3] </a:t>
            </a:r>
            <a:r>
              <a:rPr lang="en-IN" sz="2200" dirty="0" err="1">
                <a:latin typeface="Times New Roman" panose="02020603050405020304" pitchFamily="18" charset="0"/>
                <a:cs typeface="Times New Roman" panose="02020603050405020304" pitchFamily="18" charset="0"/>
              </a:rPr>
              <a:t>Prabhanjan</a:t>
            </a:r>
            <a:r>
              <a:rPr lang="en-IN" sz="2200" dirty="0">
                <a:latin typeface="Times New Roman" panose="02020603050405020304" pitchFamily="18" charset="0"/>
                <a:cs typeface="Times New Roman" panose="02020603050405020304" pitchFamily="18" charset="0"/>
              </a:rPr>
              <a:t> , S. and Dinesh, R., 2015. Handwritten Devanagari numeral recognition by fusion of classifiers. International Journal of Signal Processing, Image Processing and Pattern Recognition, 8(7), pp.41- 50. </a:t>
            </a:r>
          </a:p>
        </p:txBody>
      </p:sp>
    </p:spTree>
    <p:extLst>
      <p:ext uri="{BB962C8B-B14F-4D97-AF65-F5344CB8AC3E}">
        <p14:creationId xmlns:p14="http://schemas.microsoft.com/office/powerpoint/2010/main" val="316367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F15436-EE9B-6466-87E3-6B57F84CAAC0}"/>
              </a:ext>
            </a:extLst>
          </p:cNvPr>
          <p:cNvSpPr/>
          <p:nvPr/>
        </p:nvSpPr>
        <p:spPr>
          <a:xfrm>
            <a:off x="3820700" y="2921168"/>
            <a:ext cx="4550600" cy="1015663"/>
          </a:xfrm>
          <a:prstGeom prst="rect">
            <a:avLst/>
          </a:prstGeom>
          <a:noFill/>
        </p:spPr>
        <p:txBody>
          <a:bodyPr wrap="square" lIns="91440" tIns="45720" rIns="91440" bIns="45720">
            <a:spAutoFit/>
          </a:bodyPr>
          <a:lstStyle/>
          <a:p>
            <a:pPr algn="ctr"/>
            <a:r>
              <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7932008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62</TotalTime>
  <Words>730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Georgia</vt:lpstr>
      <vt:lpstr>Times New Roman</vt:lpstr>
      <vt:lpstr>Retrospect</vt:lpstr>
      <vt:lpstr>A Novel Method For Handwritten Digit Recognition System </vt:lpstr>
      <vt:lpstr>Introduction</vt:lpstr>
      <vt:lpstr>Project Description</vt:lpstr>
      <vt:lpstr>Literature Survey</vt:lpstr>
      <vt:lpstr>Literature Survey</vt:lpstr>
      <vt:lpstr>Literature Survey</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Dhayananth M</dc:creator>
  <cp:lastModifiedBy>Dhayananth M</cp:lastModifiedBy>
  <cp:revision>2</cp:revision>
  <dcterms:created xsi:type="dcterms:W3CDTF">2022-10-07T04:05:26Z</dcterms:created>
  <dcterms:modified xsi:type="dcterms:W3CDTF">2022-10-07T05:07:34Z</dcterms:modified>
</cp:coreProperties>
</file>