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8D6A943-52AC-416E-A586-E079D5AFF48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8D6A943-52AC-416E-A586-E079D5AFF48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D6A943-52AC-416E-A586-E079D5AFF48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943-52AC-416E-A586-E079D5AFF48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8D6A943-52AC-416E-A586-E079D5AFF48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8D6A943-52AC-416E-A586-E079D5AFF48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11500" b="1" dirty="0"/>
              <a:t>Literature Survey</a:t>
            </a:r>
            <a:endParaRPr lang="en-IN" sz="11500" b="1" dirty="0"/>
          </a:p>
        </p:txBody>
      </p:sp>
      <p:sp>
        <p:nvSpPr>
          <p:cNvPr id="3" name="Subtitle 2"/>
          <p:cNvSpPr>
            <a:spLocks noGrp="1"/>
          </p:cNvSpPr>
          <p:nvPr>
            <p:ph type="subTitle" idx="1"/>
          </p:nvPr>
        </p:nvSpPr>
        <p:spPr>
          <a:xfrm>
            <a:off x="1524000" y="3602355"/>
            <a:ext cx="9144000" cy="1842135"/>
          </a:xfrm>
        </p:spPr>
        <p:txBody>
          <a:bodyPr>
            <a:normAutofit fontScale="42500"/>
          </a:bodyPr>
          <a:lstStyle/>
          <a:p>
            <a:r>
              <a:rPr lang="en-IN" dirty="0">
                <a:latin typeface="Times New Roman" panose="02020603050405020304" pitchFamily="18" charset="0"/>
                <a:cs typeface="Times New Roman" panose="02020603050405020304" pitchFamily="18" charset="0"/>
              </a:rPr>
              <a:t>T</a:t>
            </a:r>
            <a:r>
              <a:rPr lang="en-GB" altLang="en-IN" dirty="0">
                <a:latin typeface="Times New Roman" panose="02020603050405020304" pitchFamily="18" charset="0"/>
                <a:cs typeface="Times New Roman" panose="02020603050405020304" pitchFamily="18" charset="0"/>
              </a:rPr>
              <a:t>EAM</a:t>
            </a:r>
            <a:r>
              <a:rPr lang="en-IN" dirty="0">
                <a:latin typeface="Times New Roman" panose="02020603050405020304" pitchFamily="18" charset="0"/>
                <a:cs typeface="Times New Roman" panose="02020603050405020304" pitchFamily="18" charset="0"/>
              </a:rPr>
              <a:t> </a:t>
            </a:r>
            <a:r>
              <a:rPr lang="en-GB" altLang="en-IN" dirty="0">
                <a:latin typeface="Times New Roman" panose="02020603050405020304" pitchFamily="18" charset="0"/>
                <a:cs typeface="Times New Roman" panose="02020603050405020304" pitchFamily="18" charset="0"/>
              </a:rPr>
              <a:t>ID - PNT2022TMID08158</a:t>
            </a:r>
            <a:endParaRPr lang="en-GB" alt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t>
            </a:r>
            <a:r>
              <a:rPr lang="en-GB" altLang="en-IN" dirty="0">
                <a:latin typeface="Times New Roman" panose="02020603050405020304" pitchFamily="18" charset="0"/>
                <a:cs typeface="Times New Roman" panose="02020603050405020304" pitchFamily="18" charset="0"/>
              </a:rPr>
              <a:t>OLLEGE</a:t>
            </a:r>
            <a:r>
              <a:rPr lang="en-IN" dirty="0">
                <a:latin typeface="Times New Roman" panose="02020603050405020304" pitchFamily="18" charset="0"/>
                <a:cs typeface="Times New Roman" panose="02020603050405020304" pitchFamily="18" charset="0"/>
              </a:rPr>
              <a:t> N</a:t>
            </a:r>
            <a:r>
              <a:rPr lang="en-GB" altLang="en-IN" dirty="0">
                <a:latin typeface="Times New Roman" panose="02020603050405020304" pitchFamily="18" charset="0"/>
                <a:cs typeface="Times New Roman" panose="02020603050405020304" pitchFamily="18" charset="0"/>
              </a:rPr>
              <a:t>AME - ADHIYAMAAN COLLEGE OF ENGINEERING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
            </a:r>
            <a:r>
              <a:rPr lang="en-GB" altLang="en-IN" dirty="0">
                <a:latin typeface="Times New Roman" panose="02020603050405020304" pitchFamily="18" charset="0"/>
                <a:cs typeface="Times New Roman" panose="02020603050405020304" pitchFamily="18" charset="0"/>
              </a:rPr>
              <a:t>EPARTMENT - ELECTRONICS AND COMMUNICATION ENGINEERING</a:t>
            </a:r>
            <a:endParaRPr lang="en-IN" dirty="0">
              <a:latin typeface="Times New Roman" panose="02020603050405020304" pitchFamily="18" charset="0"/>
              <a:cs typeface="Times New Roman" panose="02020603050405020304" pitchFamily="18" charset="0"/>
            </a:endParaRPr>
          </a:p>
          <a:p>
            <a:r>
              <a:rPr lang="en-GB"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a:t>
            </a:r>
            <a:r>
              <a:rPr lang="en-GB" altLang="en-IN" dirty="0">
                <a:latin typeface="Times New Roman" panose="02020603050405020304" pitchFamily="18" charset="0"/>
                <a:cs typeface="Times New Roman" panose="02020603050405020304" pitchFamily="18" charset="0"/>
              </a:rPr>
              <a:t>EAM</a:t>
            </a:r>
            <a:r>
              <a:rPr lang="en-IN" dirty="0">
                <a:latin typeface="Times New Roman" panose="02020603050405020304" pitchFamily="18" charset="0"/>
                <a:cs typeface="Times New Roman" panose="02020603050405020304" pitchFamily="18" charset="0"/>
              </a:rPr>
              <a:t> </a:t>
            </a:r>
            <a:r>
              <a:rPr lang="en-GB" altLang="en-IN" dirty="0">
                <a:latin typeface="Times New Roman" panose="02020603050405020304" pitchFamily="18" charset="0"/>
                <a:cs typeface="Times New Roman" panose="02020603050405020304" pitchFamily="18" charset="0"/>
              </a:rPr>
              <a:t>LEADER        -      PRAHARSHIDA.J</a:t>
            </a:r>
            <a:endParaRPr lang="en-GB" altLang="en-IN" dirty="0">
              <a:latin typeface="Times New Roman" panose="02020603050405020304" pitchFamily="18" charset="0"/>
              <a:cs typeface="Times New Roman" panose="02020603050405020304" pitchFamily="18" charset="0"/>
            </a:endParaRPr>
          </a:p>
          <a:p>
            <a:r>
              <a:rPr lang="en-GB" altLang="en-IN" dirty="0">
                <a:latin typeface="Times New Roman" panose="02020603050405020304" pitchFamily="18" charset="0"/>
                <a:cs typeface="Times New Roman" panose="02020603050405020304" pitchFamily="18" charset="0"/>
              </a:rPr>
              <a:t>  TEAM MEMBER      -     HARINI.T.R</a:t>
            </a:r>
            <a:endParaRPr lang="en-GB" altLang="en-IN" dirty="0">
              <a:latin typeface="Times New Roman" panose="02020603050405020304" pitchFamily="18" charset="0"/>
              <a:cs typeface="Times New Roman" panose="02020603050405020304" pitchFamily="18" charset="0"/>
            </a:endParaRPr>
          </a:p>
          <a:p>
            <a:r>
              <a:rPr lang="en-GB" altLang="en-IN" dirty="0">
                <a:latin typeface="Times New Roman" panose="02020603050405020304" pitchFamily="18" charset="0"/>
                <a:cs typeface="Times New Roman" panose="02020603050405020304" pitchFamily="18" charset="0"/>
              </a:rPr>
              <a:t> TEAM MEMBER      -    MUSKAN.R</a:t>
            </a:r>
            <a:endParaRPr lang="en-GB" altLang="en-IN" dirty="0">
              <a:latin typeface="Times New Roman" panose="02020603050405020304" pitchFamily="18" charset="0"/>
              <a:cs typeface="Times New Roman" panose="02020603050405020304" pitchFamily="18" charset="0"/>
            </a:endParaRPr>
          </a:p>
          <a:p>
            <a:r>
              <a:rPr lang="en-GB" altLang="en-IN" dirty="0">
                <a:latin typeface="Times New Roman" panose="02020603050405020304" pitchFamily="18" charset="0"/>
                <a:cs typeface="Times New Roman" panose="02020603050405020304" pitchFamily="18" charset="0"/>
              </a:rPr>
              <a:t>TEAM MEMBER     -     PREETHI.K</a:t>
            </a:r>
            <a:endParaRPr lang="en-GB" altLang="en-IN" dirty="0">
              <a:latin typeface="Times New Roman" panose="02020603050405020304" pitchFamily="18" charset="0"/>
              <a:cs typeface="Times New Roman" panose="02020603050405020304" pitchFamily="18" charset="0"/>
            </a:endParaRPr>
          </a:p>
          <a:p>
            <a:endParaRPr lang="en-GB" altLang="en-IN"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370840" y="284480"/>
            <a:ext cx="0" cy="608584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70840" y="304800"/>
            <a:ext cx="11430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81000" y="6339840"/>
            <a:ext cx="1140968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1760200" y="314960"/>
            <a:ext cx="20320" cy="602488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393065" y="86360"/>
          <a:ext cx="11730990" cy="6646545"/>
        </p:xfrm>
        <a:graphic>
          <a:graphicData uri="http://schemas.openxmlformats.org/drawingml/2006/table">
            <a:tbl>
              <a:tblPr firstRow="1" bandRow="1">
                <a:tableStyleId>{5940675A-B579-460E-94D1-54222C63F5DA}</a:tableStyleId>
              </a:tblPr>
              <a:tblGrid>
                <a:gridCol w="799465"/>
                <a:gridCol w="1465580"/>
                <a:gridCol w="2758440"/>
                <a:gridCol w="2238375"/>
                <a:gridCol w="2115820"/>
                <a:gridCol w="2353310"/>
              </a:tblGrid>
              <a:tr h="10058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773045">
                <a:tc>
                  <a:txBody>
                    <a:bodyPr/>
                    <a:lstStyle/>
                    <a:p>
                      <a:pPr algn="ctr"/>
                      <a:r>
                        <a:rPr lang="en-GB" altLang="en-IN"/>
                        <a:t>01</a:t>
                      </a:r>
                      <a:endParaRPr lang="en-GB" altLang="en-IN"/>
                    </a:p>
                  </a:txBody>
                  <a:tcPr/>
                </a:tc>
                <a:tc>
                  <a:txBody>
                    <a:bodyPr/>
                    <a:lstStyle/>
                    <a:p>
                      <a:r>
                        <a:rPr lang="en-GB" altLang="en-IN" dirty="0">
                          <a:latin typeface="Times New Roman" panose="02020603050405020304" pitchFamily="18" charset="0"/>
                          <a:cs typeface="Times New Roman" panose="02020603050405020304" pitchFamily="18" charset="0"/>
                        </a:rPr>
                        <a:t>An internet of things based smart waste management system </a:t>
                      </a:r>
                      <a:endParaRPr lang="en-GB" altLang="en-IN" dirty="0">
                        <a:latin typeface="Times New Roman" panose="02020603050405020304" pitchFamily="18" charset="0"/>
                        <a:cs typeface="Times New Roman" panose="02020603050405020304" pitchFamily="18" charset="0"/>
                      </a:endParaRPr>
                    </a:p>
                  </a:txBody>
                  <a:tcPr/>
                </a:tc>
                <a:tc>
                  <a:txBody>
                    <a:bodyPr/>
                    <a:lstStyle/>
                    <a:p>
                      <a:pPr algn="l">
                        <a:lnSpc>
                          <a:spcPct val="110000"/>
                        </a:lnSpc>
                      </a:pPr>
                      <a:r>
                        <a:rPr lang="en-GB" altLang="en-IN" sz="1800">
                          <a:latin typeface="Times New Roman" panose="02020603050405020304" pitchFamily="18" charset="0"/>
                          <a:cs typeface="Times New Roman" panose="02020603050405020304" pitchFamily="18" charset="0"/>
                        </a:rPr>
                        <a:t>The development of internet of things,the traditional waste management system is replaced with the smart sensors embedded into the system to perform real time monitoring and allow for better waste management</a:t>
                      </a:r>
                      <a:endParaRPr lang="en-GB" altLang="en-IN" sz="1800">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Aurdino,ultrasonic sensor,rasbperry pi 3B+,camera module,servo motor,GPS module</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IOT,LoRa,machine learning,cloud platform,artificial intelligence</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Low power consumption and long range data transmission</a:t>
                      </a:r>
                      <a:endParaRPr lang="en-GB" altLang="en-IN">
                        <a:latin typeface="Times New Roman" panose="02020603050405020304" pitchFamily="18" charset="0"/>
                        <a:cs typeface="Times New Roman" panose="02020603050405020304" pitchFamily="18" charset="0"/>
                      </a:endParaRPr>
                    </a:p>
                    <a:p>
                      <a:endParaRPr lang="en-GB" altLang="en-IN"/>
                    </a:p>
                    <a:p>
                      <a:endParaRPr lang="en-GB" altLang="en-IN"/>
                    </a:p>
                    <a:p>
                      <a:endParaRPr lang="en-GB" altLang="en-IN"/>
                    </a:p>
                  </a:txBody>
                  <a:tcPr/>
                </a:tc>
              </a:tr>
              <a:tr h="2773045">
                <a:tc>
                  <a:txBody>
                    <a:bodyPr/>
                    <a:lstStyle/>
                    <a:p>
                      <a:pPr algn="ctr"/>
                      <a:r>
                        <a:rPr lang="en-GB" altLang="en-IN">
                          <a:latin typeface="Times New Roman" panose="02020603050405020304" pitchFamily="18" charset="0"/>
                          <a:cs typeface="Times New Roman" panose="02020603050405020304" pitchFamily="18" charset="0"/>
                        </a:rPr>
                        <a:t>02</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t>Automation of smart waste management using IOT</a:t>
                      </a:r>
                      <a:endParaRPr lang="en-GB" altLang="en-IN"/>
                    </a:p>
                  </a:txBody>
                  <a:tcPr/>
                </a:tc>
                <a:tc>
                  <a:txBody>
                    <a:bodyPr/>
                    <a:lstStyle/>
                    <a:p>
                      <a:r>
                        <a:rPr lang="en-GB" altLang="en-IN">
                          <a:latin typeface="Times New Roman" panose="02020603050405020304" pitchFamily="18" charset="0"/>
                          <a:cs typeface="Times New Roman" panose="02020603050405020304" pitchFamily="18" charset="0"/>
                        </a:rPr>
                        <a:t>I</a:t>
                      </a:r>
                      <a:r>
                        <a:rPr lang="en-IN">
                          <a:latin typeface="Times New Roman" panose="02020603050405020304" pitchFamily="18" charset="0"/>
                          <a:cs typeface="Times New Roman" panose="02020603050405020304" pitchFamily="18" charset="0"/>
                        </a:rPr>
                        <a:t>n order to make our cities livable and future-proof, smart waste management is a critical component of smart cities. Smart Bin sensors, Smart Waste Management Platform, Tracking are efficient solutions to deal with waste fills across cities.</a:t>
                      </a:r>
                      <a:endParaRPr 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Load sensor,camera,</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Aurdino,wifi module,ultra sonic sensor,DC motor</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Garbage collection today is manual and takes a lot of effort and time</a:t>
                      </a:r>
                      <a:endParaRPr lang="en-GB" alt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255905" y="122555"/>
          <a:ext cx="11878310" cy="6591300"/>
        </p:xfrm>
        <a:graphic>
          <a:graphicData uri="http://schemas.openxmlformats.org/drawingml/2006/table">
            <a:tbl>
              <a:tblPr firstRow="1" bandRow="1">
                <a:tableStyleId>{5940675A-B579-460E-94D1-54222C63F5DA}</a:tableStyleId>
              </a:tblPr>
              <a:tblGrid>
                <a:gridCol w="969010"/>
                <a:gridCol w="1751965"/>
                <a:gridCol w="2795270"/>
                <a:gridCol w="1859280"/>
                <a:gridCol w="2080895"/>
                <a:gridCol w="2421890"/>
              </a:tblGrid>
              <a:tr h="140716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592070">
                <a:tc>
                  <a:txBody>
                    <a:bodyPr/>
                    <a:lstStyle/>
                    <a:p>
                      <a:pPr algn="ctr"/>
                      <a:r>
                        <a:rPr lang="en-GB" altLang="en-IN">
                          <a:latin typeface="Times New Roman" panose="02020603050405020304" pitchFamily="18" charset="0"/>
                          <a:cs typeface="Times New Roman" panose="02020603050405020304" pitchFamily="18" charset="0"/>
                        </a:rPr>
                        <a:t>03</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IOT based smart waste bin monitoring and municipal solid waste management</a:t>
                      </a:r>
                      <a:endParaRPr lang="en-GB" altLang="en-IN" dirty="0">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The IOT devices are wirelessly connected with the central hub to transmit the information about the bins filling level with the existing solution</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Microcontroller,receiver,transmitter,IR sensor,RF module,ultra sonic sensor,raspberry pi</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IOT,MATLAB</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Delay in collection of waste</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Each waste truck can dispose its waste to the nearest disposal point to save the trucks fuel and time</a:t>
                      </a:r>
                      <a:endParaRPr lang="en-GB" altLang="en-IN">
                        <a:latin typeface="Times New Roman" panose="02020603050405020304" pitchFamily="18" charset="0"/>
                        <a:cs typeface="Times New Roman" panose="02020603050405020304" pitchFamily="18" charset="0"/>
                      </a:endParaRPr>
                    </a:p>
                  </a:txBody>
                  <a:tcPr/>
                </a:tc>
              </a:tr>
              <a:tr h="2592070">
                <a:tc>
                  <a:txBody>
                    <a:bodyPr/>
                    <a:lstStyle/>
                    <a:p>
                      <a:pPr algn="ctr"/>
                      <a:r>
                        <a:rPr lang="en-GB" altLang="en-IN">
                          <a:latin typeface="Times New Roman" panose="02020603050405020304" pitchFamily="18" charset="0"/>
                          <a:cs typeface="Times New Roman" panose="02020603050405020304" pitchFamily="18" charset="0"/>
                        </a:rPr>
                        <a:t>04</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Smart bin : Internet of things garbage monitoring system</a:t>
                      </a:r>
                      <a:endParaRPr lang="en-GB" alt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It introduces the design and development of smart green environment of garbage monitoring system by measuring the garbage level in real time and to alert the municipality where never the bin is full based on the types of garbage</a:t>
                      </a:r>
                      <a:endParaRPr 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LCD,ultrasonic sensor,wifi module,camera,</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microcontroller</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t will reduce cost, man power and  indirectly reducing traffic in that place</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141605" y="127635"/>
          <a:ext cx="12007850" cy="6363970"/>
        </p:xfrm>
        <a:graphic>
          <a:graphicData uri="http://schemas.openxmlformats.org/drawingml/2006/table">
            <a:tbl>
              <a:tblPr firstRow="1" bandRow="1">
                <a:tableStyleId>{5940675A-B579-460E-94D1-54222C63F5DA}</a:tableStyleId>
              </a:tblPr>
              <a:tblGrid>
                <a:gridCol w="730250"/>
                <a:gridCol w="1851025"/>
                <a:gridCol w="2849880"/>
                <a:gridCol w="2108835"/>
                <a:gridCol w="2133600"/>
                <a:gridCol w="2334260"/>
              </a:tblGrid>
              <a:tr h="1085215">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486025">
                <a:tc>
                  <a:txBody>
                    <a:bodyPr/>
                    <a:lstStyle/>
                    <a:p>
                      <a:pPr algn="ctr"/>
                      <a:r>
                        <a:rPr lang="en-GB" altLang="en-IN">
                          <a:latin typeface="Times New Roman" panose="02020603050405020304" pitchFamily="18" charset="0"/>
                          <a:cs typeface="Times New Roman" panose="02020603050405020304" pitchFamily="18" charset="0"/>
                        </a:rPr>
                        <a:t>05</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IoT-Based Smart Solid Waste Management System A Systematic Literature Review</a:t>
                      </a:r>
                      <a:endParaRPr lang="en-GB" altLang="en-IN" dirty="0">
                        <a:latin typeface="Times New Roman" panose="02020603050405020304" pitchFamily="18" charset="0"/>
                        <a:cs typeface="Times New Roman" panose="02020603050405020304" pitchFamily="18" charset="0"/>
                      </a:endParaRPr>
                    </a:p>
                  </a:txBody>
                  <a:tcPr/>
                </a:tc>
                <a:tc>
                  <a:txBody>
                    <a:bodyPr/>
                    <a:lstStyle/>
                    <a:p>
                      <a:r>
                        <a:rPr lang="en-IN" sz="1800">
                          <a:latin typeface="Times New Roman" panose="02020603050405020304" pitchFamily="18" charset="0"/>
                          <a:cs typeface="Times New Roman" panose="02020603050405020304" pitchFamily="18" charset="0"/>
                          <a:sym typeface="+mn-ea"/>
                        </a:rPr>
                        <a:t>Today  a  smart solid  waste management system uses Internet-of-Things (IoT) technology in order  to  automate  several  traditional  waste  management processes.</a:t>
                      </a:r>
                      <a:endParaRPr lang="en-IN" sz="1800">
                        <a:latin typeface="Times New Roman" panose="02020603050405020304" pitchFamily="18" charset="0"/>
                        <a:cs typeface="Times New Roman" panose="02020603050405020304" pitchFamily="18" charset="0"/>
                      </a:endParaRPr>
                    </a:p>
                    <a:p>
                      <a:endParaRPr lang="en-IN"/>
                    </a:p>
                  </a:txBody>
                  <a:tcPr/>
                </a:tc>
                <a:tc>
                  <a:txBody>
                    <a:bodyPr/>
                    <a:lstStyle/>
                    <a:p>
                      <a:r>
                        <a:rPr lang="en-GB" altLang="en-IN">
                          <a:latin typeface="Times New Roman" panose="02020603050405020304" pitchFamily="18" charset="0"/>
                          <a:cs typeface="Times New Roman" panose="02020603050405020304" pitchFamily="18" charset="0"/>
                        </a:rPr>
                        <a:t>Microcontroller,</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temperature and weight sensor</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IOT,Cloud service</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Improve cleanliness, </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dynamic routing</a:t>
                      </a:r>
                      <a:endParaRPr lang="en-GB" altLang="en-IN">
                        <a:latin typeface="Times New Roman" panose="02020603050405020304" pitchFamily="18" charset="0"/>
                        <a:cs typeface="Times New Roman" panose="02020603050405020304" pitchFamily="18" charset="0"/>
                      </a:endParaRPr>
                    </a:p>
                  </a:txBody>
                  <a:tcPr/>
                </a:tc>
              </a:tr>
              <a:tr h="2792730">
                <a:tc>
                  <a:txBody>
                    <a:bodyPr/>
                    <a:lstStyle/>
                    <a:p>
                      <a:pPr algn="ctr"/>
                      <a:r>
                        <a:rPr lang="en-GB" altLang="en-IN">
                          <a:latin typeface="Times New Roman" panose="02020603050405020304" pitchFamily="18" charset="0"/>
                          <a:cs typeface="Times New Roman" panose="02020603050405020304" pitchFamily="18" charset="0"/>
                        </a:rPr>
                        <a:t>06</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 based garbage management system</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It deliberates a comprehensive survey of various proposed approaches for smart bin system such as smart garbage monitoring system and smart waste collection system</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Aurdino,ultrasonic sensor,bread board,GSM module,wifi module,connecting wires</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Sensitive devices like sensors might be spoiled due to rough action of the uses</a:t>
                      </a:r>
                      <a:endParaRPr lang="en-GB" alt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4"/>
          <p:cNvGraphicFramePr>
            <a:graphicFrameLocks noGrp="1"/>
          </p:cNvGraphicFramePr>
          <p:nvPr>
            <p:ph idx="1"/>
          </p:nvPr>
        </p:nvGraphicFramePr>
        <p:xfrm>
          <a:off x="50800" y="136525"/>
          <a:ext cx="12128500" cy="6626225"/>
        </p:xfrm>
        <a:graphic>
          <a:graphicData uri="http://schemas.openxmlformats.org/drawingml/2006/table">
            <a:tbl>
              <a:tblPr firstRow="1" bandRow="1">
                <a:tableStyleId>{5940675A-B579-460E-94D1-54222C63F5DA}</a:tableStyleId>
              </a:tblPr>
              <a:tblGrid>
                <a:gridCol w="988060"/>
                <a:gridCol w="2034540"/>
                <a:gridCol w="2552700"/>
                <a:gridCol w="1966595"/>
                <a:gridCol w="2117725"/>
                <a:gridCol w="2468880"/>
              </a:tblGrid>
              <a:tr h="1929130">
                <a:tc>
                  <a:txBody>
                    <a:bodyPr/>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348230">
                <a:tc>
                  <a:txBody>
                    <a:bodyPr/>
                    <a:p>
                      <a:pPr algn="ctr"/>
                      <a:r>
                        <a:rPr lang="en-GB" altLang="en-IN">
                          <a:latin typeface="Times New Roman" panose="02020603050405020304" pitchFamily="18" charset="0"/>
                          <a:cs typeface="Times New Roman" panose="02020603050405020304" pitchFamily="18" charset="0"/>
                        </a:rPr>
                        <a:t>07</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dirty="0">
                          <a:latin typeface="Times New Roman" panose="02020603050405020304" pitchFamily="18" charset="0"/>
                          <a:cs typeface="Times New Roman" panose="02020603050405020304" pitchFamily="18" charset="0"/>
                        </a:rPr>
                        <a:t>A waste city management system for smart cities applications</a:t>
                      </a:r>
                      <a:endParaRPr lang="en-GB" altLang="en-IN" dirty="0">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A new method is proposed to efficiently manage the waste collection by classfying the trash bin location and monitoring the amount of waste</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sz="1800">
                          <a:latin typeface="Times New Roman" panose="02020603050405020304" pitchFamily="18" charset="0"/>
                          <a:cs typeface="Times New Roman" panose="02020603050405020304" pitchFamily="18" charset="0"/>
                          <a:sym typeface="+mn-ea"/>
                        </a:rPr>
                        <a:t>Microcontroller,</a:t>
                      </a:r>
                      <a:endParaRPr lang="en-GB" altLang="en-IN" sz="1800">
                        <a:latin typeface="Times New Roman" panose="02020603050405020304" pitchFamily="18" charset="0"/>
                        <a:cs typeface="Times New Roman" panose="02020603050405020304" pitchFamily="18" charset="0"/>
                      </a:endParaRPr>
                    </a:p>
                    <a:p>
                      <a:r>
                        <a:rPr lang="en-GB" altLang="en-IN" sz="1800">
                          <a:latin typeface="Times New Roman" panose="02020603050405020304" pitchFamily="18" charset="0"/>
                          <a:cs typeface="Times New Roman" panose="02020603050405020304" pitchFamily="18" charset="0"/>
                          <a:sym typeface="+mn-ea"/>
                        </a:rPr>
                        <a:t>temperature and weight sensor</a:t>
                      </a:r>
                      <a:endParaRPr lang="en-GB" altLang="en-IN" sz="1800">
                        <a:latin typeface="Times New Roman" panose="02020603050405020304" pitchFamily="18" charset="0"/>
                        <a:cs typeface="Times New Roman" panose="02020603050405020304" pitchFamily="18" charset="0"/>
                      </a:endParaRPr>
                    </a:p>
                    <a:p>
                      <a:endParaRPr lang="en-IN"/>
                    </a:p>
                  </a:txBody>
                  <a:tcPr/>
                </a:tc>
                <a:tc>
                  <a:txBody>
                    <a:bodyPr/>
                    <a:p>
                      <a:r>
                        <a:rPr lang="en-GB" altLang="en-IN">
                          <a:latin typeface="Times New Roman" panose="02020603050405020304" pitchFamily="18" charset="0"/>
                          <a:cs typeface="Times New Roman" panose="02020603050405020304" pitchFamily="18" charset="0"/>
                        </a:rPr>
                        <a:t>IOT,machine learning</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Fuel consumption</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The data should be collected in a better way</a:t>
                      </a:r>
                      <a:endParaRPr lang="en-GB" altLang="en-IN">
                        <a:latin typeface="Times New Roman" panose="02020603050405020304" pitchFamily="18" charset="0"/>
                        <a:cs typeface="Times New Roman" panose="02020603050405020304" pitchFamily="18" charset="0"/>
                      </a:endParaRPr>
                    </a:p>
                  </a:txBody>
                  <a:tcPr/>
                </a:tc>
              </a:tr>
              <a:tr h="2348865">
                <a:tc>
                  <a:txBody>
                    <a:bodyPr/>
                    <a:p>
                      <a:pPr algn="ctr"/>
                      <a:r>
                        <a:rPr lang="en-GB" altLang="en-IN">
                          <a:latin typeface="Times New Roman" panose="02020603050405020304" pitchFamily="18" charset="0"/>
                          <a:cs typeface="Times New Roman" panose="02020603050405020304" pitchFamily="18" charset="0"/>
                        </a:rPr>
                        <a:t>08</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Smart waste management system using IOT</a:t>
                      </a:r>
                      <a:endParaRPr lang="en-GB" altLang="en-IN">
                        <a:latin typeface="Times New Roman" panose="02020603050405020304" pitchFamily="18" charset="0"/>
                        <a:cs typeface="Times New Roman" panose="02020603050405020304" pitchFamily="18" charset="0"/>
                      </a:endParaRPr>
                    </a:p>
                  </a:txBody>
                  <a:tcPr/>
                </a:tc>
                <a:tc>
                  <a:txBody>
                    <a:bodyPr/>
                    <a:p>
                      <a:r>
                        <a:rPr lang="en-IN">
                          <a:latin typeface="Times New Roman" panose="02020603050405020304" pitchFamily="18" charset="0"/>
                          <a:cs typeface="Times New Roman" panose="02020603050405020304" pitchFamily="18" charset="0"/>
                        </a:rPr>
                        <a:t>Smart devices are embedded in the environment to</a:t>
                      </a:r>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monitor and collect ambient information. abstract for 8</a:t>
                      </a:r>
                      <a:endParaRPr 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Aurdino uno microcontroller,</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LCD display,Co2 sensor,ultrasonic sensor,GPRS,</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Raspberry pi</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p>
                      <a:r>
                        <a:rPr lang="en-IN" dirty="0">
                          <a:latin typeface="Times New Roman" panose="02020603050405020304" pitchFamily="18" charset="0"/>
                          <a:cs typeface="Times New Roman" panose="02020603050405020304" pitchFamily="18" charset="0"/>
                        </a:rPr>
                        <a:t>It provide effort for the intelligent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transportation within the context of IoT and smart cities for sewage collection.</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81" y="3166076"/>
            <a:ext cx="10515600" cy="1325563"/>
          </a:xfrm>
        </p:spPr>
        <p:txBody>
          <a:bodyPr/>
          <a:lstStyle/>
          <a:p>
            <a:pPr algn="ctr"/>
            <a:r>
              <a:rPr lang="en-IN" b="1" dirty="0"/>
              <a:t>THANK YOU</a:t>
            </a:r>
            <a:endParaRPr lang="en-IN" b="1" dirty="0"/>
          </a:p>
        </p:txBody>
      </p:sp>
      <p:cxnSp>
        <p:nvCxnSpPr>
          <p:cNvPr id="3" name="Straight Connector 2"/>
          <p:cNvCxnSpPr/>
          <p:nvPr/>
        </p:nvCxnSpPr>
        <p:spPr>
          <a:xfrm>
            <a:off x="299720" y="309880"/>
            <a:ext cx="0" cy="623824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289560" y="335280"/>
            <a:ext cx="1155192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11811000" y="325120"/>
            <a:ext cx="0" cy="61976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89560" y="6512560"/>
            <a:ext cx="115316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3744</Words>
  <Application>WPS Presentation</Application>
  <PresentationFormat>Widescreen</PresentationFormat>
  <Paragraphs>177</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Times New Roman</vt:lpstr>
      <vt:lpstr>Calibri Light</vt:lpstr>
      <vt:lpstr>Calibri</vt:lpstr>
      <vt:lpstr>Microsoft YaHei</vt:lpstr>
      <vt:lpstr>Arial Unicode MS</vt:lpstr>
      <vt:lpstr>Office Theme</vt:lpstr>
      <vt:lpstr>Literature Survey</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senth</cp:lastModifiedBy>
  <cp:revision>3</cp:revision>
  <dcterms:created xsi:type="dcterms:W3CDTF">2022-09-10T08:59:00Z</dcterms:created>
  <dcterms:modified xsi:type="dcterms:W3CDTF">2022-09-10T18:13:50Z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131382271FCF4EAAB5A1CD881C5082FA</vt:lpwstr>
  </property>
  <property fmtid="{D5CDD505-2E9C-101B-9397-08002B2CF9AE}" pid="3" name="KSOProductBuildVer">
    <vt:lpwstr>1033-11.2.0.11210</vt:lpwstr>
  </property>
</Properties>
</file>