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Literature Survey</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3987800"/>
          </a:xfrm>
          <a:prstGeom prst="rect">
            <a:avLst/>
          </a:prstGeom>
        </p:spPr>
        <p:txBody>
          <a:bodyPr vert="horz" wrap="square" lIns="0" tIns="12700" rIns="0" bIns="0" rtlCol="0">
            <a:spAutoFit/>
          </a:bodyPr>
          <a:lstStyle/>
          <a:p>
            <a:pPr marL="12700" marR="5080" algn="just">
              <a:lnSpc>
                <a:spcPct val="109000"/>
              </a:lnSpc>
              <a:spcBef>
                <a:spcPts val="90"/>
              </a:spcBef>
            </a:pPr>
            <a:endParaRPr spc="-10" dirty="0">
              <a:cs typeface="+mn-lt"/>
              <a:sym typeface="+mn-ea"/>
            </a:endParaRPr>
          </a:p>
          <a:p>
            <a:pPr marL="12700" marR="5080" algn="just">
              <a:lnSpc>
                <a:spcPct val="109000"/>
              </a:lnSpc>
              <a:spcBef>
                <a:spcPts val="90"/>
              </a:spcBef>
            </a:pPr>
            <a:r>
              <a:rPr spc="-10" dirty="0">
                <a:cs typeface="+mn-lt"/>
                <a:sym typeface="+mn-ea"/>
              </a:rPr>
              <a:t>management </a:t>
            </a:r>
            <a:r>
              <a:rPr spc="-15" dirty="0">
                <a:cs typeface="+mn-lt"/>
                <a:sym typeface="+mn-ea"/>
              </a:rPr>
              <a:t>illiteracy. </a:t>
            </a:r>
            <a:r>
              <a:rPr spc="-10" dirty="0">
                <a:cs typeface="+mn-lt"/>
                <a:sym typeface="+mn-ea"/>
              </a:rPr>
              <a:t>Therefore, to reduce </a:t>
            </a:r>
            <a:r>
              <a:rPr spc="-5" dirty="0">
                <a:cs typeface="+mn-lt"/>
                <a:sym typeface="+mn-ea"/>
              </a:rPr>
              <a:t>supply </a:t>
            </a:r>
            <a:r>
              <a:rPr spc="-15" dirty="0">
                <a:cs typeface="+mn-lt"/>
                <a:sym typeface="+mn-ea"/>
              </a:rPr>
              <a:t>uncertainty, </a:t>
            </a:r>
            <a:r>
              <a:rPr spc="-5" dirty="0">
                <a:cs typeface="+mn-lt"/>
                <a:sym typeface="+mn-ea"/>
              </a:rPr>
              <a:t>we </a:t>
            </a:r>
            <a:r>
              <a:rPr spc="-10" dirty="0">
                <a:cs typeface="+mn-lt"/>
                <a:sym typeface="+mn-ea"/>
              </a:rPr>
              <a:t>developed </a:t>
            </a:r>
            <a:r>
              <a:rPr dirty="0">
                <a:cs typeface="+mn-lt"/>
                <a:sym typeface="+mn-ea"/>
              </a:rPr>
              <a:t>a </a:t>
            </a:r>
            <a:r>
              <a:rPr spc="-5" dirty="0">
                <a:cs typeface="+mn-lt"/>
                <a:sym typeface="+mn-ea"/>
              </a:rPr>
              <a:t>new </a:t>
            </a:r>
            <a:r>
              <a:rPr spc="-10" dirty="0">
                <a:cs typeface="+mn-lt"/>
                <a:sym typeface="+mn-ea"/>
              </a:rPr>
              <a:t>inventory  management </a:t>
            </a:r>
            <a:r>
              <a:rPr spc="-15" dirty="0">
                <a:cs typeface="+mn-lt"/>
                <a:sym typeface="+mn-ea"/>
              </a:rPr>
              <a:t>system </a:t>
            </a:r>
            <a:r>
              <a:rPr spc="-5" dirty="0">
                <a:cs typeface="+mn-lt"/>
                <a:sym typeface="+mn-ea"/>
              </a:rPr>
              <a:t>based on </a:t>
            </a:r>
            <a:r>
              <a:rPr spc="-10" dirty="0">
                <a:cs typeface="+mn-lt"/>
                <a:sym typeface="+mn-ea"/>
              </a:rPr>
              <a:t>two strategies: </a:t>
            </a:r>
            <a:r>
              <a:rPr spc="-5" dirty="0">
                <a:cs typeface="+mn-lt"/>
                <a:sym typeface="+mn-ea"/>
              </a:rPr>
              <a:t>(a) </a:t>
            </a:r>
            <a:r>
              <a:rPr spc="-10" dirty="0">
                <a:cs typeface="+mn-lt"/>
                <a:sym typeface="+mn-ea"/>
              </a:rPr>
              <a:t>strategies to reduce </a:t>
            </a:r>
            <a:r>
              <a:rPr spc="-5" dirty="0">
                <a:cs typeface="+mn-lt"/>
                <a:sym typeface="+mn-ea"/>
              </a:rPr>
              <a:t>demand </a:t>
            </a:r>
            <a:r>
              <a:rPr spc="-10" dirty="0">
                <a:cs typeface="+mn-lt"/>
                <a:sym typeface="+mn-ea"/>
              </a:rPr>
              <a:t>uncertainty; </a:t>
            </a:r>
            <a:r>
              <a:rPr spc="-5" dirty="0">
                <a:cs typeface="+mn-lt"/>
                <a:sym typeface="+mn-ea"/>
              </a:rPr>
              <a:t>and (b)  </a:t>
            </a:r>
            <a:r>
              <a:rPr spc="-10" dirty="0">
                <a:cs typeface="+mn-lt"/>
                <a:sym typeface="+mn-ea"/>
              </a:rPr>
              <a:t>strategies to reduce process </a:t>
            </a:r>
            <a:r>
              <a:rPr spc="-15" dirty="0">
                <a:cs typeface="+mn-lt"/>
                <a:sym typeface="+mn-ea"/>
              </a:rPr>
              <a:t>uncertainty. </a:t>
            </a:r>
            <a:endParaRPr spc="-15" dirty="0">
              <a:cs typeface="+mn-lt"/>
              <a:sym typeface="+mn-ea"/>
            </a:endParaRPr>
          </a:p>
          <a:p>
            <a:pPr marL="12700" marR="5080" algn="just">
              <a:lnSpc>
                <a:spcPct val="109000"/>
              </a:lnSpc>
              <a:spcBef>
                <a:spcPts val="90"/>
              </a:spcBef>
            </a:pPr>
            <a:endParaRPr spc="-15" dirty="0">
              <a:cs typeface="+mn-lt"/>
              <a:sym typeface="+mn-ea"/>
            </a:endParaRPr>
          </a:p>
          <a:p>
            <a:pPr marL="12700" marR="5080" algn="just">
              <a:lnSpc>
                <a:spcPct val="109000"/>
              </a:lnSpc>
              <a:spcBef>
                <a:spcPts val="90"/>
              </a:spcBef>
            </a:pPr>
            <a:r>
              <a:rPr spc="-15" dirty="0">
                <a:cs typeface="+mn-lt"/>
                <a:sym typeface="+mn-ea"/>
              </a:rPr>
              <a:t>Speciﬁcally, </a:t>
            </a:r>
            <a:r>
              <a:rPr spc="-5" dirty="0">
                <a:cs typeface="+mn-lt"/>
                <a:sym typeface="+mn-ea"/>
              </a:rPr>
              <a:t>we </a:t>
            </a:r>
            <a:r>
              <a:rPr spc="-10" dirty="0">
                <a:cs typeface="+mn-lt"/>
                <a:sym typeface="+mn-ea"/>
              </a:rPr>
              <a:t>implemented </a:t>
            </a:r>
            <a:r>
              <a:rPr spc="-5" dirty="0">
                <a:cs typeface="+mn-lt"/>
                <a:sym typeface="+mn-ea"/>
              </a:rPr>
              <a:t>triple exponenfial smoothing </a:t>
            </a:r>
            <a:r>
              <a:rPr spc="-10" dirty="0">
                <a:cs typeface="+mn-lt"/>
                <a:sym typeface="+mn-ea"/>
              </a:rPr>
              <a:t>for  product </a:t>
            </a:r>
            <a:r>
              <a:rPr spc="-5" dirty="0">
                <a:cs typeface="+mn-lt"/>
                <a:sym typeface="+mn-ea"/>
              </a:rPr>
              <a:t>demand forecasfing, ABC segmentafion </a:t>
            </a:r>
            <a:r>
              <a:rPr spc="-10" dirty="0">
                <a:cs typeface="+mn-lt"/>
                <a:sym typeface="+mn-ea"/>
              </a:rPr>
              <a:t>to </a:t>
            </a:r>
            <a:r>
              <a:rPr spc="-5" dirty="0">
                <a:cs typeface="+mn-lt"/>
                <a:sym typeface="+mn-ea"/>
              </a:rPr>
              <a:t>idenfify the </a:t>
            </a:r>
            <a:r>
              <a:rPr spc="-10" dirty="0">
                <a:cs typeface="+mn-lt"/>
                <a:sym typeface="+mn-ea"/>
              </a:rPr>
              <a:t>most important products </a:t>
            </a:r>
            <a:r>
              <a:rPr spc="-5" dirty="0">
                <a:cs typeface="+mn-lt"/>
                <a:sym typeface="+mn-ea"/>
              </a:rPr>
              <a:t>in the ﬁrm's  porVolio, the </a:t>
            </a:r>
            <a:r>
              <a:rPr spc="-10" dirty="0">
                <a:cs typeface="+mn-lt"/>
                <a:sym typeface="+mn-ea"/>
              </a:rPr>
              <a:t>newsvendor </a:t>
            </a:r>
            <a:r>
              <a:rPr spc="-5" dirty="0">
                <a:cs typeface="+mn-lt"/>
                <a:sym typeface="+mn-ea"/>
              </a:rPr>
              <a:t>model </a:t>
            </a:r>
            <a:r>
              <a:rPr spc="-10" dirty="0">
                <a:cs typeface="+mn-lt"/>
                <a:sym typeface="+mn-ea"/>
              </a:rPr>
              <a:t>to determine </a:t>
            </a:r>
            <a:r>
              <a:rPr dirty="0">
                <a:cs typeface="+mn-lt"/>
                <a:sym typeface="+mn-ea"/>
              </a:rPr>
              <a:t>opfimal </a:t>
            </a:r>
            <a:r>
              <a:rPr spc="-10" dirty="0">
                <a:cs typeface="+mn-lt"/>
                <a:sym typeface="+mn-ea"/>
              </a:rPr>
              <a:t>inventory levels, powers-of-two </a:t>
            </a:r>
            <a:r>
              <a:rPr spc="-5" dirty="0">
                <a:cs typeface="+mn-lt"/>
                <a:sym typeface="+mn-ea"/>
              </a:rPr>
              <a:t>policies, </a:t>
            </a:r>
            <a:r>
              <a:rPr spc="-10" dirty="0">
                <a:cs typeface="+mn-lt"/>
                <a:sym typeface="+mn-ea"/>
              </a:rPr>
              <a:t>to  </a:t>
            </a:r>
            <a:r>
              <a:rPr spc="-5" dirty="0">
                <a:cs typeface="+mn-lt"/>
                <a:sym typeface="+mn-ea"/>
              </a:rPr>
              <a:t>opfimize </a:t>
            </a:r>
            <a:r>
              <a:rPr spc="-10" dirty="0">
                <a:cs typeface="+mn-lt"/>
                <a:sym typeface="+mn-ea"/>
              </a:rPr>
              <a:t>reorder </a:t>
            </a:r>
            <a:r>
              <a:rPr dirty="0">
                <a:cs typeface="+mn-lt"/>
                <a:sym typeface="+mn-ea"/>
              </a:rPr>
              <a:t>fimes, </a:t>
            </a:r>
            <a:r>
              <a:rPr spc="-5" dirty="0">
                <a:cs typeface="+mn-lt"/>
                <a:sym typeface="+mn-ea"/>
              </a:rPr>
              <a:t>and </a:t>
            </a:r>
            <a:r>
              <a:rPr spc="-15" dirty="0">
                <a:cs typeface="+mn-lt"/>
                <a:sym typeface="+mn-ea"/>
              </a:rPr>
              <a:t>Turnover </a:t>
            </a:r>
            <a:r>
              <a:rPr spc="-5" dirty="0">
                <a:cs typeface="+mn-lt"/>
                <a:sym typeface="+mn-ea"/>
              </a:rPr>
              <a:t>Based Metrics </a:t>
            </a:r>
            <a:r>
              <a:rPr spc="-10" dirty="0">
                <a:cs typeface="+mn-lt"/>
                <a:sym typeface="+mn-ea"/>
              </a:rPr>
              <a:t>to arrange SKUs </a:t>
            </a:r>
            <a:r>
              <a:rPr spc="-5" dirty="0">
                <a:cs typeface="+mn-lt"/>
                <a:sym typeface="+mn-ea"/>
              </a:rPr>
              <a:t>in the </a:t>
            </a:r>
            <a:r>
              <a:rPr spc="-10" dirty="0">
                <a:cs typeface="+mn-lt"/>
                <a:sym typeface="+mn-ea"/>
              </a:rPr>
              <a:t>warehouse. </a:t>
            </a:r>
            <a:endParaRPr spc="-10" dirty="0">
              <a:cs typeface="+mn-lt"/>
              <a:sym typeface="+mn-ea"/>
            </a:endParaRPr>
          </a:p>
          <a:p>
            <a:pPr marL="12700" marR="5080" algn="just">
              <a:lnSpc>
                <a:spcPct val="109000"/>
              </a:lnSpc>
              <a:spcBef>
                <a:spcPts val="90"/>
              </a:spcBef>
            </a:pPr>
            <a:endParaRPr spc="-10" dirty="0">
              <a:cs typeface="+mn-lt"/>
              <a:sym typeface="+mn-ea"/>
            </a:endParaRPr>
          </a:p>
          <a:p>
            <a:pPr marL="12700" marR="5080" algn="just">
              <a:lnSpc>
                <a:spcPct val="109000"/>
              </a:lnSpc>
              <a:spcBef>
                <a:spcPts val="90"/>
              </a:spcBef>
            </a:pPr>
            <a:r>
              <a:rPr spc="-10" dirty="0">
                <a:cs typeface="+mn-lt"/>
                <a:sym typeface="+mn-ea"/>
              </a:rPr>
              <a:t>Overall, </a:t>
            </a:r>
            <a:r>
              <a:rPr spc="-5" dirty="0">
                <a:cs typeface="+mn-lt"/>
                <a:sym typeface="+mn-ea"/>
              </a:rPr>
              <a:t>our  </a:t>
            </a:r>
            <a:r>
              <a:rPr spc="-10" dirty="0">
                <a:cs typeface="+mn-lt"/>
                <a:sym typeface="+mn-ea"/>
              </a:rPr>
              <a:t>results </a:t>
            </a:r>
            <a:r>
              <a:rPr spc="-5" dirty="0">
                <a:cs typeface="+mn-lt"/>
                <a:sym typeface="+mn-ea"/>
              </a:rPr>
              <a:t>suggest the signiﬁcance of </a:t>
            </a:r>
            <a:r>
              <a:rPr spc="-10" dirty="0">
                <a:cs typeface="+mn-lt"/>
                <a:sym typeface="+mn-ea"/>
              </a:rPr>
              <a:t>taking into account </a:t>
            </a:r>
            <a:r>
              <a:rPr spc="-5" dirty="0">
                <a:cs typeface="+mn-lt"/>
                <a:sym typeface="+mn-ea"/>
              </a:rPr>
              <a:t>the country in which </a:t>
            </a:r>
            <a:r>
              <a:rPr spc="-10" dirty="0">
                <a:cs typeface="+mn-lt"/>
                <a:sym typeface="+mn-ea"/>
              </a:rPr>
              <a:t>any </a:t>
            </a:r>
            <a:r>
              <a:rPr spc="-5" dirty="0">
                <a:cs typeface="+mn-lt"/>
                <a:sym typeface="+mn-ea"/>
              </a:rPr>
              <a:t>ﬁrm </a:t>
            </a:r>
            <a:r>
              <a:rPr spc="-10" dirty="0">
                <a:cs typeface="+mn-lt"/>
                <a:sym typeface="+mn-ea"/>
              </a:rPr>
              <a:t>operates. </a:t>
            </a:r>
            <a:r>
              <a:rPr spc="-5" dirty="0">
                <a:cs typeface="+mn-lt"/>
                <a:sym typeface="+mn-ea"/>
              </a:rPr>
              <a:t>Hence, it  should not be </a:t>
            </a:r>
            <a:r>
              <a:rPr dirty="0">
                <a:cs typeface="+mn-lt"/>
                <a:sym typeface="+mn-ea"/>
              </a:rPr>
              <a:t>a </a:t>
            </a:r>
            <a:r>
              <a:rPr spc="-5" dirty="0">
                <a:cs typeface="+mn-lt"/>
                <a:sym typeface="+mn-ea"/>
              </a:rPr>
              <a:t>surprise </a:t>
            </a:r>
            <a:r>
              <a:rPr spc="-10" dirty="0">
                <a:cs typeface="+mn-lt"/>
                <a:sym typeface="+mn-ea"/>
              </a:rPr>
              <a:t>that </a:t>
            </a:r>
            <a:r>
              <a:rPr spc="-5" dirty="0">
                <a:cs typeface="+mn-lt"/>
                <a:sym typeface="+mn-ea"/>
              </a:rPr>
              <a:t>in </a:t>
            </a:r>
            <a:r>
              <a:rPr spc="-10" dirty="0">
                <a:cs typeface="+mn-lt"/>
                <a:sym typeface="+mn-ea"/>
              </a:rPr>
              <a:t>developing countries </a:t>
            </a:r>
            <a:r>
              <a:rPr spc="-5" dirty="0">
                <a:cs typeface="+mn-lt"/>
                <a:sym typeface="+mn-ea"/>
              </a:rPr>
              <a:t>ﬁrms show high </a:t>
            </a:r>
            <a:r>
              <a:rPr spc="-10" dirty="0">
                <a:cs typeface="+mn-lt"/>
                <a:sym typeface="+mn-ea"/>
              </a:rPr>
              <a:t>buﬀer stocks </a:t>
            </a:r>
            <a:r>
              <a:rPr spc="-5" dirty="0">
                <a:cs typeface="+mn-lt"/>
                <a:sym typeface="+mn-ea"/>
              </a:rPr>
              <a:t>and </a:t>
            </a:r>
            <a:r>
              <a:rPr spc="-10" dirty="0">
                <a:cs typeface="+mn-lt"/>
                <a:sym typeface="+mn-ea"/>
              </a:rPr>
              <a:t>generally </a:t>
            </a:r>
            <a:r>
              <a:rPr spc="-5" dirty="0">
                <a:cs typeface="+mn-lt"/>
                <a:sym typeface="+mn-ea"/>
              </a:rPr>
              <a:t>adopt  reacfive </a:t>
            </a:r>
            <a:r>
              <a:rPr spc="-10" dirty="0">
                <a:cs typeface="+mn-lt"/>
                <a:sym typeface="+mn-ea"/>
              </a:rPr>
              <a:t>ﬂexibility</a:t>
            </a:r>
            <a:r>
              <a:rPr spc="-5" dirty="0">
                <a:cs typeface="+mn-lt"/>
                <a:sym typeface="+mn-ea"/>
              </a:rPr>
              <a:t> pracfices.</a:t>
            </a:r>
            <a:endParaRPr>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525895"/>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9.</a:t>
            </a:r>
            <a:endParaRPr spc="-5" dirty="0">
              <a:cs typeface="+mn-lt"/>
              <a:sym typeface="+mn-ea"/>
            </a:endParaRPr>
          </a:p>
          <a:p>
            <a:pPr marL="12700">
              <a:lnSpc>
                <a:spcPct val="100000"/>
              </a:lnSpc>
              <a:spcBef>
                <a:spcPts val="100"/>
              </a:spcBef>
            </a:pPr>
            <a:endParaRPr spc="-5" dirty="0">
              <a:cs typeface="+mn-lt"/>
              <a:sym typeface="+mn-ea"/>
            </a:endParaRPr>
          </a:p>
          <a:p>
            <a:pPr marL="12700">
              <a:lnSpc>
                <a:spcPct val="100000"/>
              </a:lnSpc>
              <a:spcBef>
                <a:spcPts val="100"/>
              </a:spcBef>
            </a:pPr>
            <a:r>
              <a:rPr spc="-5" dirty="0">
                <a:cs typeface="+mn-lt"/>
                <a:sym typeface="+mn-ea"/>
              </a:rPr>
              <a:t>Title: </a:t>
            </a:r>
            <a:r>
              <a:rPr spc="-10" dirty="0">
                <a:cs typeface="+mn-lt"/>
                <a:sym typeface="+mn-ea"/>
              </a:rPr>
              <a:t>Inventory management </a:t>
            </a:r>
            <a:r>
              <a:rPr spc="-5" dirty="0">
                <a:cs typeface="+mn-lt"/>
                <a:sym typeface="+mn-ea"/>
              </a:rPr>
              <a:t>eﬃciency </a:t>
            </a:r>
            <a:r>
              <a:rPr spc="-10" dirty="0">
                <a:cs typeface="+mn-lt"/>
                <a:sym typeface="+mn-ea"/>
              </a:rPr>
              <a:t>analysis: </a:t>
            </a:r>
            <a:r>
              <a:rPr dirty="0">
                <a:cs typeface="+mn-lt"/>
                <a:sym typeface="+mn-ea"/>
              </a:rPr>
              <a:t>A </a:t>
            </a:r>
            <a:r>
              <a:rPr spc="-5" dirty="0">
                <a:cs typeface="+mn-lt"/>
                <a:sym typeface="+mn-ea"/>
              </a:rPr>
              <a:t>case </a:t>
            </a:r>
            <a:r>
              <a:rPr spc="-10" dirty="0">
                <a:cs typeface="+mn-lt"/>
                <a:sym typeface="+mn-ea"/>
              </a:rPr>
              <a:t>study </a:t>
            </a:r>
            <a:r>
              <a:rPr spc="-5" dirty="0">
                <a:cs typeface="+mn-lt"/>
                <a:sym typeface="+mn-ea"/>
              </a:rPr>
              <a:t>of an SME </a:t>
            </a:r>
            <a:r>
              <a:rPr spc="-10" dirty="0">
                <a:cs typeface="+mn-lt"/>
                <a:sym typeface="+mn-ea"/>
              </a:rPr>
              <a:t>company  Authors: </a:t>
            </a:r>
            <a:r>
              <a:rPr dirty="0">
                <a:cs typeface="+mn-lt"/>
                <a:sym typeface="+mn-ea"/>
              </a:rPr>
              <a:t>S S </a:t>
            </a:r>
            <a:r>
              <a:rPr spc="-5" dirty="0">
                <a:cs typeface="+mn-lt"/>
                <a:sym typeface="+mn-ea"/>
              </a:rPr>
              <a:t>Islam, </a:t>
            </a:r>
            <a:r>
              <a:rPr dirty="0">
                <a:cs typeface="+mn-lt"/>
                <a:sym typeface="+mn-ea"/>
              </a:rPr>
              <a:t>A H </a:t>
            </a:r>
            <a:r>
              <a:rPr spc="-10" dirty="0">
                <a:cs typeface="+mn-lt"/>
                <a:sym typeface="+mn-ea"/>
              </a:rPr>
              <a:t>Pulungan, </a:t>
            </a:r>
            <a:r>
              <a:rPr dirty="0">
                <a:cs typeface="+mn-lt"/>
                <a:sym typeface="+mn-ea"/>
              </a:rPr>
              <a:t>A </a:t>
            </a:r>
            <a:r>
              <a:rPr spc="-10" dirty="0">
                <a:cs typeface="+mn-lt"/>
                <a:sym typeface="+mn-ea"/>
              </a:rPr>
              <a:t>Rochim</a:t>
            </a:r>
            <a:endParaRPr>
              <a:cs typeface="+mn-lt"/>
            </a:endParaRPr>
          </a:p>
          <a:p>
            <a:pPr marL="12700">
              <a:lnSpc>
                <a:spcPct val="100000"/>
              </a:lnSpc>
              <a:spcBef>
                <a:spcPts val="895"/>
              </a:spcBef>
            </a:pPr>
            <a:r>
              <a:rPr spc="-20" dirty="0">
                <a:cs typeface="+mn-lt"/>
                <a:sym typeface="+mn-ea"/>
              </a:rPr>
              <a:t>Year:</a:t>
            </a:r>
            <a:r>
              <a:rPr spc="-5" dirty="0">
                <a:cs typeface="+mn-lt"/>
                <a:sym typeface="+mn-ea"/>
              </a:rPr>
              <a:t> 2019</a:t>
            </a:r>
            <a:endParaRPr spc="-5" dirty="0">
              <a:cs typeface="+mn-lt"/>
              <a:sym typeface="+mn-ea"/>
            </a:endParaRPr>
          </a:p>
          <a:p>
            <a:pPr marL="12700">
              <a:lnSpc>
                <a:spcPct val="100000"/>
              </a:lnSpc>
              <a:spcBef>
                <a:spcPts val="895"/>
              </a:spcBef>
            </a:pPr>
            <a:r>
              <a:rPr lang="en-US">
                <a:cs typeface="+mn-lt"/>
              </a:rPr>
              <a:t>Abstract:</a:t>
            </a:r>
            <a:endParaRPr>
              <a:cs typeface="+mn-lt"/>
            </a:endParaRPr>
          </a:p>
          <a:p>
            <a:pPr marL="12700" marR="5080" algn="just">
              <a:lnSpc>
                <a:spcPct val="108000"/>
              </a:lnSpc>
              <a:spcBef>
                <a:spcPts val="890"/>
              </a:spcBef>
            </a:pPr>
            <a:r>
              <a:rPr spc="-5" dirty="0">
                <a:cs typeface="+mn-lt"/>
                <a:sym typeface="+mn-ea"/>
              </a:rPr>
              <a:t>The </a:t>
            </a:r>
            <a:r>
              <a:rPr spc="-10" dirty="0">
                <a:cs typeface="+mn-lt"/>
                <a:sym typeface="+mn-ea"/>
              </a:rPr>
              <a:t>research </a:t>
            </a:r>
            <a:r>
              <a:rPr spc="-5" dirty="0">
                <a:cs typeface="+mn-lt"/>
                <a:sym typeface="+mn-ea"/>
              </a:rPr>
              <a:t>aims </a:t>
            </a:r>
            <a:r>
              <a:rPr spc="-10" dirty="0">
                <a:cs typeface="+mn-lt"/>
                <a:sym typeface="+mn-ea"/>
              </a:rPr>
              <a:t>to examine </a:t>
            </a:r>
            <a:r>
              <a:rPr spc="-15" dirty="0">
                <a:cs typeface="+mn-lt"/>
                <a:sym typeface="+mn-ea"/>
              </a:rPr>
              <a:t>factors </a:t>
            </a:r>
            <a:r>
              <a:rPr spc="-10" dirty="0">
                <a:cs typeface="+mn-lt"/>
                <a:sym typeface="+mn-ea"/>
              </a:rPr>
              <a:t>that aﬀect inventory mismanagement </a:t>
            </a:r>
            <a:r>
              <a:rPr spc="-5" dirty="0">
                <a:cs typeface="+mn-lt"/>
                <a:sym typeface="+mn-ea"/>
              </a:rPr>
              <a:t>in </a:t>
            </a:r>
            <a:r>
              <a:rPr dirty="0">
                <a:cs typeface="+mn-lt"/>
                <a:sym typeface="+mn-ea"/>
              </a:rPr>
              <a:t>a </a:t>
            </a:r>
            <a:r>
              <a:rPr spc="-5" dirty="0">
                <a:cs typeface="+mn-lt"/>
                <a:sym typeface="+mn-ea"/>
              </a:rPr>
              <a:t>Small Medium  </a:t>
            </a:r>
            <a:r>
              <a:rPr spc="-10" dirty="0">
                <a:cs typeface="+mn-lt"/>
                <a:sym typeface="+mn-ea"/>
              </a:rPr>
              <a:t>Enterprises </a:t>
            </a:r>
            <a:r>
              <a:rPr spc="-5" dirty="0">
                <a:cs typeface="+mn-lt"/>
                <a:sym typeface="+mn-ea"/>
              </a:rPr>
              <a:t>(SME), which is </a:t>
            </a:r>
            <a:r>
              <a:rPr dirty="0">
                <a:cs typeface="+mn-lt"/>
                <a:sym typeface="+mn-ea"/>
              </a:rPr>
              <a:t>a </a:t>
            </a:r>
            <a:r>
              <a:rPr spc="-15" dirty="0">
                <a:cs typeface="+mn-lt"/>
                <a:sym typeface="+mn-ea"/>
              </a:rPr>
              <a:t>market </a:t>
            </a:r>
            <a:r>
              <a:rPr spc="-5" dirty="0">
                <a:cs typeface="+mn-lt"/>
                <a:sym typeface="+mn-ea"/>
              </a:rPr>
              <a:t>leader in the Heavy </a:t>
            </a:r>
            <a:r>
              <a:rPr spc="-10" dirty="0">
                <a:cs typeface="+mn-lt"/>
                <a:sym typeface="+mn-ea"/>
              </a:rPr>
              <a:t>Equipment Spare </a:t>
            </a:r>
            <a:r>
              <a:rPr spc="-5" dirty="0">
                <a:cs typeface="+mn-lt"/>
                <a:sym typeface="+mn-ea"/>
              </a:rPr>
              <a:t>part </a:t>
            </a:r>
            <a:r>
              <a:rPr spc="-15" dirty="0">
                <a:cs typeface="+mn-lt"/>
                <a:sym typeface="+mn-ea"/>
              </a:rPr>
              <a:t>Industry. </a:t>
            </a:r>
            <a:r>
              <a:rPr spc="-10" dirty="0">
                <a:cs typeface="+mn-lt"/>
                <a:sym typeface="+mn-ea"/>
              </a:rPr>
              <a:t>Despite </a:t>
            </a:r>
            <a:r>
              <a:rPr spc="-5" dirty="0">
                <a:cs typeface="+mn-lt"/>
                <a:sym typeface="+mn-ea"/>
              </a:rPr>
              <a:t>its  </a:t>
            </a:r>
            <a:r>
              <a:rPr spc="-10" dirty="0">
                <a:cs typeface="+mn-lt"/>
                <a:sym typeface="+mn-ea"/>
              </a:rPr>
              <a:t>status </a:t>
            </a:r>
            <a:r>
              <a:rPr spc="-5" dirty="0">
                <a:cs typeface="+mn-lt"/>
                <a:sym typeface="+mn-ea"/>
              </a:rPr>
              <a:t>as </a:t>
            </a:r>
            <a:r>
              <a:rPr spc="-15" dirty="0">
                <a:cs typeface="+mn-lt"/>
                <a:sym typeface="+mn-ea"/>
              </a:rPr>
              <a:t>market </a:t>
            </a:r>
            <a:r>
              <a:rPr spc="-20" dirty="0">
                <a:cs typeface="+mn-lt"/>
                <a:sym typeface="+mn-ea"/>
              </a:rPr>
              <a:t>leader, </a:t>
            </a:r>
            <a:r>
              <a:rPr spc="-5" dirty="0">
                <a:cs typeface="+mn-lt"/>
                <a:sym typeface="+mn-ea"/>
              </a:rPr>
              <a:t>the </a:t>
            </a:r>
            <a:r>
              <a:rPr spc="-10" dirty="0">
                <a:cs typeface="+mn-lt"/>
                <a:sym typeface="+mn-ea"/>
              </a:rPr>
              <a:t>company </a:t>
            </a:r>
            <a:r>
              <a:rPr spc="-5" dirty="0">
                <a:cs typeface="+mn-lt"/>
                <a:sym typeface="+mn-ea"/>
              </a:rPr>
              <a:t>deals with </a:t>
            </a:r>
            <a:r>
              <a:rPr spc="-10" dirty="0">
                <a:cs typeface="+mn-lt"/>
                <a:sym typeface="+mn-ea"/>
              </a:rPr>
              <a:t>various inventory problems, for examples slow-moving  stocks, </a:t>
            </a:r>
            <a:r>
              <a:rPr spc="-5" dirty="0">
                <a:cs typeface="+mn-lt"/>
                <a:sym typeface="+mn-ea"/>
              </a:rPr>
              <a:t>delivery </a:t>
            </a:r>
            <a:r>
              <a:rPr spc="-10" dirty="0">
                <a:cs typeface="+mn-lt"/>
                <a:sym typeface="+mn-ea"/>
              </a:rPr>
              <a:t>delays to customers, </a:t>
            </a:r>
            <a:r>
              <a:rPr spc="-5" dirty="0">
                <a:cs typeface="+mn-lt"/>
                <a:sym typeface="+mn-ea"/>
              </a:rPr>
              <a:t>and so </a:t>
            </a:r>
            <a:r>
              <a:rPr spc="-10" dirty="0">
                <a:cs typeface="+mn-lt"/>
                <a:sym typeface="+mn-ea"/>
              </a:rPr>
              <a:t>forth. </a:t>
            </a:r>
            <a:r>
              <a:rPr spc="-5" dirty="0">
                <a:cs typeface="+mn-lt"/>
                <a:sym typeface="+mn-ea"/>
              </a:rPr>
              <a:t>Those </a:t>
            </a:r>
            <a:r>
              <a:rPr spc="-10" dirty="0">
                <a:cs typeface="+mn-lt"/>
                <a:sym typeface="+mn-ea"/>
              </a:rPr>
              <a:t>problems, at </a:t>
            </a:r>
            <a:r>
              <a:rPr spc="-5" dirty="0">
                <a:cs typeface="+mn-lt"/>
                <a:sym typeface="+mn-ea"/>
              </a:rPr>
              <a:t>the end, </a:t>
            </a:r>
            <a:r>
              <a:rPr spc="-10" dirty="0">
                <a:cs typeface="+mn-lt"/>
                <a:sym typeface="+mn-ea"/>
              </a:rPr>
              <a:t>may reduce </a:t>
            </a:r>
            <a:r>
              <a:rPr spc="-15" dirty="0">
                <a:cs typeface="+mn-lt"/>
                <a:sym typeface="+mn-ea"/>
              </a:rPr>
              <a:t>company’s  </a:t>
            </a:r>
            <a:r>
              <a:rPr spc="-10" dirty="0">
                <a:cs typeface="+mn-lt"/>
                <a:sym typeface="+mn-ea"/>
              </a:rPr>
              <a:t>proﬁt. </a:t>
            </a:r>
            <a:r>
              <a:rPr spc="-5" dirty="0">
                <a:cs typeface="+mn-lt"/>
                <a:sym typeface="+mn-ea"/>
              </a:rPr>
              <a:t>In </a:t>
            </a:r>
            <a:r>
              <a:rPr spc="-10" dirty="0">
                <a:cs typeface="+mn-lt"/>
                <a:sym typeface="+mn-ea"/>
              </a:rPr>
              <a:t>order to determine </a:t>
            </a:r>
            <a:r>
              <a:rPr spc="-5" dirty="0">
                <a:cs typeface="+mn-lt"/>
                <a:sym typeface="+mn-ea"/>
              </a:rPr>
              <a:t>the main </a:t>
            </a:r>
            <a:r>
              <a:rPr spc="-10" dirty="0">
                <a:cs typeface="+mn-lt"/>
                <a:sym typeface="+mn-ea"/>
              </a:rPr>
              <a:t>factors, </a:t>
            </a:r>
            <a:r>
              <a:rPr spc="-5" dirty="0">
                <a:cs typeface="+mn-lt"/>
                <a:sym typeface="+mn-ea"/>
              </a:rPr>
              <a:t>this </a:t>
            </a:r>
            <a:r>
              <a:rPr spc="-10" dirty="0">
                <a:cs typeface="+mn-lt"/>
                <a:sym typeface="+mn-ea"/>
              </a:rPr>
              <a:t>study </a:t>
            </a:r>
            <a:r>
              <a:rPr spc="-5" dirty="0">
                <a:cs typeface="+mn-lt"/>
                <a:sym typeface="+mn-ea"/>
              </a:rPr>
              <a:t>applies quanfitafive and qualitafive methods.  Quanfitafive methods, speciﬁcally </a:t>
            </a:r>
            <a:r>
              <a:rPr spc="-15" dirty="0">
                <a:cs typeface="+mn-lt"/>
                <a:sym typeface="+mn-ea"/>
              </a:rPr>
              <a:t>Pareto </a:t>
            </a:r>
            <a:r>
              <a:rPr spc="-10" dirty="0">
                <a:cs typeface="+mn-lt"/>
                <a:sym typeface="+mn-ea"/>
              </a:rPr>
              <a:t>diagram </a:t>
            </a:r>
            <a:r>
              <a:rPr spc="-5" dirty="0">
                <a:cs typeface="+mn-lt"/>
                <a:sym typeface="+mn-ea"/>
              </a:rPr>
              <a:t>and </a:t>
            </a:r>
            <a:r>
              <a:rPr spc="-10" dirty="0">
                <a:cs typeface="+mn-lt"/>
                <a:sym typeface="+mn-ea"/>
              </a:rPr>
              <a:t>Inventory </a:t>
            </a:r>
            <a:r>
              <a:rPr spc="-15" dirty="0">
                <a:cs typeface="+mn-lt"/>
                <a:sym typeface="+mn-ea"/>
              </a:rPr>
              <a:t>Turnover </a:t>
            </a:r>
            <a:r>
              <a:rPr spc="-5" dirty="0">
                <a:cs typeface="+mn-lt"/>
                <a:sym typeface="+mn-ea"/>
              </a:rPr>
              <a:t>Rafio (ITR), </a:t>
            </a:r>
            <a:r>
              <a:rPr spc="-10" dirty="0">
                <a:cs typeface="+mn-lt"/>
                <a:sym typeface="+mn-ea"/>
              </a:rPr>
              <a:t>are </a:t>
            </a:r>
            <a:r>
              <a:rPr spc="-5" dirty="0">
                <a:cs typeface="+mn-lt"/>
                <a:sym typeface="+mn-ea"/>
              </a:rPr>
              <a:t>mainly used </a:t>
            </a:r>
            <a:r>
              <a:rPr spc="-10" dirty="0">
                <a:cs typeface="+mn-lt"/>
                <a:sym typeface="+mn-ea"/>
              </a:rPr>
              <a:t>to  evaluate </a:t>
            </a:r>
            <a:r>
              <a:rPr spc="-5" dirty="0">
                <a:cs typeface="+mn-lt"/>
                <a:sym typeface="+mn-ea"/>
              </a:rPr>
              <a:t>sales and </a:t>
            </a:r>
            <a:r>
              <a:rPr spc="-10" dirty="0">
                <a:cs typeface="+mn-lt"/>
                <a:sym typeface="+mn-ea"/>
              </a:rPr>
              <a:t>inventory management. </a:t>
            </a:r>
            <a:r>
              <a:rPr spc="-5" dirty="0">
                <a:cs typeface="+mn-lt"/>
                <a:sym typeface="+mn-ea"/>
              </a:rPr>
              <a:t>ITR is </a:t>
            </a:r>
            <a:r>
              <a:rPr spc="-10" dirty="0">
                <a:cs typeface="+mn-lt"/>
                <a:sym typeface="+mn-ea"/>
              </a:rPr>
              <a:t>aﬀected </a:t>
            </a:r>
            <a:r>
              <a:rPr spc="-5" dirty="0">
                <a:cs typeface="+mn-lt"/>
                <a:sym typeface="+mn-ea"/>
              </a:rPr>
              <a:t>by </a:t>
            </a:r>
            <a:r>
              <a:rPr spc="-10" dirty="0">
                <a:cs typeface="+mn-lt"/>
                <a:sym typeface="+mn-ea"/>
              </a:rPr>
              <a:t>spare </a:t>
            </a:r>
            <a:r>
              <a:rPr spc="-5" dirty="0">
                <a:cs typeface="+mn-lt"/>
                <a:sym typeface="+mn-ea"/>
              </a:rPr>
              <a:t>part </a:t>
            </a:r>
            <a:r>
              <a:rPr spc="-15" dirty="0">
                <a:cs typeface="+mn-lt"/>
                <a:sym typeface="+mn-ea"/>
              </a:rPr>
              <a:t>quanfity, </a:t>
            </a:r>
            <a:r>
              <a:rPr spc="-10" dirty="0">
                <a:cs typeface="+mn-lt"/>
                <a:sym typeface="+mn-ea"/>
              </a:rPr>
              <a:t>warehouse area </a:t>
            </a:r>
            <a:r>
              <a:rPr spc="-5" dirty="0">
                <a:cs typeface="+mn-lt"/>
                <a:sym typeface="+mn-ea"/>
              </a:rPr>
              <a:t>used,  and the </a:t>
            </a:r>
            <a:r>
              <a:rPr spc="-10" dirty="0">
                <a:cs typeface="+mn-lt"/>
                <a:sym typeface="+mn-ea"/>
              </a:rPr>
              <a:t>material amount. </a:t>
            </a:r>
            <a:r>
              <a:rPr spc="-5" dirty="0">
                <a:cs typeface="+mn-lt"/>
                <a:sym typeface="+mn-ea"/>
              </a:rPr>
              <a:t>The </a:t>
            </a:r>
            <a:r>
              <a:rPr spc="-10" dirty="0">
                <a:cs typeface="+mn-lt"/>
                <a:sym typeface="+mn-ea"/>
              </a:rPr>
              <a:t>top ﬁve </a:t>
            </a:r>
            <a:r>
              <a:rPr spc="-5" dirty="0">
                <a:cs typeface="+mn-lt"/>
                <a:sym typeface="+mn-ea"/>
              </a:rPr>
              <a:t>ITR rafings </a:t>
            </a:r>
            <a:r>
              <a:rPr spc="-10" dirty="0">
                <a:cs typeface="+mn-lt"/>
                <a:sym typeface="+mn-ea"/>
              </a:rPr>
              <a:t>are examined </a:t>
            </a:r>
            <a:r>
              <a:rPr spc="-5" dirty="0">
                <a:cs typeface="+mn-lt"/>
                <a:sym typeface="+mn-ea"/>
              </a:rPr>
              <a:t>further </a:t>
            </a:r>
            <a:r>
              <a:rPr spc="-10" dirty="0">
                <a:cs typeface="+mn-lt"/>
                <a:sym typeface="+mn-ea"/>
              </a:rPr>
              <a:t>through </a:t>
            </a:r>
            <a:r>
              <a:rPr spc="-5" dirty="0">
                <a:cs typeface="+mn-lt"/>
                <a:sym typeface="+mn-ea"/>
              </a:rPr>
              <a:t>observafion, </a:t>
            </a:r>
            <a:r>
              <a:rPr spc="-15" dirty="0">
                <a:cs typeface="+mn-lt"/>
                <a:sym typeface="+mn-ea"/>
              </a:rPr>
              <a:t>interview,  </a:t>
            </a:r>
            <a:r>
              <a:rPr spc="-5" dirty="0">
                <a:cs typeface="+mn-lt"/>
                <a:sym typeface="+mn-ea"/>
              </a:rPr>
              <a:t>and quesfionnaire </a:t>
            </a:r>
            <a:r>
              <a:rPr spc="-10" dirty="0">
                <a:cs typeface="+mn-lt"/>
                <a:sym typeface="+mn-ea"/>
              </a:rPr>
              <a:t>techniques. </a:t>
            </a:r>
            <a:r>
              <a:rPr spc="-5" dirty="0">
                <a:cs typeface="+mn-lt"/>
                <a:sym typeface="+mn-ea"/>
              </a:rPr>
              <a:t>Meanwhile, the qualitafive method is applied </a:t>
            </a:r>
            <a:r>
              <a:rPr spc="-10" dirty="0">
                <a:cs typeface="+mn-lt"/>
                <a:sym typeface="+mn-ea"/>
              </a:rPr>
              <a:t>to evaluate </a:t>
            </a:r>
            <a:r>
              <a:rPr spc="-5" dirty="0">
                <a:cs typeface="+mn-lt"/>
                <a:sym typeface="+mn-ea"/>
              </a:rPr>
              <a:t>the </a:t>
            </a:r>
            <a:r>
              <a:rPr spc="-15" dirty="0">
                <a:cs typeface="+mn-lt"/>
                <a:sym typeface="+mn-ea"/>
              </a:rPr>
              <a:t>company’s  </a:t>
            </a:r>
            <a:r>
              <a:rPr spc="-10" dirty="0">
                <a:cs typeface="+mn-lt"/>
                <a:sym typeface="+mn-ea"/>
              </a:rPr>
              <a:t>inventory </a:t>
            </a:r>
            <a:r>
              <a:rPr spc="-5" dirty="0">
                <a:cs typeface="+mn-lt"/>
                <a:sym typeface="+mn-ea"/>
              </a:rPr>
              <a:t>informafion </a:t>
            </a:r>
            <a:r>
              <a:rPr spc="-10" dirty="0">
                <a:cs typeface="+mn-lt"/>
                <a:sym typeface="+mn-ea"/>
              </a:rPr>
              <a:t>systems, procedures </a:t>
            </a:r>
            <a:r>
              <a:rPr spc="-5" dirty="0">
                <a:cs typeface="+mn-lt"/>
                <a:sym typeface="+mn-ea"/>
              </a:rPr>
              <a:t>and coordinafions among </a:t>
            </a:r>
            <a:r>
              <a:rPr spc="-10" dirty="0">
                <a:cs typeface="+mn-lt"/>
                <a:sym typeface="+mn-ea"/>
              </a:rPr>
              <a:t>departments, </a:t>
            </a:r>
            <a:r>
              <a:rPr spc="-5" dirty="0">
                <a:cs typeface="+mn-lt"/>
                <a:sym typeface="+mn-ea"/>
              </a:rPr>
              <a:t>and human  </a:t>
            </a:r>
            <a:r>
              <a:rPr spc="-10" dirty="0">
                <a:cs typeface="+mn-lt"/>
                <a:sym typeface="+mn-ea"/>
              </a:rPr>
              <a:t>resources. </a:t>
            </a:r>
            <a:r>
              <a:rPr spc="-5" dirty="0">
                <a:cs typeface="+mn-lt"/>
                <a:sym typeface="+mn-ea"/>
              </a:rPr>
              <a:t>Our ﬁndings suggest </a:t>
            </a:r>
            <a:r>
              <a:rPr spc="-10" dirty="0">
                <a:cs typeface="+mn-lt"/>
                <a:sym typeface="+mn-ea"/>
              </a:rPr>
              <a:t>that </a:t>
            </a:r>
            <a:r>
              <a:rPr spc="-5" dirty="0">
                <a:cs typeface="+mn-lt"/>
                <a:sym typeface="+mn-ea"/>
              </a:rPr>
              <a:t>the </a:t>
            </a:r>
            <a:r>
              <a:rPr spc="-10" dirty="0">
                <a:cs typeface="+mn-lt"/>
                <a:sym typeface="+mn-ea"/>
              </a:rPr>
              <a:t>unintegrated </a:t>
            </a:r>
            <a:r>
              <a:rPr spc="-15" dirty="0">
                <a:cs typeface="+mn-lt"/>
                <a:sym typeface="+mn-ea"/>
              </a:rPr>
              <a:t>company’s </a:t>
            </a:r>
            <a:r>
              <a:rPr spc="-5" dirty="0">
                <a:cs typeface="+mn-lt"/>
                <a:sym typeface="+mn-ea"/>
              </a:rPr>
              <a:t>informafion </a:t>
            </a:r>
            <a:r>
              <a:rPr spc="-15" dirty="0">
                <a:cs typeface="+mn-lt"/>
                <a:sym typeface="+mn-ea"/>
              </a:rPr>
              <a:t>system </a:t>
            </a:r>
            <a:r>
              <a:rPr spc="-5" dirty="0">
                <a:cs typeface="+mn-lt"/>
                <a:sym typeface="+mn-ea"/>
              </a:rPr>
              <a:t>and lack of  qualiﬁed human </a:t>
            </a:r>
            <a:r>
              <a:rPr spc="-10" dirty="0">
                <a:cs typeface="+mn-lt"/>
                <a:sym typeface="+mn-ea"/>
              </a:rPr>
              <a:t>resources are </a:t>
            </a:r>
            <a:r>
              <a:rPr spc="-5" dirty="0">
                <a:cs typeface="+mn-lt"/>
                <a:sym typeface="+mn-ea"/>
              </a:rPr>
              <a:t>the main </a:t>
            </a:r>
            <a:r>
              <a:rPr spc="-15" dirty="0">
                <a:cs typeface="+mn-lt"/>
                <a:sym typeface="+mn-ea"/>
              </a:rPr>
              <a:t>factors </a:t>
            </a:r>
            <a:r>
              <a:rPr spc="-10" dirty="0">
                <a:cs typeface="+mn-lt"/>
                <a:sym typeface="+mn-ea"/>
              </a:rPr>
              <a:t>aﬀect ineﬃcient inventory management. </a:t>
            </a:r>
            <a:r>
              <a:rPr spc="-5" dirty="0">
                <a:cs typeface="+mn-lt"/>
                <a:sym typeface="+mn-ea"/>
              </a:rPr>
              <a:t>The </a:t>
            </a:r>
            <a:r>
              <a:rPr spc="-10" dirty="0">
                <a:cs typeface="+mn-lt"/>
                <a:sym typeface="+mn-ea"/>
              </a:rPr>
              <a:t>research  </a:t>
            </a:r>
            <a:r>
              <a:rPr spc="-5" dirty="0">
                <a:cs typeface="+mn-lt"/>
                <a:sym typeface="+mn-ea"/>
              </a:rPr>
              <a:t>beneﬁts </a:t>
            </a:r>
            <a:r>
              <a:rPr spc="-10" dirty="0">
                <a:cs typeface="+mn-lt"/>
                <a:sym typeface="+mn-ea"/>
              </a:rPr>
              <a:t>to </a:t>
            </a:r>
            <a:r>
              <a:rPr spc="-5" dirty="0">
                <a:cs typeface="+mn-lt"/>
                <a:sym typeface="+mn-ea"/>
              </a:rPr>
              <a:t>industry by suggesfing the </a:t>
            </a:r>
            <a:r>
              <a:rPr spc="-10" dirty="0">
                <a:cs typeface="+mn-lt"/>
                <a:sym typeface="+mn-ea"/>
              </a:rPr>
              <a:t>importance </a:t>
            </a:r>
            <a:r>
              <a:rPr spc="-5" dirty="0">
                <a:cs typeface="+mn-lt"/>
                <a:sym typeface="+mn-ea"/>
              </a:rPr>
              <a:t>of informafion </a:t>
            </a:r>
            <a:r>
              <a:rPr spc="-15" dirty="0">
                <a:cs typeface="+mn-lt"/>
                <a:sym typeface="+mn-ea"/>
              </a:rPr>
              <a:t>systems </a:t>
            </a:r>
            <a:r>
              <a:rPr spc="-5" dirty="0">
                <a:cs typeface="+mn-lt"/>
                <a:sym typeface="+mn-ea"/>
              </a:rPr>
              <a:t>and human </a:t>
            </a:r>
            <a:r>
              <a:rPr spc="-10" dirty="0">
                <a:cs typeface="+mn-lt"/>
                <a:sym typeface="+mn-ea"/>
              </a:rPr>
              <a:t>resources to  inventory management. </a:t>
            </a:r>
            <a:r>
              <a:rPr spc="-5" dirty="0">
                <a:cs typeface="+mn-lt"/>
                <a:sym typeface="+mn-ea"/>
              </a:rPr>
              <a:t>As </a:t>
            </a:r>
            <a:r>
              <a:rPr spc="-10" dirty="0">
                <a:cs typeface="+mn-lt"/>
                <a:sym typeface="+mn-ea"/>
              </a:rPr>
              <a:t>for </a:t>
            </a:r>
            <a:r>
              <a:rPr spc="-5" dirty="0">
                <a:cs typeface="+mn-lt"/>
                <a:sym typeface="+mn-ea"/>
              </a:rPr>
              <a:t>academics, this </a:t>
            </a:r>
            <a:r>
              <a:rPr spc="-10" dirty="0">
                <a:cs typeface="+mn-lt"/>
                <a:sym typeface="+mn-ea"/>
              </a:rPr>
              <a:t>research </a:t>
            </a:r>
            <a:r>
              <a:rPr spc="-5" dirty="0">
                <a:cs typeface="+mn-lt"/>
                <a:sym typeface="+mn-ea"/>
              </a:rPr>
              <a:t>enriches </a:t>
            </a:r>
            <a:r>
              <a:rPr spc="-10" dirty="0">
                <a:cs typeface="+mn-lt"/>
                <a:sym typeface="+mn-ea"/>
              </a:rPr>
              <a:t>inventory management</a:t>
            </a:r>
            <a:r>
              <a:rPr spc="85" dirty="0">
                <a:cs typeface="+mn-lt"/>
                <a:sym typeface="+mn-ea"/>
              </a:rPr>
              <a:t> </a:t>
            </a:r>
            <a:r>
              <a:rPr spc="-10" dirty="0">
                <a:cs typeface="+mn-lt"/>
                <a:sym typeface="+mn-ea"/>
              </a:rPr>
              <a:t>literature.</a:t>
            </a:r>
            <a:endParaRPr>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560820"/>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10.</a:t>
            </a:r>
            <a:endParaRPr>
              <a:cs typeface="+mn-lt"/>
            </a:endParaRPr>
          </a:p>
          <a:p>
            <a:pPr marL="12700" marR="1229360">
              <a:lnSpc>
                <a:spcPct val="182000"/>
              </a:lnSpc>
            </a:pPr>
            <a:r>
              <a:rPr spc="-5" dirty="0">
                <a:cs typeface="+mn-lt"/>
                <a:sym typeface="+mn-ea"/>
              </a:rPr>
              <a:t>Title: </a:t>
            </a:r>
            <a:r>
              <a:rPr spc="-10" dirty="0">
                <a:cs typeface="+mn-lt"/>
                <a:sym typeface="+mn-ea"/>
              </a:rPr>
              <a:t>Inventory management </a:t>
            </a:r>
            <a:r>
              <a:rPr spc="-5" dirty="0">
                <a:cs typeface="+mn-lt"/>
                <a:sym typeface="+mn-ea"/>
              </a:rPr>
              <a:t>pracfices among </a:t>
            </a:r>
            <a:r>
              <a:rPr spc="-10" dirty="0">
                <a:cs typeface="+mn-lt"/>
                <a:sym typeface="+mn-ea"/>
              </a:rPr>
              <a:t>Malaysian micro retailing enterprises  </a:t>
            </a:r>
            <a:endParaRPr spc="-10" dirty="0">
              <a:cs typeface="+mn-lt"/>
              <a:sym typeface="+mn-ea"/>
            </a:endParaRPr>
          </a:p>
          <a:p>
            <a:pPr marL="12700" marR="1229360">
              <a:lnSpc>
                <a:spcPct val="182000"/>
              </a:lnSpc>
            </a:pPr>
            <a:r>
              <a:rPr spc="-10" dirty="0">
                <a:cs typeface="+mn-lt"/>
                <a:sym typeface="+mn-ea"/>
              </a:rPr>
              <a:t>Authors: Kamilah </a:t>
            </a:r>
            <a:r>
              <a:rPr spc="-5" dirty="0">
                <a:cs typeface="+mn-lt"/>
                <a:sym typeface="+mn-ea"/>
              </a:rPr>
              <a:t>Ahmad, Shaﬁe Mohamed</a:t>
            </a:r>
            <a:r>
              <a:rPr spc="15" dirty="0">
                <a:cs typeface="+mn-lt"/>
                <a:sym typeface="+mn-ea"/>
              </a:rPr>
              <a:t> </a:t>
            </a:r>
            <a:r>
              <a:rPr spc="-5" dirty="0">
                <a:cs typeface="+mn-lt"/>
                <a:sym typeface="+mn-ea"/>
              </a:rPr>
              <a:t>Zabri</a:t>
            </a:r>
            <a:endParaRPr>
              <a:cs typeface="+mn-lt"/>
            </a:endParaRPr>
          </a:p>
          <a:p>
            <a:pPr>
              <a:lnSpc>
                <a:spcPct val="100000"/>
              </a:lnSpc>
            </a:pPr>
            <a:r>
              <a:rPr spc="-20" dirty="0">
                <a:cs typeface="+mn-lt"/>
                <a:sym typeface="+mn-ea"/>
              </a:rPr>
              <a:t>Year:</a:t>
            </a:r>
            <a:r>
              <a:rPr spc="-5" dirty="0">
                <a:cs typeface="+mn-lt"/>
                <a:sym typeface="+mn-ea"/>
              </a:rPr>
              <a:t> 2016</a:t>
            </a:r>
            <a:endParaRPr spc="-5" dirty="0">
              <a:cs typeface="+mn-lt"/>
              <a:sym typeface="+mn-ea"/>
            </a:endParaRPr>
          </a:p>
          <a:p>
            <a:pPr>
              <a:lnSpc>
                <a:spcPct val="100000"/>
              </a:lnSpc>
            </a:pPr>
            <a:endParaRPr spc="-5" dirty="0">
              <a:cs typeface="+mn-lt"/>
              <a:sym typeface="+mn-ea"/>
            </a:endParaRPr>
          </a:p>
          <a:p>
            <a:pPr>
              <a:lnSpc>
                <a:spcPct val="100000"/>
              </a:lnSpc>
            </a:pPr>
            <a:r>
              <a:rPr lang="en-US" spc="-10" dirty="0">
                <a:cs typeface="+mn-lt"/>
                <a:sym typeface="+mn-ea"/>
              </a:rPr>
              <a:t>Abstract:</a:t>
            </a:r>
            <a:endParaRPr spc="-10" dirty="0">
              <a:cs typeface="+mn-lt"/>
              <a:sym typeface="+mn-ea"/>
            </a:endParaRPr>
          </a:p>
          <a:p>
            <a:pPr>
              <a:lnSpc>
                <a:spcPct val="100000"/>
              </a:lnSpc>
            </a:pPr>
            <a:r>
              <a:rPr spc="-10" dirty="0">
                <a:cs typeface="+mn-lt"/>
                <a:sym typeface="+mn-ea"/>
              </a:rPr>
              <a:t>Inventory management represents </a:t>
            </a:r>
            <a:r>
              <a:rPr dirty="0">
                <a:cs typeface="+mn-lt"/>
                <a:sym typeface="+mn-ea"/>
              </a:rPr>
              <a:t>a </a:t>
            </a:r>
            <a:r>
              <a:rPr spc="-20" dirty="0">
                <a:cs typeface="+mn-lt"/>
                <a:sym typeface="+mn-ea"/>
              </a:rPr>
              <a:t>key </a:t>
            </a:r>
            <a:r>
              <a:rPr spc="-5" dirty="0">
                <a:cs typeface="+mn-lt"/>
                <a:sym typeface="+mn-ea"/>
              </a:rPr>
              <a:t>success </a:t>
            </a:r>
            <a:r>
              <a:rPr spc="-10" dirty="0">
                <a:cs typeface="+mn-lt"/>
                <a:sym typeface="+mn-ea"/>
              </a:rPr>
              <a:t>factor that </a:t>
            </a:r>
            <a:r>
              <a:rPr spc="-5" dirty="0">
                <a:cs typeface="+mn-lt"/>
                <a:sym typeface="+mn-ea"/>
              </a:rPr>
              <a:t>shows how </a:t>
            </a:r>
            <a:r>
              <a:rPr spc="-10" dirty="0">
                <a:cs typeface="+mn-lt"/>
                <a:sym typeface="+mn-ea"/>
              </a:rPr>
              <a:t>eﬃcient </a:t>
            </a:r>
            <a:r>
              <a:rPr dirty="0">
                <a:cs typeface="+mn-lt"/>
                <a:sym typeface="+mn-ea"/>
              </a:rPr>
              <a:t>a </a:t>
            </a:r>
            <a:r>
              <a:rPr spc="-10" dirty="0">
                <a:cs typeface="+mn-lt"/>
                <a:sym typeface="+mn-ea"/>
              </a:rPr>
              <a:t>company </a:t>
            </a:r>
            <a:r>
              <a:rPr spc="-5" dirty="0">
                <a:cs typeface="+mn-lt"/>
                <a:sym typeface="+mn-ea"/>
              </a:rPr>
              <a:t>is </a:t>
            </a:r>
            <a:r>
              <a:rPr spc="-10" dirty="0">
                <a:cs typeface="+mn-lt"/>
                <a:sym typeface="+mn-ea"/>
              </a:rPr>
              <a:t>controlling  </a:t>
            </a:r>
            <a:r>
              <a:rPr spc="-5" dirty="0">
                <a:cs typeface="+mn-lt"/>
                <a:sym typeface="+mn-ea"/>
              </a:rPr>
              <a:t>its </a:t>
            </a:r>
            <a:r>
              <a:rPr spc="-10" dirty="0">
                <a:cs typeface="+mn-lt"/>
                <a:sym typeface="+mn-ea"/>
              </a:rPr>
              <a:t>inventories. </a:t>
            </a:r>
            <a:r>
              <a:rPr spc="-20" dirty="0">
                <a:cs typeface="+mn-lt"/>
                <a:sym typeface="+mn-ea"/>
              </a:rPr>
              <a:t>However, </a:t>
            </a:r>
            <a:r>
              <a:rPr spc="-10" dirty="0">
                <a:cs typeface="+mn-lt"/>
                <a:sym typeface="+mn-ea"/>
              </a:rPr>
              <a:t>there </a:t>
            </a:r>
            <a:r>
              <a:rPr spc="-5" dirty="0">
                <a:cs typeface="+mn-lt"/>
                <a:sym typeface="+mn-ea"/>
              </a:rPr>
              <a:t>is </a:t>
            </a:r>
            <a:r>
              <a:rPr spc="20" dirty="0">
                <a:cs typeface="+mn-lt"/>
                <a:sym typeface="+mn-ea"/>
              </a:rPr>
              <a:t>li5le </a:t>
            </a:r>
            <a:r>
              <a:rPr spc="-5" dirty="0">
                <a:cs typeface="+mn-lt"/>
                <a:sym typeface="+mn-ea"/>
              </a:rPr>
              <a:t>informafion on </a:t>
            </a:r>
            <a:r>
              <a:rPr spc="-10" dirty="0">
                <a:cs typeface="+mn-lt"/>
                <a:sym typeface="+mn-ea"/>
              </a:rPr>
              <a:t>inventory management </a:t>
            </a:r>
            <a:r>
              <a:rPr spc="-5" dirty="0">
                <a:cs typeface="+mn-lt"/>
                <a:sym typeface="+mn-ea"/>
              </a:rPr>
              <a:t>pracfice in </a:t>
            </a:r>
            <a:r>
              <a:rPr dirty="0">
                <a:cs typeface="+mn-lt"/>
                <a:sym typeface="+mn-ea"/>
              </a:rPr>
              <a:t>a </a:t>
            </a:r>
            <a:r>
              <a:rPr spc="-5" dirty="0">
                <a:cs typeface="+mn-lt"/>
                <a:sym typeface="+mn-ea"/>
              </a:rPr>
              <a:t>small business  </a:t>
            </a:r>
            <a:r>
              <a:rPr spc="45" dirty="0">
                <a:cs typeface="+mn-lt"/>
                <a:sym typeface="+mn-ea"/>
              </a:rPr>
              <a:t>sefing. </a:t>
            </a:r>
            <a:r>
              <a:rPr spc="-10" dirty="0">
                <a:cs typeface="+mn-lt"/>
                <a:sym typeface="+mn-ea"/>
              </a:rPr>
              <a:t>Therefore, </a:t>
            </a:r>
            <a:r>
              <a:rPr spc="-5" dirty="0">
                <a:cs typeface="+mn-lt"/>
                <a:sym typeface="+mn-ea"/>
              </a:rPr>
              <a:t>this </a:t>
            </a:r>
            <a:r>
              <a:rPr spc="-10" dirty="0">
                <a:cs typeface="+mn-lt"/>
                <a:sym typeface="+mn-ea"/>
              </a:rPr>
              <a:t>study examines </a:t>
            </a:r>
            <a:r>
              <a:rPr spc="-5" dirty="0">
                <a:cs typeface="+mn-lt"/>
                <a:sym typeface="+mn-ea"/>
              </a:rPr>
              <a:t>the </a:t>
            </a:r>
            <a:r>
              <a:rPr spc="-10" dirty="0">
                <a:cs typeface="+mn-lt"/>
                <a:sym typeface="+mn-ea"/>
              </a:rPr>
              <a:t>current </a:t>
            </a:r>
            <a:r>
              <a:rPr spc="-15" dirty="0">
                <a:cs typeface="+mn-lt"/>
                <a:sym typeface="+mn-ea"/>
              </a:rPr>
              <a:t>state </a:t>
            </a:r>
            <a:r>
              <a:rPr spc="-5" dirty="0">
                <a:cs typeface="+mn-lt"/>
                <a:sym typeface="+mn-ea"/>
              </a:rPr>
              <a:t>of </a:t>
            </a:r>
            <a:r>
              <a:rPr spc="-10" dirty="0">
                <a:cs typeface="+mn-lt"/>
                <a:sym typeface="+mn-ea"/>
              </a:rPr>
              <a:t>inventory management </a:t>
            </a:r>
            <a:r>
              <a:rPr spc="-5" dirty="0">
                <a:cs typeface="+mn-lt"/>
                <a:sym typeface="+mn-ea"/>
              </a:rPr>
              <a:t>pracfices and </a:t>
            </a:r>
            <a:r>
              <a:rPr spc="-15" dirty="0">
                <a:cs typeface="+mn-lt"/>
                <a:sym typeface="+mn-ea"/>
              </a:rPr>
              <a:t>factors  </a:t>
            </a:r>
            <a:r>
              <a:rPr spc="-10" dirty="0">
                <a:cs typeface="+mn-lt"/>
                <a:sym typeface="+mn-ea"/>
              </a:rPr>
              <a:t>that </a:t>
            </a:r>
            <a:r>
              <a:rPr spc="-5" dirty="0">
                <a:cs typeface="+mn-lt"/>
                <a:sym typeface="+mn-ea"/>
              </a:rPr>
              <a:t>inﬂuence their use in </a:t>
            </a:r>
            <a:r>
              <a:rPr spc="-10" dirty="0">
                <a:cs typeface="+mn-lt"/>
                <a:sym typeface="+mn-ea"/>
              </a:rPr>
              <a:t>micro retailing enterprises. </a:t>
            </a:r>
            <a:r>
              <a:rPr dirty="0">
                <a:cs typeface="+mn-lt"/>
                <a:sym typeface="+mn-ea"/>
              </a:rPr>
              <a:t>A </a:t>
            </a:r>
            <a:r>
              <a:rPr spc="-5" dirty="0">
                <a:cs typeface="+mn-lt"/>
                <a:sym typeface="+mn-ea"/>
              </a:rPr>
              <a:t>quesfionnaire survey</a:t>
            </a:r>
            <a:r>
              <a:rPr spc="155" dirty="0">
                <a:cs typeface="+mn-lt"/>
                <a:sym typeface="+mn-ea"/>
              </a:rPr>
              <a:t> </a:t>
            </a:r>
            <a:r>
              <a:rPr spc="-10" dirty="0">
                <a:cs typeface="+mn-lt"/>
                <a:sym typeface="+mn-ea"/>
              </a:rPr>
              <a:t>was employed to gather</a:t>
            </a:r>
            <a:r>
              <a:rPr lang="en-US" spc="-10" dirty="0">
                <a:cs typeface="+mn-lt"/>
                <a:sym typeface="+mn-ea"/>
              </a:rPr>
              <a:t> data from the targeted respondents. Using 100 completed replies, the results demonstrate that most responding enterprises have adopted both unsystemati c and systemati c inventory management approaches in their business. A fully systemati c approach of inventory management was only uti lized by 33 per cent of the total respondents. In terms of inventory management techniques used, ‘the rule of thumb’ is the most popular among respondents. Meanwhile, EOQ, Bar Code Tagging and VMI are only applied by a small number of respondents. The results also indicate that Purchasing and Controlling are the most frequent inventory management acti viti es applied by micro enterprises as opposed to Storage and Tracing. Finally, the results suggest that owner/managers’ atti tude and knowledge in inventory management have significant and positi ve influences on inventory management practi ces. On the other hand, the cost factor has a significant and negati ve influence on inventory management practi ces. Thus, all three proposed hypotheses developed in this study are supported</a:t>
            </a:r>
            <a:endParaRPr lang="en-US" spc="-10" dirty="0">
              <a:cs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005830"/>
          </a:xfrm>
          <a:prstGeom prst="rect">
            <a:avLst/>
          </a:prstGeom>
        </p:spPr>
        <p:txBody>
          <a:bodyPr vert="horz" wrap="square" lIns="0" tIns="12700" rIns="0" bIns="0" rtlCol="0">
            <a:spAutoFit/>
          </a:bodyPr>
          <a:lstStyle/>
          <a:p>
            <a:pPr marL="12700">
              <a:lnSpc>
                <a:spcPct val="100000"/>
              </a:lnSpc>
              <a:spcBef>
                <a:spcPts val="100"/>
              </a:spcBef>
            </a:pPr>
            <a:r>
              <a:rPr spc="-5" dirty="0">
                <a:cs typeface="+mn-lt"/>
              </a:rPr>
              <a:t>1.</a:t>
            </a:r>
            <a:endParaRPr>
              <a:cs typeface="+mn-lt"/>
            </a:endParaRPr>
          </a:p>
          <a:p>
            <a:pPr>
              <a:lnSpc>
                <a:spcPct val="100000"/>
              </a:lnSpc>
              <a:spcBef>
                <a:spcPts val="40"/>
              </a:spcBef>
            </a:pPr>
            <a:endParaRPr>
              <a:cs typeface="+mn-lt"/>
            </a:endParaRPr>
          </a:p>
          <a:p>
            <a:pPr marL="12700">
              <a:lnSpc>
                <a:spcPct val="100000"/>
              </a:lnSpc>
              <a:spcBef>
                <a:spcPts val="5"/>
              </a:spcBef>
            </a:pPr>
            <a:r>
              <a:rPr spc="-5" dirty="0">
                <a:cs typeface="+mn-lt"/>
              </a:rPr>
              <a:t>Title: </a:t>
            </a:r>
            <a:r>
              <a:rPr spc="-10" dirty="0">
                <a:cs typeface="+mn-lt"/>
              </a:rPr>
              <a:t>Inventory Management </a:t>
            </a:r>
            <a:r>
              <a:rPr spc="-5" dirty="0">
                <a:cs typeface="+mn-lt"/>
              </a:rPr>
              <a:t>of </a:t>
            </a:r>
            <a:r>
              <a:rPr spc="-10" dirty="0">
                <a:cs typeface="+mn-lt"/>
              </a:rPr>
              <a:t>Perishable </a:t>
            </a:r>
            <a:r>
              <a:rPr spc="-5" dirty="0">
                <a:cs typeface="+mn-lt"/>
              </a:rPr>
              <a:t>Goods with </a:t>
            </a:r>
            <a:r>
              <a:rPr spc="-10" dirty="0">
                <a:cs typeface="+mn-lt"/>
              </a:rPr>
              <a:t>Overconﬁdent</a:t>
            </a:r>
            <a:r>
              <a:rPr spc="40" dirty="0">
                <a:cs typeface="+mn-lt"/>
              </a:rPr>
              <a:t> </a:t>
            </a:r>
            <a:r>
              <a:rPr spc="-10" dirty="0">
                <a:cs typeface="+mn-lt"/>
              </a:rPr>
              <a:t>Retailers</a:t>
            </a:r>
            <a:r>
              <a:rPr lang="en-US" spc="-10" dirty="0">
                <a:cs typeface="+mn-lt"/>
              </a:rPr>
              <a:t> </a:t>
            </a:r>
            <a:endParaRPr lang="en-US" spc="-10" dirty="0">
              <a:cs typeface="+mn-lt"/>
            </a:endParaRPr>
          </a:p>
          <a:p>
            <a:pPr marL="12700">
              <a:lnSpc>
                <a:spcPct val="100000"/>
              </a:lnSpc>
              <a:spcBef>
                <a:spcPts val="5"/>
              </a:spcBef>
            </a:pPr>
            <a:r>
              <a:rPr spc="-10" dirty="0">
                <a:cs typeface="+mn-lt"/>
              </a:rPr>
              <a:t>Authors: Mingyang </a:t>
            </a:r>
            <a:r>
              <a:rPr spc="-5" dirty="0">
                <a:cs typeface="+mn-lt"/>
              </a:rPr>
              <a:t>Zhang </a:t>
            </a:r>
            <a:r>
              <a:rPr spc="-10" dirty="0">
                <a:cs typeface="+mn-lt"/>
              </a:rPr>
              <a:t>,Xufeng </a:t>
            </a:r>
            <a:r>
              <a:rPr spc="-25" dirty="0">
                <a:cs typeface="+mn-lt"/>
              </a:rPr>
              <a:t>Yang ,Taichiu </a:t>
            </a:r>
            <a:r>
              <a:rPr spc="-10" dirty="0">
                <a:cs typeface="+mn-lt"/>
              </a:rPr>
              <a:t>Edwin </a:t>
            </a:r>
            <a:r>
              <a:rPr spc="-5" dirty="0">
                <a:cs typeface="+mn-lt"/>
              </a:rPr>
              <a:t>Cheng, Chen Chang </a:t>
            </a:r>
            <a:endParaRPr spc="-5" dirty="0">
              <a:cs typeface="+mn-lt"/>
            </a:endParaRPr>
          </a:p>
          <a:p>
            <a:pPr marL="12700">
              <a:lnSpc>
                <a:spcPct val="100000"/>
              </a:lnSpc>
              <a:spcBef>
                <a:spcPts val="5"/>
              </a:spcBef>
            </a:pPr>
            <a:r>
              <a:rPr spc="-20" dirty="0">
                <a:cs typeface="+mn-lt"/>
              </a:rPr>
              <a:t>Year:</a:t>
            </a:r>
            <a:r>
              <a:rPr spc="-5" dirty="0">
                <a:cs typeface="+mn-lt"/>
              </a:rPr>
              <a:t> 2022</a:t>
            </a:r>
            <a:endParaRPr>
              <a:cs typeface="+mn-lt"/>
            </a:endParaRPr>
          </a:p>
          <a:p>
            <a:pPr>
              <a:lnSpc>
                <a:spcPct val="100000"/>
              </a:lnSpc>
              <a:spcBef>
                <a:spcPts val="40"/>
              </a:spcBef>
            </a:pPr>
            <a:endParaRPr>
              <a:cs typeface="+mn-lt"/>
            </a:endParaRPr>
          </a:p>
          <a:p>
            <a:pPr marL="12700">
              <a:lnSpc>
                <a:spcPct val="100000"/>
              </a:lnSpc>
              <a:spcBef>
                <a:spcPts val="5"/>
              </a:spcBef>
            </a:pPr>
            <a:r>
              <a:rPr spc="-10" dirty="0">
                <a:cs typeface="+mn-lt"/>
              </a:rPr>
              <a:t>Abstract:</a:t>
            </a:r>
            <a:endParaRPr>
              <a:cs typeface="+mn-lt"/>
            </a:endParaRPr>
          </a:p>
          <a:p>
            <a:pPr marL="12700" marR="5080" indent="304800" algn="just">
              <a:lnSpc>
                <a:spcPct val="109000"/>
              </a:lnSpc>
              <a:spcBef>
                <a:spcPts val="965"/>
              </a:spcBef>
            </a:pPr>
            <a:r>
              <a:rPr spc="-5" dirty="0">
                <a:cs typeface="+mn-lt"/>
              </a:rPr>
              <a:t>In </a:t>
            </a:r>
            <a:r>
              <a:rPr spc="-10" dirty="0">
                <a:cs typeface="+mn-lt"/>
              </a:rPr>
              <a:t>recent years, many retailers </a:t>
            </a:r>
            <a:r>
              <a:rPr spc="-5" dirty="0">
                <a:cs typeface="+mn-lt"/>
              </a:rPr>
              <a:t>sell their </a:t>
            </a:r>
            <a:r>
              <a:rPr spc="-10" dirty="0">
                <a:cs typeface="+mn-lt"/>
              </a:rPr>
              <a:t>products through </a:t>
            </a:r>
            <a:r>
              <a:rPr spc="-5" dirty="0">
                <a:cs typeface="+mn-lt"/>
              </a:rPr>
              <a:t>not only oﬄine but also online plaVorms.  The sales of perishable goods on </a:t>
            </a:r>
            <a:r>
              <a:rPr spc="-10" dirty="0">
                <a:cs typeface="+mn-lt"/>
              </a:rPr>
              <a:t>e-commerce </a:t>
            </a:r>
            <a:r>
              <a:rPr spc="-5" dirty="0">
                <a:cs typeface="+mn-lt"/>
              </a:rPr>
              <a:t>plaVorms </a:t>
            </a:r>
            <a:r>
              <a:rPr spc="-10" dirty="0">
                <a:cs typeface="+mn-lt"/>
              </a:rPr>
              <a:t>recorded </a:t>
            </a:r>
            <a:r>
              <a:rPr spc="-5" dirty="0">
                <a:cs typeface="+mn-lt"/>
              </a:rPr>
              <a:t>phenomenal </a:t>
            </a:r>
            <a:r>
              <a:rPr spc="-10" dirty="0">
                <a:cs typeface="+mn-lt"/>
              </a:rPr>
              <a:t>growth </a:t>
            </a:r>
            <a:r>
              <a:rPr spc="-5" dirty="0">
                <a:cs typeface="+mn-lt"/>
              </a:rPr>
              <a:t>in 2020. </a:t>
            </a:r>
            <a:r>
              <a:rPr spc="-20" dirty="0">
                <a:cs typeface="+mn-lt"/>
              </a:rPr>
              <a:t>However,  </a:t>
            </a:r>
            <a:r>
              <a:rPr spc="-5" dirty="0">
                <a:cs typeface="+mn-lt"/>
              </a:rPr>
              <a:t>some </a:t>
            </a:r>
            <a:r>
              <a:rPr spc="-10" dirty="0">
                <a:cs typeface="+mn-lt"/>
              </a:rPr>
              <a:t>retailers are overconﬁdent </a:t>
            </a:r>
            <a:r>
              <a:rPr spc="-5" dirty="0">
                <a:cs typeface="+mn-lt"/>
              </a:rPr>
              <a:t>and </a:t>
            </a:r>
            <a:r>
              <a:rPr spc="-10" dirty="0">
                <a:cs typeface="+mn-lt"/>
              </a:rPr>
              <a:t>order more products </a:t>
            </a:r>
            <a:r>
              <a:rPr spc="-5" dirty="0">
                <a:cs typeface="+mn-lt"/>
              </a:rPr>
              <a:t>than the </a:t>
            </a:r>
            <a:r>
              <a:rPr dirty="0">
                <a:cs typeface="+mn-lt"/>
              </a:rPr>
              <a:t>opfimal </a:t>
            </a:r>
            <a:r>
              <a:rPr spc="-10" dirty="0">
                <a:cs typeface="+mn-lt"/>
              </a:rPr>
              <a:t>ordering </a:t>
            </a:r>
            <a:r>
              <a:rPr spc="-15" dirty="0">
                <a:cs typeface="+mn-lt"/>
              </a:rPr>
              <a:t>quanfity, </a:t>
            </a:r>
            <a:r>
              <a:rPr spc="-5" dirty="0">
                <a:cs typeface="+mn-lt"/>
              </a:rPr>
              <a:t>resulfing  in </a:t>
            </a:r>
            <a:r>
              <a:rPr spc="-10" dirty="0">
                <a:cs typeface="+mn-lt"/>
              </a:rPr>
              <a:t>great </a:t>
            </a:r>
            <a:r>
              <a:rPr spc="-5" dirty="0">
                <a:cs typeface="+mn-lt"/>
              </a:rPr>
              <a:t>losses due </a:t>
            </a:r>
            <a:r>
              <a:rPr spc="-10" dirty="0">
                <a:cs typeface="+mn-lt"/>
              </a:rPr>
              <a:t>to product </a:t>
            </a:r>
            <a:r>
              <a:rPr spc="-20" dirty="0">
                <a:cs typeface="+mn-lt"/>
              </a:rPr>
              <a:t>decay. </a:t>
            </a:r>
            <a:r>
              <a:rPr spc="-5" dirty="0">
                <a:cs typeface="+mn-lt"/>
              </a:rPr>
              <a:t>In this </a:t>
            </a:r>
            <a:r>
              <a:rPr spc="-20" dirty="0">
                <a:cs typeface="+mn-lt"/>
              </a:rPr>
              <a:t>paper, </a:t>
            </a:r>
            <a:r>
              <a:rPr spc="-5" dirty="0">
                <a:cs typeface="+mn-lt"/>
              </a:rPr>
              <a:t>we apply the </a:t>
            </a:r>
            <a:r>
              <a:rPr spc="-10" dirty="0">
                <a:cs typeface="+mn-lt"/>
              </a:rPr>
              <a:t>newsvendor </a:t>
            </a:r>
            <a:r>
              <a:rPr spc="-5" dirty="0">
                <a:cs typeface="+mn-lt"/>
              </a:rPr>
              <a:t>model </a:t>
            </a:r>
            <a:r>
              <a:rPr spc="-10" dirty="0">
                <a:cs typeface="+mn-lt"/>
              </a:rPr>
              <a:t>to analyze </a:t>
            </a:r>
            <a:r>
              <a:rPr spc="-5" dirty="0">
                <a:cs typeface="+mn-lt"/>
              </a:rPr>
              <a:t>the  impacts of </a:t>
            </a:r>
            <a:r>
              <a:rPr spc="-10" dirty="0">
                <a:cs typeface="+mn-lt"/>
              </a:rPr>
              <a:t>overconﬁdent behavior </a:t>
            </a:r>
            <a:r>
              <a:rPr spc="-5" dirty="0">
                <a:cs typeface="+mn-lt"/>
              </a:rPr>
              <a:t>on the </a:t>
            </a:r>
            <a:r>
              <a:rPr spc="-10" dirty="0">
                <a:cs typeface="+mn-lt"/>
              </a:rPr>
              <a:t>retailer’s </a:t>
            </a:r>
            <a:r>
              <a:rPr dirty="0">
                <a:cs typeface="+mn-lt"/>
              </a:rPr>
              <a:t>opfimal </a:t>
            </a:r>
            <a:r>
              <a:rPr spc="-5" dirty="0">
                <a:cs typeface="+mn-lt"/>
              </a:rPr>
              <a:t>pricing and </a:t>
            </a:r>
            <a:r>
              <a:rPr spc="-10" dirty="0">
                <a:cs typeface="+mn-lt"/>
              </a:rPr>
              <a:t>order </a:t>
            </a:r>
            <a:r>
              <a:rPr spc="-5" dirty="0">
                <a:cs typeface="+mn-lt"/>
              </a:rPr>
              <a:t>quanfity decisions and  </a:t>
            </a:r>
            <a:r>
              <a:rPr spc="-10" dirty="0">
                <a:cs typeface="+mn-lt"/>
              </a:rPr>
              <a:t>proﬁt. </a:t>
            </a:r>
            <a:r>
              <a:rPr spc="-5" dirty="0">
                <a:cs typeface="+mn-lt"/>
              </a:rPr>
              <a:t>Our model </a:t>
            </a:r>
            <a:r>
              <a:rPr spc="-10" dirty="0">
                <a:cs typeface="+mn-lt"/>
              </a:rPr>
              <a:t>provides </a:t>
            </a:r>
            <a:r>
              <a:rPr spc="-5" dirty="0">
                <a:cs typeface="+mn-lt"/>
              </a:rPr>
              <a:t>the </a:t>
            </a:r>
            <a:r>
              <a:rPr spc="-10" dirty="0">
                <a:cs typeface="+mn-lt"/>
              </a:rPr>
              <a:t>overconﬁdent retailer </a:t>
            </a:r>
            <a:r>
              <a:rPr spc="-5" dirty="0">
                <a:cs typeface="+mn-lt"/>
              </a:rPr>
              <a:t>with </a:t>
            </a:r>
            <a:r>
              <a:rPr dirty="0">
                <a:cs typeface="+mn-lt"/>
              </a:rPr>
              <a:t>a </a:t>
            </a:r>
            <a:r>
              <a:rPr spc="-10" dirty="0">
                <a:cs typeface="+mn-lt"/>
              </a:rPr>
              <a:t>feasible </a:t>
            </a:r>
            <a:r>
              <a:rPr spc="-5" dirty="0">
                <a:cs typeface="+mn-lt"/>
              </a:rPr>
              <a:t>and </a:t>
            </a:r>
            <a:r>
              <a:rPr spc="-10" dirty="0">
                <a:cs typeface="+mn-lt"/>
              </a:rPr>
              <a:t>eﬀecfive </a:t>
            </a:r>
            <a:r>
              <a:rPr spc="-5" dirty="0">
                <a:cs typeface="+mn-lt"/>
              </a:rPr>
              <a:t>method </a:t>
            </a:r>
            <a:r>
              <a:rPr spc="-10" dirty="0">
                <a:cs typeface="+mn-lt"/>
              </a:rPr>
              <a:t>to adjust  </a:t>
            </a:r>
            <a:r>
              <a:rPr dirty="0">
                <a:cs typeface="+mn-lt"/>
              </a:rPr>
              <a:t>opfimal </a:t>
            </a:r>
            <a:r>
              <a:rPr spc="-10" dirty="0">
                <a:cs typeface="+mn-lt"/>
              </a:rPr>
              <a:t>ordering </a:t>
            </a:r>
            <a:r>
              <a:rPr spc="-5" dirty="0">
                <a:cs typeface="+mn-lt"/>
              </a:rPr>
              <a:t>and pricing decisions. </a:t>
            </a:r>
            <a:r>
              <a:rPr spc="-10" dirty="0">
                <a:cs typeface="+mn-lt"/>
              </a:rPr>
              <a:t>Through </a:t>
            </a:r>
            <a:r>
              <a:rPr spc="-5" dirty="0">
                <a:cs typeface="+mn-lt"/>
              </a:rPr>
              <a:t>numerical </a:t>
            </a:r>
            <a:r>
              <a:rPr spc="-10" dirty="0">
                <a:cs typeface="+mn-lt"/>
              </a:rPr>
              <a:t>studies, </a:t>
            </a:r>
            <a:r>
              <a:rPr spc="-5" dirty="0">
                <a:cs typeface="+mn-lt"/>
              </a:rPr>
              <a:t>we </a:t>
            </a:r>
            <a:r>
              <a:rPr spc="-10" dirty="0">
                <a:cs typeface="+mn-lt"/>
              </a:rPr>
              <a:t>examine </a:t>
            </a:r>
            <a:r>
              <a:rPr spc="-5" dirty="0">
                <a:cs typeface="+mn-lt"/>
              </a:rPr>
              <a:t>the </a:t>
            </a:r>
            <a:r>
              <a:rPr spc="-10" dirty="0">
                <a:cs typeface="+mn-lt"/>
              </a:rPr>
              <a:t>retailer’s </a:t>
            </a:r>
            <a:r>
              <a:rPr dirty="0">
                <a:cs typeface="+mn-lt"/>
              </a:rPr>
              <a:t>opfimal  </a:t>
            </a:r>
            <a:r>
              <a:rPr spc="-5" dirty="0">
                <a:cs typeface="+mn-lt"/>
              </a:rPr>
              <a:t>decisions under the scenarios of </a:t>
            </a:r>
            <a:r>
              <a:rPr spc="-10" dirty="0">
                <a:cs typeface="+mn-lt"/>
              </a:rPr>
              <a:t>complete </a:t>
            </a:r>
            <a:r>
              <a:rPr spc="-15" dirty="0">
                <a:cs typeface="+mn-lt"/>
              </a:rPr>
              <a:t>rafionality, </a:t>
            </a:r>
            <a:r>
              <a:rPr spc="-5" dirty="0">
                <a:cs typeface="+mn-lt"/>
              </a:rPr>
              <a:t>over-esfimafion, and </a:t>
            </a:r>
            <a:r>
              <a:rPr spc="-10" dirty="0">
                <a:cs typeface="+mn-lt"/>
              </a:rPr>
              <a:t>over-precision. </a:t>
            </a:r>
            <a:r>
              <a:rPr spc="-25" dirty="0">
                <a:cs typeface="+mn-lt"/>
              </a:rPr>
              <a:t>We </a:t>
            </a:r>
            <a:r>
              <a:rPr spc="-5" dirty="0">
                <a:cs typeface="+mn-lt"/>
              </a:rPr>
              <a:t>ﬁnd </a:t>
            </a:r>
            <a:r>
              <a:rPr spc="-10" dirty="0">
                <a:cs typeface="+mn-lt"/>
              </a:rPr>
              <a:t>that  </a:t>
            </a:r>
            <a:r>
              <a:rPr spc="-5" dirty="0">
                <a:cs typeface="+mn-lt"/>
              </a:rPr>
              <a:t>the over-esfimafion </a:t>
            </a:r>
            <a:r>
              <a:rPr spc="-10" dirty="0">
                <a:cs typeface="+mn-lt"/>
              </a:rPr>
              <a:t>retailer </a:t>
            </a:r>
            <a:r>
              <a:rPr spc="-15" dirty="0">
                <a:cs typeface="+mn-lt"/>
              </a:rPr>
              <a:t>always </a:t>
            </a:r>
            <a:r>
              <a:rPr spc="-10" dirty="0">
                <a:cs typeface="+mn-lt"/>
              </a:rPr>
              <a:t>orders more products </a:t>
            </a:r>
            <a:r>
              <a:rPr spc="-5" dirty="0">
                <a:cs typeface="+mn-lt"/>
              </a:rPr>
              <a:t>than the </a:t>
            </a:r>
            <a:r>
              <a:rPr dirty="0">
                <a:cs typeface="+mn-lt"/>
              </a:rPr>
              <a:t>opfimal </a:t>
            </a:r>
            <a:r>
              <a:rPr spc="-10" dirty="0">
                <a:cs typeface="+mn-lt"/>
              </a:rPr>
              <a:t>order </a:t>
            </a:r>
            <a:r>
              <a:rPr spc="-15" dirty="0">
                <a:cs typeface="+mn-lt"/>
              </a:rPr>
              <a:t>quanfity, </a:t>
            </a:r>
            <a:r>
              <a:rPr spc="-5" dirty="0">
                <a:cs typeface="+mn-lt"/>
              </a:rPr>
              <a:t>and the </a:t>
            </a:r>
            <a:r>
              <a:rPr spc="-10" dirty="0">
                <a:cs typeface="+mn-lt"/>
              </a:rPr>
              <a:t>over-  precision retailer </a:t>
            </a:r>
            <a:r>
              <a:rPr spc="-15" dirty="0">
                <a:cs typeface="+mn-lt"/>
              </a:rPr>
              <a:t>always </a:t>
            </a:r>
            <a:r>
              <a:rPr spc="-10" dirty="0">
                <a:cs typeface="+mn-lt"/>
              </a:rPr>
              <a:t>orders </a:t>
            </a:r>
            <a:r>
              <a:rPr spc="-15" dirty="0">
                <a:cs typeface="+mn-lt"/>
              </a:rPr>
              <a:t>fewer </a:t>
            </a:r>
            <a:r>
              <a:rPr spc="-10" dirty="0">
                <a:cs typeface="+mn-lt"/>
              </a:rPr>
              <a:t>products </a:t>
            </a:r>
            <a:r>
              <a:rPr spc="-5" dirty="0">
                <a:cs typeface="+mn-lt"/>
              </a:rPr>
              <a:t>than the </a:t>
            </a:r>
            <a:r>
              <a:rPr dirty="0">
                <a:cs typeface="+mn-lt"/>
              </a:rPr>
              <a:t>opfimal </a:t>
            </a:r>
            <a:r>
              <a:rPr spc="-10" dirty="0">
                <a:cs typeface="+mn-lt"/>
              </a:rPr>
              <a:t>order quanfity. </a:t>
            </a:r>
            <a:r>
              <a:rPr spc="-5" dirty="0">
                <a:cs typeface="+mn-lt"/>
              </a:rPr>
              <a:t>Under some condifions,  </a:t>
            </a:r>
            <a:r>
              <a:rPr spc="-10" dirty="0">
                <a:cs typeface="+mn-lt"/>
              </a:rPr>
              <a:t>overconﬁdence </a:t>
            </a:r>
            <a:r>
              <a:rPr spc="-5" dirty="0">
                <a:cs typeface="+mn-lt"/>
              </a:rPr>
              <a:t>hurts the </a:t>
            </a:r>
            <a:r>
              <a:rPr spc="-10" dirty="0">
                <a:cs typeface="+mn-lt"/>
              </a:rPr>
              <a:t>retailer’s revenue to </a:t>
            </a:r>
            <a:r>
              <a:rPr dirty="0">
                <a:cs typeface="+mn-lt"/>
              </a:rPr>
              <a:t>a </a:t>
            </a:r>
            <a:r>
              <a:rPr spc="-10" dirty="0">
                <a:cs typeface="+mn-lt"/>
              </a:rPr>
              <a:t>large extent. Therefore, </a:t>
            </a:r>
            <a:r>
              <a:rPr spc="-5" dirty="0">
                <a:cs typeface="+mn-lt"/>
              </a:rPr>
              <a:t>it is beneﬁcial </a:t>
            </a:r>
            <a:r>
              <a:rPr spc="-10" dirty="0">
                <a:cs typeface="+mn-lt"/>
              </a:rPr>
              <a:t>for </a:t>
            </a:r>
            <a:r>
              <a:rPr spc="-5" dirty="0">
                <a:cs typeface="+mn-lt"/>
              </a:rPr>
              <a:t>the  </a:t>
            </a:r>
            <a:r>
              <a:rPr spc="-10" dirty="0">
                <a:cs typeface="+mn-lt"/>
              </a:rPr>
              <a:t>overconﬁdent retailer to adjust </a:t>
            </a:r>
            <a:r>
              <a:rPr spc="-5" dirty="0">
                <a:cs typeface="+mn-lt"/>
              </a:rPr>
              <a:t>its </a:t>
            </a:r>
            <a:r>
              <a:rPr spc="-10" dirty="0">
                <a:cs typeface="+mn-lt"/>
              </a:rPr>
              <a:t>order </a:t>
            </a:r>
            <a:r>
              <a:rPr spc="-5" dirty="0">
                <a:cs typeface="+mn-lt"/>
              </a:rPr>
              <a:t>quanfity </a:t>
            </a:r>
            <a:r>
              <a:rPr spc="-10" dirty="0">
                <a:cs typeface="+mn-lt"/>
              </a:rPr>
              <a:t>according to </a:t>
            </a:r>
            <a:r>
              <a:rPr spc="-5" dirty="0">
                <a:cs typeface="+mn-lt"/>
              </a:rPr>
              <a:t>our </a:t>
            </a:r>
            <a:r>
              <a:rPr spc="-10" dirty="0">
                <a:cs typeface="+mn-lt"/>
              </a:rPr>
              <a:t>research</a:t>
            </a:r>
            <a:r>
              <a:rPr spc="90" dirty="0">
                <a:cs typeface="+mn-lt"/>
              </a:rPr>
              <a:t> </a:t>
            </a:r>
            <a:r>
              <a:rPr spc="-5" dirty="0">
                <a:cs typeface="+mn-lt"/>
              </a:rPr>
              <a:t>ﬁndings.</a:t>
            </a:r>
            <a:endParaRPr>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485255"/>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2.</a:t>
            </a:r>
            <a:endParaRPr spc="-5" dirty="0">
              <a:cs typeface="+mn-lt"/>
              <a:sym typeface="+mn-ea"/>
            </a:endParaRPr>
          </a:p>
          <a:p>
            <a:pPr marL="12700">
              <a:lnSpc>
                <a:spcPct val="100000"/>
              </a:lnSpc>
              <a:spcBef>
                <a:spcPts val="100"/>
              </a:spcBef>
            </a:pPr>
            <a:endParaRPr>
              <a:cs typeface="+mn-lt"/>
            </a:endParaRPr>
          </a:p>
          <a:p>
            <a:pPr marL="12700" marR="5715">
              <a:lnSpc>
                <a:spcPct val="114000"/>
              </a:lnSpc>
              <a:spcBef>
                <a:spcPts val="825"/>
              </a:spcBef>
            </a:pPr>
            <a:r>
              <a:rPr spc="-5" dirty="0">
                <a:cs typeface="+mn-lt"/>
                <a:sym typeface="+mn-ea"/>
              </a:rPr>
              <a:t>Title: Supply Chain </a:t>
            </a:r>
            <a:r>
              <a:rPr spc="-10" dirty="0">
                <a:cs typeface="+mn-lt"/>
                <a:sym typeface="+mn-ea"/>
              </a:rPr>
              <a:t>Contract Preferences </a:t>
            </a:r>
            <a:r>
              <a:rPr spc="-5" dirty="0">
                <a:cs typeface="+mn-lt"/>
                <a:sym typeface="+mn-ea"/>
              </a:rPr>
              <a:t>Under </a:t>
            </a:r>
            <a:r>
              <a:rPr spc="-25" dirty="0">
                <a:cs typeface="+mn-lt"/>
                <a:sym typeface="+mn-ea"/>
              </a:rPr>
              <a:t>Two </a:t>
            </a:r>
            <a:r>
              <a:rPr spc="-10" dirty="0">
                <a:cs typeface="+mn-lt"/>
                <a:sym typeface="+mn-ea"/>
              </a:rPr>
              <a:t>Uncertain </a:t>
            </a:r>
            <a:r>
              <a:rPr spc="-5" dirty="0">
                <a:cs typeface="+mn-lt"/>
                <a:sym typeface="+mn-ea"/>
              </a:rPr>
              <a:t>Selling Seasons Considering </a:t>
            </a:r>
            <a:r>
              <a:rPr spc="-10" dirty="0">
                <a:cs typeface="+mn-lt"/>
                <a:sym typeface="+mn-ea"/>
              </a:rPr>
              <a:t>Intertemporal  Inventory </a:t>
            </a:r>
            <a:r>
              <a:rPr spc="-15" dirty="0">
                <a:cs typeface="+mn-lt"/>
                <a:sym typeface="+mn-ea"/>
              </a:rPr>
              <a:t>Capability.</a:t>
            </a:r>
            <a:endParaRPr spc="-15" dirty="0">
              <a:cs typeface="+mn-lt"/>
              <a:sym typeface="+mn-ea"/>
            </a:endParaRPr>
          </a:p>
          <a:p>
            <a:pPr marL="12700" marR="5715">
              <a:lnSpc>
                <a:spcPct val="114000"/>
              </a:lnSpc>
              <a:spcBef>
                <a:spcPts val="825"/>
              </a:spcBef>
            </a:pPr>
            <a:r>
              <a:rPr spc="-5" dirty="0">
                <a:cs typeface="+mn-lt"/>
                <a:sym typeface="+mn-ea"/>
              </a:rPr>
              <a:t>Author: Jianhu Cai, </a:t>
            </a:r>
            <a:r>
              <a:rPr spc="-15" dirty="0">
                <a:cs typeface="+mn-lt"/>
                <a:sym typeface="+mn-ea"/>
              </a:rPr>
              <a:t>Yujie </a:t>
            </a:r>
            <a:r>
              <a:rPr spc="-5" dirty="0">
                <a:cs typeface="+mn-lt"/>
                <a:sym typeface="+mn-ea"/>
              </a:rPr>
              <a:t>Zhang, Qing Zhou, Tingfing </a:t>
            </a:r>
            <a:r>
              <a:rPr spc="-10" dirty="0">
                <a:cs typeface="+mn-lt"/>
                <a:sym typeface="+mn-ea"/>
              </a:rPr>
              <a:t>Xue, </a:t>
            </a:r>
            <a:r>
              <a:rPr spc="-5" dirty="0">
                <a:cs typeface="+mn-lt"/>
                <a:sym typeface="+mn-ea"/>
              </a:rPr>
              <a:t>Zhijun </a:t>
            </a:r>
            <a:r>
              <a:rPr spc="-10" dirty="0">
                <a:cs typeface="+mn-lt"/>
                <a:sym typeface="+mn-ea"/>
              </a:rPr>
              <a:t>Zeng  </a:t>
            </a:r>
            <a:endParaRPr spc="-10" dirty="0">
              <a:cs typeface="+mn-lt"/>
              <a:sym typeface="+mn-ea"/>
            </a:endParaRPr>
          </a:p>
          <a:p>
            <a:pPr marL="12700" marR="2073275">
              <a:lnSpc>
                <a:spcPct val="182000"/>
              </a:lnSpc>
            </a:pPr>
            <a:r>
              <a:rPr spc="-20" dirty="0">
                <a:cs typeface="+mn-lt"/>
                <a:sym typeface="+mn-ea"/>
              </a:rPr>
              <a:t>Year:</a:t>
            </a:r>
            <a:r>
              <a:rPr spc="-5" dirty="0">
                <a:cs typeface="+mn-lt"/>
                <a:sym typeface="+mn-ea"/>
              </a:rPr>
              <a:t> 2021</a:t>
            </a:r>
            <a:endParaRPr spc="-5" dirty="0">
              <a:cs typeface="+mn-lt"/>
              <a:sym typeface="+mn-ea"/>
            </a:endParaRPr>
          </a:p>
          <a:p>
            <a:pPr marL="12700" marR="2073275">
              <a:lnSpc>
                <a:spcPct val="182000"/>
              </a:lnSpc>
            </a:pPr>
            <a:r>
              <a:rPr lang="en-US" spc="-5" dirty="0">
                <a:cs typeface="+mn-lt"/>
                <a:sym typeface="+mn-ea"/>
              </a:rPr>
              <a:t>Abstract:</a:t>
            </a:r>
            <a:endParaRPr>
              <a:cs typeface="+mn-lt"/>
            </a:endParaRPr>
          </a:p>
          <a:p>
            <a:pPr marL="12700" marR="5080" algn="just">
              <a:lnSpc>
                <a:spcPct val="109000"/>
              </a:lnSpc>
              <a:spcBef>
                <a:spcPts val="965"/>
              </a:spcBef>
            </a:pPr>
            <a:r>
              <a:rPr spc="-25" dirty="0">
                <a:cs typeface="+mn-lt"/>
                <a:sym typeface="+mn-ea"/>
              </a:rPr>
              <a:t>We </a:t>
            </a:r>
            <a:r>
              <a:rPr spc="-10" dirty="0">
                <a:cs typeface="+mn-lt"/>
                <a:sym typeface="+mn-ea"/>
              </a:rPr>
              <a:t>propose </a:t>
            </a:r>
            <a:r>
              <a:rPr spc="-5" dirty="0">
                <a:cs typeface="+mn-lt"/>
                <a:sym typeface="+mn-ea"/>
              </a:rPr>
              <a:t>an </a:t>
            </a:r>
            <a:r>
              <a:rPr spc="-10" dirty="0">
                <a:cs typeface="+mn-lt"/>
                <a:sym typeface="+mn-ea"/>
              </a:rPr>
              <a:t>intertemporal inventory </a:t>
            </a:r>
            <a:r>
              <a:rPr spc="-5" dirty="0">
                <a:cs typeface="+mn-lt"/>
                <a:sym typeface="+mn-ea"/>
              </a:rPr>
              <a:t>decision model under demand </a:t>
            </a:r>
            <a:r>
              <a:rPr spc="-10" dirty="0">
                <a:cs typeface="+mn-lt"/>
                <a:sym typeface="+mn-ea"/>
              </a:rPr>
              <a:t>uncertainty </a:t>
            </a:r>
            <a:r>
              <a:rPr spc="-5" dirty="0">
                <a:cs typeface="+mn-lt"/>
                <a:sym typeface="+mn-ea"/>
              </a:rPr>
              <a:t>and </a:t>
            </a:r>
            <a:r>
              <a:rPr spc="-10" dirty="0">
                <a:cs typeface="+mn-lt"/>
                <a:sym typeface="+mn-ea"/>
              </a:rPr>
              <a:t>retail  </a:t>
            </a:r>
            <a:r>
              <a:rPr spc="-5" dirty="0">
                <a:cs typeface="+mn-lt"/>
                <a:sym typeface="+mn-ea"/>
              </a:rPr>
              <a:t>compefifion. </a:t>
            </a:r>
            <a:r>
              <a:rPr spc="-10" dirty="0">
                <a:cs typeface="+mn-lt"/>
                <a:sym typeface="+mn-ea"/>
              </a:rPr>
              <a:t>Facing </a:t>
            </a:r>
            <a:r>
              <a:rPr spc="-5" dirty="0">
                <a:cs typeface="+mn-lt"/>
                <a:sym typeface="+mn-ea"/>
              </a:rPr>
              <a:t>the </a:t>
            </a:r>
            <a:r>
              <a:rPr spc="-10" dirty="0">
                <a:cs typeface="+mn-lt"/>
                <a:sym typeface="+mn-ea"/>
              </a:rPr>
              <a:t>fact that diﬀerent </a:t>
            </a:r>
            <a:r>
              <a:rPr spc="-5" dirty="0">
                <a:cs typeface="+mn-lt"/>
                <a:sym typeface="+mn-ea"/>
              </a:rPr>
              <a:t>ﬁrms </a:t>
            </a:r>
            <a:r>
              <a:rPr spc="-10" dirty="0">
                <a:cs typeface="+mn-lt"/>
                <a:sym typeface="+mn-ea"/>
              </a:rPr>
              <a:t>may have diﬀerent intertemporal inventory </a:t>
            </a:r>
            <a:r>
              <a:rPr spc="-5" dirty="0">
                <a:cs typeface="+mn-lt"/>
                <a:sym typeface="+mn-ea"/>
              </a:rPr>
              <a:t>capabilifies,  the paper </a:t>
            </a:r>
            <a:r>
              <a:rPr spc="-10" dirty="0">
                <a:cs typeface="+mn-lt"/>
                <a:sym typeface="+mn-ea"/>
              </a:rPr>
              <a:t>introduces two retailers </a:t>
            </a:r>
            <a:r>
              <a:rPr spc="-5" dirty="0">
                <a:cs typeface="+mn-lt"/>
                <a:sym typeface="+mn-ea"/>
              </a:rPr>
              <a:t>and assumes only one </a:t>
            </a:r>
            <a:r>
              <a:rPr spc="-10" dirty="0">
                <a:cs typeface="+mn-lt"/>
                <a:sym typeface="+mn-ea"/>
              </a:rPr>
              <a:t>retailer </a:t>
            </a:r>
            <a:r>
              <a:rPr spc="-5" dirty="0">
                <a:cs typeface="+mn-lt"/>
                <a:sym typeface="+mn-ea"/>
              </a:rPr>
              <a:t>has the ability </a:t>
            </a:r>
            <a:r>
              <a:rPr spc="-10" dirty="0">
                <a:cs typeface="+mn-lt"/>
                <a:sym typeface="+mn-ea"/>
              </a:rPr>
              <a:t>to </a:t>
            </a:r>
            <a:r>
              <a:rPr spc="-5" dirty="0">
                <a:cs typeface="+mn-lt"/>
                <a:sym typeface="+mn-ea"/>
              </a:rPr>
              <a:t>carry </a:t>
            </a:r>
            <a:r>
              <a:rPr spc="-10" dirty="0">
                <a:cs typeface="+mn-lt"/>
                <a:sym typeface="+mn-ea"/>
              </a:rPr>
              <a:t>intertemporal  inventories. </a:t>
            </a:r>
            <a:r>
              <a:rPr spc="-25" dirty="0">
                <a:cs typeface="+mn-lt"/>
                <a:sym typeface="+mn-ea"/>
              </a:rPr>
              <a:t>Two </a:t>
            </a:r>
            <a:r>
              <a:rPr spc="-10" dirty="0">
                <a:cs typeface="+mn-lt"/>
                <a:sym typeface="+mn-ea"/>
              </a:rPr>
              <a:t>diﬀerent contracts, </a:t>
            </a:r>
            <a:r>
              <a:rPr spc="-5" dirty="0">
                <a:cs typeface="+mn-lt"/>
                <a:sym typeface="+mn-ea"/>
              </a:rPr>
              <a:t>i.e., the dynamic wholesale-price </a:t>
            </a:r>
            <a:r>
              <a:rPr spc="-10" dirty="0">
                <a:cs typeface="+mn-lt"/>
                <a:sym typeface="+mn-ea"/>
              </a:rPr>
              <a:t>contract </a:t>
            </a:r>
            <a:r>
              <a:rPr spc="-5" dirty="0">
                <a:cs typeface="+mn-lt"/>
                <a:sym typeface="+mn-ea"/>
              </a:rPr>
              <a:t>and the </a:t>
            </a:r>
            <a:r>
              <a:rPr spc="-10" dirty="0">
                <a:cs typeface="+mn-lt"/>
                <a:sym typeface="+mn-ea"/>
              </a:rPr>
              <a:t>commitment  </a:t>
            </a:r>
            <a:r>
              <a:rPr spc="-5" dirty="0">
                <a:cs typeface="+mn-lt"/>
                <a:sym typeface="+mn-ea"/>
              </a:rPr>
              <a:t>wholesale-price </a:t>
            </a:r>
            <a:r>
              <a:rPr spc="-10" dirty="0">
                <a:cs typeface="+mn-lt"/>
                <a:sym typeface="+mn-ea"/>
              </a:rPr>
              <a:t>contract are proposed. </a:t>
            </a:r>
            <a:r>
              <a:rPr spc="-5" dirty="0">
                <a:cs typeface="+mn-lt"/>
                <a:sym typeface="+mn-ea"/>
              </a:rPr>
              <a:t>The </a:t>
            </a:r>
            <a:r>
              <a:rPr dirty="0">
                <a:cs typeface="+mn-lt"/>
                <a:sym typeface="+mn-ea"/>
              </a:rPr>
              <a:t>opfimal </a:t>
            </a:r>
            <a:r>
              <a:rPr spc="-5" dirty="0">
                <a:cs typeface="+mn-lt"/>
                <a:sym typeface="+mn-ea"/>
              </a:rPr>
              <a:t>decisions </a:t>
            </a:r>
            <a:r>
              <a:rPr spc="-10" dirty="0">
                <a:cs typeface="+mn-lt"/>
                <a:sym typeface="+mn-ea"/>
              </a:rPr>
              <a:t>are derived </a:t>
            </a:r>
            <a:r>
              <a:rPr spc="-5" dirty="0">
                <a:cs typeface="+mn-lt"/>
                <a:sym typeface="+mn-ea"/>
              </a:rPr>
              <a:t>under each </a:t>
            </a:r>
            <a:r>
              <a:rPr spc="-10" dirty="0">
                <a:cs typeface="+mn-lt"/>
                <a:sym typeface="+mn-ea"/>
              </a:rPr>
              <a:t>contract, </a:t>
            </a:r>
            <a:r>
              <a:rPr spc="-5" dirty="0">
                <a:cs typeface="+mn-lt"/>
                <a:sym typeface="+mn-ea"/>
              </a:rPr>
              <a:t>and all  </a:t>
            </a:r>
            <a:r>
              <a:rPr spc="-10" dirty="0">
                <a:cs typeface="+mn-lt"/>
                <a:sym typeface="+mn-ea"/>
              </a:rPr>
              <a:t>members' preferences regarding </a:t>
            </a:r>
            <a:r>
              <a:rPr spc="-5" dirty="0">
                <a:cs typeface="+mn-lt"/>
                <a:sym typeface="+mn-ea"/>
              </a:rPr>
              <a:t>the </a:t>
            </a:r>
            <a:r>
              <a:rPr spc="-10" dirty="0">
                <a:cs typeface="+mn-lt"/>
                <a:sym typeface="+mn-ea"/>
              </a:rPr>
              <a:t>two contracts are invesfigated. </a:t>
            </a:r>
            <a:r>
              <a:rPr spc="-5" dirty="0">
                <a:cs typeface="+mn-lt"/>
                <a:sym typeface="+mn-ea"/>
              </a:rPr>
              <a:t>The </a:t>
            </a:r>
            <a:r>
              <a:rPr spc="-10" dirty="0">
                <a:cs typeface="+mn-lt"/>
                <a:sym typeface="+mn-ea"/>
              </a:rPr>
              <a:t>results </a:t>
            </a:r>
            <a:r>
              <a:rPr spc="-5" dirty="0">
                <a:cs typeface="+mn-lt"/>
                <a:sym typeface="+mn-ea"/>
              </a:rPr>
              <a:t>show </a:t>
            </a:r>
            <a:r>
              <a:rPr spc="-10" dirty="0">
                <a:cs typeface="+mn-lt"/>
                <a:sym typeface="+mn-ea"/>
              </a:rPr>
              <a:t>that there exist  </a:t>
            </a:r>
            <a:r>
              <a:rPr spc="-5" dirty="0">
                <a:cs typeface="+mn-lt"/>
                <a:sym typeface="+mn-ea"/>
              </a:rPr>
              <a:t>some situafions in which the supply chain </a:t>
            </a:r>
            <a:r>
              <a:rPr spc="-10" dirty="0">
                <a:cs typeface="+mn-lt"/>
                <a:sym typeface="+mn-ea"/>
              </a:rPr>
              <a:t>members </a:t>
            </a:r>
            <a:r>
              <a:rPr spc="-15" dirty="0">
                <a:cs typeface="+mn-lt"/>
                <a:sym typeface="+mn-ea"/>
              </a:rPr>
              <a:t>prefer </a:t>
            </a:r>
            <a:r>
              <a:rPr spc="-5" dirty="0">
                <a:cs typeface="+mn-lt"/>
                <a:sym typeface="+mn-ea"/>
              </a:rPr>
              <a:t>the same </a:t>
            </a:r>
            <a:r>
              <a:rPr spc="-10" dirty="0">
                <a:cs typeface="+mn-lt"/>
                <a:sym typeface="+mn-ea"/>
              </a:rPr>
              <a:t>contract, </a:t>
            </a:r>
            <a:r>
              <a:rPr spc="-5" dirty="0">
                <a:cs typeface="+mn-lt"/>
                <a:sym typeface="+mn-ea"/>
              </a:rPr>
              <a:t>and they can </a:t>
            </a:r>
            <a:r>
              <a:rPr spc="-10" dirty="0">
                <a:cs typeface="+mn-lt"/>
                <a:sym typeface="+mn-ea"/>
              </a:rPr>
              <a:t>reach </a:t>
            </a:r>
            <a:r>
              <a:rPr spc="-5" dirty="0">
                <a:cs typeface="+mn-lt"/>
                <a:sym typeface="+mn-ea"/>
              </a:rPr>
              <a:t>an  </a:t>
            </a:r>
            <a:r>
              <a:rPr spc="-10" dirty="0">
                <a:cs typeface="+mn-lt"/>
                <a:sym typeface="+mn-ea"/>
              </a:rPr>
              <a:t>agreement </a:t>
            </a:r>
            <a:r>
              <a:rPr spc="-5" dirty="0">
                <a:cs typeface="+mn-lt"/>
                <a:sym typeface="+mn-ea"/>
              </a:rPr>
              <a:t>on the </a:t>
            </a:r>
            <a:r>
              <a:rPr spc="-10" dirty="0">
                <a:cs typeface="+mn-lt"/>
                <a:sym typeface="+mn-ea"/>
              </a:rPr>
              <a:t>contract </a:t>
            </a:r>
            <a:r>
              <a:rPr spc="-5" dirty="0">
                <a:cs typeface="+mn-lt"/>
                <a:sym typeface="+mn-ea"/>
              </a:rPr>
              <a:t>selecfion. </a:t>
            </a:r>
            <a:r>
              <a:rPr spc="-25" dirty="0">
                <a:cs typeface="+mn-lt"/>
                <a:sym typeface="+mn-ea"/>
              </a:rPr>
              <a:t>We </a:t>
            </a:r>
            <a:r>
              <a:rPr spc="-5" dirty="0">
                <a:cs typeface="+mn-lt"/>
                <a:sym typeface="+mn-ea"/>
              </a:rPr>
              <a:t>also ﬁnd </a:t>
            </a:r>
            <a:r>
              <a:rPr spc="-10" dirty="0">
                <a:cs typeface="+mn-lt"/>
                <a:sym typeface="+mn-ea"/>
              </a:rPr>
              <a:t>that </a:t>
            </a:r>
            <a:r>
              <a:rPr spc="-5" dirty="0">
                <a:cs typeface="+mn-lt"/>
                <a:sym typeface="+mn-ea"/>
              </a:rPr>
              <a:t>the </a:t>
            </a:r>
            <a:r>
              <a:rPr spc="-10" dirty="0">
                <a:cs typeface="+mn-lt"/>
                <a:sym typeface="+mn-ea"/>
              </a:rPr>
              <a:t>intertemporal inventory discriminately aﬀects  </a:t>
            </a:r>
            <a:r>
              <a:rPr spc="-5" dirty="0">
                <a:cs typeface="+mn-lt"/>
                <a:sym typeface="+mn-ea"/>
              </a:rPr>
              <a:t>the supply chain </a:t>
            </a:r>
            <a:r>
              <a:rPr spc="-10" dirty="0">
                <a:cs typeface="+mn-lt"/>
                <a:sym typeface="+mn-ea"/>
              </a:rPr>
              <a:t>members' expected proﬁts </a:t>
            </a:r>
            <a:r>
              <a:rPr spc="-5" dirty="0">
                <a:cs typeface="+mn-lt"/>
                <a:sym typeface="+mn-ea"/>
              </a:rPr>
              <a:t>under </a:t>
            </a:r>
            <a:r>
              <a:rPr spc="-10" dirty="0">
                <a:cs typeface="+mn-lt"/>
                <a:sym typeface="+mn-ea"/>
              </a:rPr>
              <a:t>two diﬀerent contracts. </a:t>
            </a:r>
            <a:r>
              <a:rPr spc="-5" dirty="0">
                <a:cs typeface="+mn-lt"/>
                <a:sym typeface="+mn-ea"/>
              </a:rPr>
              <a:t>The </a:t>
            </a:r>
            <a:r>
              <a:rPr spc="-10" dirty="0">
                <a:cs typeface="+mn-lt"/>
                <a:sym typeface="+mn-ea"/>
              </a:rPr>
              <a:t>retailer's intertemporal  inventory </a:t>
            </a:r>
            <a:r>
              <a:rPr spc="-5" dirty="0">
                <a:cs typeface="+mn-lt"/>
                <a:sym typeface="+mn-ea"/>
              </a:rPr>
              <a:t>capability </a:t>
            </a:r>
            <a:r>
              <a:rPr spc="-10" dirty="0">
                <a:cs typeface="+mn-lt"/>
                <a:sym typeface="+mn-ea"/>
              </a:rPr>
              <a:t>may </a:t>
            </a:r>
            <a:r>
              <a:rPr spc="-5" dirty="0">
                <a:cs typeface="+mn-lt"/>
                <a:sym typeface="+mn-ea"/>
              </a:rPr>
              <a:t>be beneﬁcial </a:t>
            </a:r>
            <a:r>
              <a:rPr spc="-10" dirty="0">
                <a:cs typeface="+mn-lt"/>
                <a:sym typeface="+mn-ea"/>
              </a:rPr>
              <a:t>for </a:t>
            </a:r>
            <a:r>
              <a:rPr spc="-5" dirty="0">
                <a:cs typeface="+mn-lt"/>
                <a:sym typeface="+mn-ea"/>
              </a:rPr>
              <a:t>all </a:t>
            </a:r>
            <a:r>
              <a:rPr spc="-10" dirty="0">
                <a:cs typeface="+mn-lt"/>
                <a:sym typeface="+mn-ea"/>
              </a:rPr>
              <a:t>members </a:t>
            </a:r>
            <a:r>
              <a:rPr spc="-5" dirty="0">
                <a:cs typeface="+mn-lt"/>
                <a:sym typeface="+mn-ea"/>
              </a:rPr>
              <a:t>under the dynamic wholesale-price </a:t>
            </a:r>
            <a:r>
              <a:rPr spc="-10" dirty="0">
                <a:cs typeface="+mn-lt"/>
                <a:sym typeface="+mn-ea"/>
              </a:rPr>
              <a:t>contract, </a:t>
            </a:r>
            <a:r>
              <a:rPr spc="-5" dirty="0">
                <a:cs typeface="+mn-lt"/>
                <a:sym typeface="+mn-ea"/>
              </a:rPr>
              <a:t>but  it </a:t>
            </a:r>
            <a:r>
              <a:rPr spc="-15" dirty="0">
                <a:cs typeface="+mn-lt"/>
                <a:sym typeface="+mn-ea"/>
              </a:rPr>
              <a:t>always </a:t>
            </a:r>
            <a:r>
              <a:rPr spc="-5" dirty="0">
                <a:cs typeface="+mn-lt"/>
                <a:sym typeface="+mn-ea"/>
              </a:rPr>
              <a:t>damages the supplier's </a:t>
            </a:r>
            <a:r>
              <a:rPr spc="-10" dirty="0">
                <a:cs typeface="+mn-lt"/>
                <a:sym typeface="+mn-ea"/>
              </a:rPr>
              <a:t>expected proﬁt </a:t>
            </a:r>
            <a:r>
              <a:rPr spc="-5" dirty="0">
                <a:cs typeface="+mn-lt"/>
                <a:sym typeface="+mn-ea"/>
              </a:rPr>
              <a:t>under the </a:t>
            </a:r>
            <a:r>
              <a:rPr spc="-10" dirty="0">
                <a:cs typeface="+mn-lt"/>
                <a:sym typeface="+mn-ea"/>
              </a:rPr>
              <a:t>commitment </a:t>
            </a:r>
            <a:r>
              <a:rPr spc="-5" dirty="0">
                <a:cs typeface="+mn-lt"/>
                <a:sym typeface="+mn-ea"/>
              </a:rPr>
              <a:t>wholesale-price</a:t>
            </a:r>
            <a:r>
              <a:rPr spc="70" dirty="0">
                <a:cs typeface="+mn-lt"/>
                <a:sym typeface="+mn-ea"/>
              </a:rPr>
              <a:t> </a:t>
            </a:r>
            <a:r>
              <a:rPr spc="-10" dirty="0">
                <a:cs typeface="+mn-lt"/>
                <a:sym typeface="+mn-ea"/>
              </a:rPr>
              <a:t>contract</a:t>
            </a:r>
            <a:endParaRPr>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390005"/>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3.</a:t>
            </a:r>
            <a:endParaRPr spc="-5" dirty="0">
              <a:cs typeface="+mn-lt"/>
              <a:sym typeface="+mn-ea"/>
            </a:endParaRPr>
          </a:p>
          <a:p>
            <a:pPr marL="12700">
              <a:lnSpc>
                <a:spcPct val="100000"/>
              </a:lnSpc>
              <a:spcBef>
                <a:spcPts val="100"/>
              </a:spcBef>
            </a:pPr>
            <a:endParaRPr>
              <a:cs typeface="+mn-lt"/>
            </a:endParaRPr>
          </a:p>
          <a:p>
            <a:pPr marL="12700" marR="902970">
              <a:lnSpc>
                <a:spcPts val="2480"/>
              </a:lnSpc>
              <a:spcBef>
                <a:spcPts val="120"/>
              </a:spcBef>
            </a:pPr>
            <a:r>
              <a:rPr spc="-5" dirty="0">
                <a:cs typeface="+mn-lt"/>
                <a:sym typeface="+mn-ea"/>
              </a:rPr>
              <a:t>Title: </a:t>
            </a:r>
            <a:r>
              <a:rPr spc="-15" dirty="0">
                <a:cs typeface="+mn-lt"/>
                <a:sym typeface="+mn-ea"/>
              </a:rPr>
              <a:t>Integrated Inventory-Transportafion </a:t>
            </a:r>
            <a:r>
              <a:rPr spc="-10" dirty="0">
                <a:cs typeface="+mn-lt"/>
                <a:sym typeface="+mn-ea"/>
              </a:rPr>
              <a:t>Problem </a:t>
            </a:r>
            <a:r>
              <a:rPr spc="-5" dirty="0">
                <a:cs typeface="+mn-lt"/>
                <a:sym typeface="+mn-ea"/>
              </a:rPr>
              <a:t>in </a:t>
            </a:r>
            <a:r>
              <a:rPr spc="-15" dirty="0">
                <a:cs typeface="+mn-lt"/>
                <a:sym typeface="+mn-ea"/>
              </a:rPr>
              <a:t>Vendor-Managed </a:t>
            </a:r>
            <a:r>
              <a:rPr spc="-10" dirty="0">
                <a:cs typeface="+mn-lt"/>
                <a:sym typeface="+mn-ea"/>
              </a:rPr>
              <a:t>Inventory System.  Authors: </a:t>
            </a:r>
            <a:r>
              <a:rPr spc="-5" dirty="0">
                <a:cs typeface="+mn-lt"/>
                <a:sym typeface="+mn-ea"/>
              </a:rPr>
              <a:t>Lan </a:t>
            </a:r>
            <a:r>
              <a:rPr spc="-20" dirty="0">
                <a:cs typeface="+mn-lt"/>
                <a:sym typeface="+mn-ea"/>
              </a:rPr>
              <a:t>Teng, </a:t>
            </a:r>
            <a:r>
              <a:rPr spc="-5" dirty="0">
                <a:cs typeface="+mn-lt"/>
                <a:sym typeface="+mn-ea"/>
              </a:rPr>
              <a:t>Zhenji Zhang, Pu Li, Daqing</a:t>
            </a:r>
            <a:r>
              <a:rPr spc="45" dirty="0">
                <a:cs typeface="+mn-lt"/>
                <a:sym typeface="+mn-ea"/>
              </a:rPr>
              <a:t> </a:t>
            </a:r>
            <a:r>
              <a:rPr spc="-5" dirty="0">
                <a:cs typeface="+mn-lt"/>
                <a:sym typeface="+mn-ea"/>
              </a:rPr>
              <a:t>Gong</a:t>
            </a:r>
            <a:endParaRPr>
              <a:cs typeface="+mn-lt"/>
            </a:endParaRPr>
          </a:p>
          <a:p>
            <a:pPr marL="12700">
              <a:lnSpc>
                <a:spcPct val="100000"/>
              </a:lnSpc>
              <a:spcBef>
                <a:spcPts val="800"/>
              </a:spcBef>
            </a:pPr>
            <a:r>
              <a:rPr spc="-20" dirty="0">
                <a:cs typeface="+mn-lt"/>
                <a:sym typeface="+mn-ea"/>
              </a:rPr>
              <a:t>Year:</a:t>
            </a:r>
            <a:r>
              <a:rPr spc="-5" dirty="0">
                <a:cs typeface="+mn-lt"/>
                <a:sym typeface="+mn-ea"/>
              </a:rPr>
              <a:t> 2019</a:t>
            </a:r>
            <a:endParaRPr spc="-5" dirty="0">
              <a:cs typeface="+mn-lt"/>
              <a:sym typeface="+mn-ea"/>
            </a:endParaRPr>
          </a:p>
          <a:p>
            <a:pPr marL="12700">
              <a:lnSpc>
                <a:spcPct val="100000"/>
              </a:lnSpc>
              <a:spcBef>
                <a:spcPts val="800"/>
              </a:spcBef>
            </a:pPr>
            <a:endParaRPr spc="-5" dirty="0">
              <a:cs typeface="+mn-lt"/>
              <a:sym typeface="+mn-ea"/>
            </a:endParaRPr>
          </a:p>
          <a:p>
            <a:pPr marL="12700">
              <a:lnSpc>
                <a:spcPct val="100000"/>
              </a:lnSpc>
              <a:spcBef>
                <a:spcPts val="800"/>
              </a:spcBef>
            </a:pPr>
            <a:r>
              <a:rPr lang="en-US" spc="-5" dirty="0">
                <a:cs typeface="+mn-lt"/>
                <a:sym typeface="+mn-ea"/>
              </a:rPr>
              <a:t>Abstract:</a:t>
            </a:r>
            <a:endParaRPr>
              <a:cs typeface="+mn-lt"/>
            </a:endParaRPr>
          </a:p>
          <a:p>
            <a:pPr marL="12700" marR="5080" algn="just">
              <a:lnSpc>
                <a:spcPct val="109000"/>
              </a:lnSpc>
              <a:spcBef>
                <a:spcPts val="890"/>
              </a:spcBef>
            </a:pPr>
            <a:r>
              <a:rPr spc="-5" dirty="0">
                <a:cs typeface="+mn-lt"/>
                <a:sym typeface="+mn-ea"/>
              </a:rPr>
              <a:t>The paper </a:t>
            </a:r>
            <a:r>
              <a:rPr spc="-10" dirty="0">
                <a:cs typeface="+mn-lt"/>
                <a:sym typeface="+mn-ea"/>
              </a:rPr>
              <a:t>presents </a:t>
            </a:r>
            <a:r>
              <a:rPr dirty="0">
                <a:cs typeface="+mn-lt"/>
                <a:sym typeface="+mn-ea"/>
              </a:rPr>
              <a:t>a </a:t>
            </a:r>
            <a:r>
              <a:rPr spc="-10" dirty="0">
                <a:cs typeface="+mn-lt"/>
                <a:sym typeface="+mn-ea"/>
              </a:rPr>
              <a:t>two-echelon inventory-transportafion problem </a:t>
            </a:r>
            <a:r>
              <a:rPr spc="-5" dirty="0">
                <a:cs typeface="+mn-lt"/>
                <a:sym typeface="+mn-ea"/>
              </a:rPr>
              <a:t>in </a:t>
            </a:r>
            <a:r>
              <a:rPr spc="-15" dirty="0">
                <a:cs typeface="+mn-lt"/>
                <a:sym typeface="+mn-ea"/>
              </a:rPr>
              <a:t>Vendor </a:t>
            </a:r>
            <a:r>
              <a:rPr spc="-5" dirty="0">
                <a:cs typeface="+mn-lt"/>
                <a:sym typeface="+mn-ea"/>
              </a:rPr>
              <a:t>Managed </a:t>
            </a:r>
            <a:r>
              <a:rPr spc="-10" dirty="0">
                <a:cs typeface="+mn-lt"/>
                <a:sym typeface="+mn-ea"/>
              </a:rPr>
              <a:t>Inventory </a:t>
            </a:r>
            <a:r>
              <a:rPr spc="-5" dirty="0">
                <a:cs typeface="+mn-lt"/>
                <a:sym typeface="+mn-ea"/>
              </a:rPr>
              <a:t>(VMI)  </a:t>
            </a:r>
            <a:r>
              <a:rPr spc="-15" dirty="0">
                <a:cs typeface="+mn-lt"/>
                <a:sym typeface="+mn-ea"/>
              </a:rPr>
              <a:t>system. </a:t>
            </a:r>
            <a:r>
              <a:rPr spc="-25" dirty="0">
                <a:cs typeface="+mn-lt"/>
                <a:sym typeface="+mn-ea"/>
              </a:rPr>
              <a:t>We </a:t>
            </a:r>
            <a:r>
              <a:rPr spc="-5" dirty="0">
                <a:cs typeface="+mn-lt"/>
                <a:sym typeface="+mn-ea"/>
              </a:rPr>
              <a:t>consider </a:t>
            </a:r>
            <a:r>
              <a:rPr dirty="0">
                <a:cs typeface="+mn-lt"/>
                <a:sym typeface="+mn-ea"/>
              </a:rPr>
              <a:t>a </a:t>
            </a:r>
            <a:r>
              <a:rPr spc="-5" dirty="0">
                <a:cs typeface="+mn-lt"/>
                <a:sym typeface="+mn-ea"/>
              </a:rPr>
              <a:t>distribufion </a:t>
            </a:r>
            <a:r>
              <a:rPr spc="-15" dirty="0">
                <a:cs typeface="+mn-lt"/>
                <a:sym typeface="+mn-ea"/>
              </a:rPr>
              <a:t>system </a:t>
            </a:r>
            <a:r>
              <a:rPr spc="-5" dirty="0">
                <a:cs typeface="+mn-lt"/>
                <a:sym typeface="+mn-ea"/>
              </a:rPr>
              <a:t>composed with single </a:t>
            </a:r>
            <a:r>
              <a:rPr spc="-15" dirty="0">
                <a:cs typeface="+mn-lt"/>
                <a:sym typeface="+mn-ea"/>
              </a:rPr>
              <a:t>supplier, </a:t>
            </a:r>
            <a:r>
              <a:rPr spc="-5" dirty="0">
                <a:cs typeface="+mn-lt"/>
                <a:sym typeface="+mn-ea"/>
              </a:rPr>
              <a:t>single distribufion </a:t>
            </a:r>
            <a:r>
              <a:rPr spc="-10" dirty="0">
                <a:cs typeface="+mn-lt"/>
                <a:sym typeface="+mn-ea"/>
              </a:rPr>
              <a:t>center </a:t>
            </a:r>
            <a:r>
              <a:rPr spc="-5" dirty="0">
                <a:cs typeface="+mn-lt"/>
                <a:sym typeface="+mn-ea"/>
              </a:rPr>
              <a:t>and  mulfiple </a:t>
            </a:r>
            <a:r>
              <a:rPr spc="-10" dirty="0">
                <a:cs typeface="+mn-lt"/>
                <a:sym typeface="+mn-ea"/>
              </a:rPr>
              <a:t>retailers. </a:t>
            </a:r>
            <a:r>
              <a:rPr spc="-5" dirty="0">
                <a:cs typeface="+mn-lt"/>
                <a:sym typeface="+mn-ea"/>
              </a:rPr>
              <a:t>Single kind of </a:t>
            </a:r>
            <a:r>
              <a:rPr spc="-10" dirty="0">
                <a:cs typeface="+mn-lt"/>
                <a:sym typeface="+mn-ea"/>
              </a:rPr>
              <a:t>products are required to deliver from </a:t>
            </a:r>
            <a:r>
              <a:rPr spc="-5" dirty="0">
                <a:cs typeface="+mn-lt"/>
                <a:sym typeface="+mn-ea"/>
              </a:rPr>
              <a:t>the </a:t>
            </a:r>
            <a:r>
              <a:rPr spc="-10" dirty="0">
                <a:cs typeface="+mn-lt"/>
                <a:sym typeface="+mn-ea"/>
              </a:rPr>
              <a:t>manufacturer through  </a:t>
            </a:r>
            <a:r>
              <a:rPr spc="-5" dirty="0">
                <a:cs typeface="+mn-lt"/>
                <a:sym typeface="+mn-ea"/>
              </a:rPr>
              <a:t>distribufion </a:t>
            </a:r>
            <a:r>
              <a:rPr spc="-10" dirty="0">
                <a:cs typeface="+mn-lt"/>
                <a:sym typeface="+mn-ea"/>
              </a:rPr>
              <a:t>center to </a:t>
            </a:r>
            <a:r>
              <a:rPr spc="-5" dirty="0">
                <a:cs typeface="+mn-lt"/>
                <a:sym typeface="+mn-ea"/>
              </a:rPr>
              <a:t>the </a:t>
            </a:r>
            <a:r>
              <a:rPr spc="-10" dirty="0">
                <a:cs typeface="+mn-lt"/>
                <a:sym typeface="+mn-ea"/>
              </a:rPr>
              <a:t>retailers </a:t>
            </a:r>
            <a:r>
              <a:rPr spc="-5" dirty="0">
                <a:cs typeface="+mn-lt"/>
                <a:sym typeface="+mn-ea"/>
              </a:rPr>
              <a:t>within </a:t>
            </a:r>
            <a:r>
              <a:rPr spc="25" dirty="0">
                <a:cs typeface="+mn-lt"/>
                <a:sym typeface="+mn-ea"/>
              </a:rPr>
              <a:t>soh </a:t>
            </a:r>
            <a:r>
              <a:rPr dirty="0">
                <a:cs typeface="+mn-lt"/>
                <a:sym typeface="+mn-ea"/>
              </a:rPr>
              <a:t>fime </a:t>
            </a:r>
            <a:r>
              <a:rPr spc="-15" dirty="0">
                <a:cs typeface="+mn-lt"/>
                <a:sym typeface="+mn-ea"/>
              </a:rPr>
              <a:t>window. </a:t>
            </a:r>
            <a:r>
              <a:rPr spc="-5" dirty="0">
                <a:cs typeface="+mn-lt"/>
                <a:sym typeface="+mn-ea"/>
              </a:rPr>
              <a:t>The objecfive of the </a:t>
            </a:r>
            <a:r>
              <a:rPr spc="-10" dirty="0">
                <a:cs typeface="+mn-lt"/>
                <a:sym typeface="+mn-ea"/>
              </a:rPr>
              <a:t>problem </a:t>
            </a:r>
            <a:r>
              <a:rPr spc="-5" dirty="0">
                <a:cs typeface="+mn-lt"/>
                <a:sym typeface="+mn-ea"/>
              </a:rPr>
              <a:t>is </a:t>
            </a:r>
            <a:r>
              <a:rPr spc="-10" dirty="0">
                <a:cs typeface="+mn-lt"/>
                <a:sym typeface="+mn-ea"/>
              </a:rPr>
              <a:t>to minimize  total </a:t>
            </a:r>
            <a:r>
              <a:rPr spc="-5" dirty="0">
                <a:cs typeface="+mn-lt"/>
                <a:sym typeface="+mn-ea"/>
              </a:rPr>
              <a:t>logisfics </a:t>
            </a:r>
            <a:r>
              <a:rPr spc="-10" dirty="0">
                <a:cs typeface="+mn-lt"/>
                <a:sym typeface="+mn-ea"/>
              </a:rPr>
              <a:t>cost </a:t>
            </a:r>
            <a:r>
              <a:rPr spc="-5" dirty="0">
                <a:cs typeface="+mn-lt"/>
                <a:sym typeface="+mn-ea"/>
              </a:rPr>
              <a:t>in the distribufion </a:t>
            </a:r>
            <a:r>
              <a:rPr spc="-10" dirty="0">
                <a:cs typeface="+mn-lt"/>
                <a:sym typeface="+mn-ea"/>
              </a:rPr>
              <a:t>network, </a:t>
            </a:r>
            <a:r>
              <a:rPr spc="-5" dirty="0">
                <a:cs typeface="+mn-lt"/>
                <a:sym typeface="+mn-ea"/>
              </a:rPr>
              <a:t>including </a:t>
            </a:r>
            <a:r>
              <a:rPr spc="-10" dirty="0">
                <a:cs typeface="+mn-lt"/>
                <a:sym typeface="+mn-ea"/>
              </a:rPr>
              <a:t>inventory cost, </a:t>
            </a:r>
            <a:r>
              <a:rPr spc="-5" dirty="0">
                <a:cs typeface="+mn-lt"/>
                <a:sym typeface="+mn-ea"/>
              </a:rPr>
              <a:t>distribufion </a:t>
            </a:r>
            <a:r>
              <a:rPr spc="-10" dirty="0">
                <a:cs typeface="+mn-lt"/>
                <a:sym typeface="+mn-ea"/>
              </a:rPr>
              <a:t>cost, </a:t>
            </a:r>
            <a:r>
              <a:rPr spc="-5" dirty="0">
                <a:cs typeface="+mn-lt"/>
                <a:sym typeface="+mn-ea"/>
              </a:rPr>
              <a:t>and </a:t>
            </a:r>
            <a:r>
              <a:rPr dirty="0">
                <a:cs typeface="+mn-lt"/>
                <a:sym typeface="+mn-ea"/>
              </a:rPr>
              <a:t>fime  </a:t>
            </a:r>
            <a:r>
              <a:rPr spc="-5" dirty="0">
                <a:cs typeface="+mn-lt"/>
                <a:sym typeface="+mn-ea"/>
              </a:rPr>
              <a:t>penalty </a:t>
            </a:r>
            <a:r>
              <a:rPr spc="-10" dirty="0">
                <a:cs typeface="+mn-lt"/>
                <a:sym typeface="+mn-ea"/>
              </a:rPr>
              <a:t>cost. </a:t>
            </a:r>
            <a:r>
              <a:rPr spc="-5" dirty="0">
                <a:cs typeface="+mn-lt"/>
                <a:sym typeface="+mn-ea"/>
              </a:rPr>
              <a:t>The upper echelon model </a:t>
            </a:r>
            <a:r>
              <a:rPr spc="-10" dirty="0">
                <a:cs typeface="+mn-lt"/>
                <a:sym typeface="+mn-ea"/>
              </a:rPr>
              <a:t>focuses </a:t>
            </a:r>
            <a:r>
              <a:rPr spc="-5" dirty="0">
                <a:cs typeface="+mn-lt"/>
                <a:sym typeface="+mn-ea"/>
              </a:rPr>
              <a:t>on minimizing </a:t>
            </a:r>
            <a:r>
              <a:rPr spc="-10" dirty="0">
                <a:cs typeface="+mn-lt"/>
                <a:sym typeface="+mn-ea"/>
              </a:rPr>
              <a:t>inventory cost </a:t>
            </a:r>
            <a:r>
              <a:rPr spc="-5" dirty="0">
                <a:cs typeface="+mn-lt"/>
                <a:sym typeface="+mn-ea"/>
              </a:rPr>
              <a:t>while the lower echelon  model on </a:t>
            </a:r>
            <a:r>
              <a:rPr spc="-10" dirty="0">
                <a:cs typeface="+mn-lt"/>
                <a:sym typeface="+mn-ea"/>
              </a:rPr>
              <a:t>vehicle </a:t>
            </a:r>
            <a:r>
              <a:rPr spc="-5" dirty="0">
                <a:cs typeface="+mn-lt"/>
                <a:sym typeface="+mn-ea"/>
              </a:rPr>
              <a:t>roufing </a:t>
            </a:r>
            <a:r>
              <a:rPr spc="-10" dirty="0">
                <a:cs typeface="+mn-lt"/>
                <a:sym typeface="+mn-ea"/>
              </a:rPr>
              <a:t>problem. </a:t>
            </a:r>
            <a:r>
              <a:rPr dirty="0">
                <a:cs typeface="+mn-lt"/>
                <a:sym typeface="+mn-ea"/>
              </a:rPr>
              <a:t>A </a:t>
            </a:r>
            <a:r>
              <a:rPr spc="-10" dirty="0">
                <a:cs typeface="+mn-lt"/>
                <a:sym typeface="+mn-ea"/>
              </a:rPr>
              <a:t>mixed </a:t>
            </a:r>
            <a:r>
              <a:rPr spc="-5" dirty="0">
                <a:cs typeface="+mn-lt"/>
                <a:sym typeface="+mn-ea"/>
              </a:rPr>
              <a:t>algorithm is designed </a:t>
            </a:r>
            <a:r>
              <a:rPr spc="-10" dirty="0">
                <a:cs typeface="+mn-lt"/>
                <a:sym typeface="+mn-ea"/>
              </a:rPr>
              <a:t>to solve </a:t>
            </a:r>
            <a:r>
              <a:rPr spc="-5" dirty="0">
                <a:cs typeface="+mn-lt"/>
                <a:sym typeface="+mn-ea"/>
              </a:rPr>
              <a:t>the </a:t>
            </a:r>
            <a:r>
              <a:rPr spc="-10" dirty="0">
                <a:cs typeface="+mn-lt"/>
                <a:sym typeface="+mn-ea"/>
              </a:rPr>
              <a:t>problem </a:t>
            </a:r>
            <a:r>
              <a:rPr spc="-5" dirty="0">
                <a:cs typeface="+mn-lt"/>
                <a:sym typeface="+mn-ea"/>
              </a:rPr>
              <a:t>with </a:t>
            </a:r>
            <a:r>
              <a:rPr spc="-10" dirty="0">
                <a:cs typeface="+mn-lt"/>
                <a:sym typeface="+mn-ea"/>
              </a:rPr>
              <a:t>simulated  </a:t>
            </a:r>
            <a:r>
              <a:rPr spc="-5" dirty="0">
                <a:cs typeface="+mn-lt"/>
                <a:sym typeface="+mn-ea"/>
              </a:rPr>
              <a:t>annealing and </a:t>
            </a:r>
            <a:r>
              <a:rPr spc="-10" dirty="0">
                <a:cs typeface="+mn-lt"/>
                <a:sym typeface="+mn-ea"/>
              </a:rPr>
              <a:t>ant colony </a:t>
            </a:r>
            <a:r>
              <a:rPr spc="-5" dirty="0">
                <a:cs typeface="+mn-lt"/>
                <a:sym typeface="+mn-ea"/>
              </a:rPr>
              <a:t>with local </a:t>
            </a:r>
            <a:r>
              <a:rPr spc="-10" dirty="0">
                <a:cs typeface="+mn-lt"/>
                <a:sym typeface="+mn-ea"/>
              </a:rPr>
              <a:t>search. </a:t>
            </a:r>
            <a:r>
              <a:rPr spc="-5" dirty="0">
                <a:cs typeface="+mn-lt"/>
                <a:sym typeface="+mn-ea"/>
              </a:rPr>
              <a:t>The solufion of upper and lower echelon model </a:t>
            </a:r>
            <a:r>
              <a:rPr spc="-10" dirty="0">
                <a:cs typeface="+mn-lt"/>
                <a:sym typeface="+mn-ea"/>
              </a:rPr>
              <a:t>are  </a:t>
            </a:r>
            <a:r>
              <a:rPr spc="-5" dirty="0">
                <a:cs typeface="+mn-lt"/>
                <a:sym typeface="+mn-ea"/>
              </a:rPr>
              <a:t>subsfituted </a:t>
            </a:r>
            <a:r>
              <a:rPr spc="-10" dirty="0">
                <a:cs typeface="+mn-lt"/>
                <a:sym typeface="+mn-ea"/>
              </a:rPr>
              <a:t>into </a:t>
            </a:r>
            <a:r>
              <a:rPr spc="-5" dirty="0">
                <a:cs typeface="+mn-lt"/>
                <a:sym typeface="+mn-ea"/>
              </a:rPr>
              <a:t>each other based on the </a:t>
            </a:r>
            <a:r>
              <a:rPr spc="-10" dirty="0">
                <a:cs typeface="+mn-lt"/>
                <a:sym typeface="+mn-ea"/>
              </a:rPr>
              <a:t>mixed </a:t>
            </a:r>
            <a:r>
              <a:rPr spc="-5" dirty="0">
                <a:cs typeface="+mn-lt"/>
                <a:sym typeface="+mn-ea"/>
              </a:rPr>
              <a:t>algorithm </a:t>
            </a:r>
            <a:r>
              <a:rPr spc="-10" dirty="0">
                <a:cs typeface="+mn-lt"/>
                <a:sym typeface="+mn-ea"/>
              </a:rPr>
              <a:t>step </a:t>
            </a:r>
            <a:r>
              <a:rPr spc="-5" dirty="0">
                <a:cs typeface="+mn-lt"/>
                <a:sym typeface="+mn-ea"/>
              </a:rPr>
              <a:t>by </a:t>
            </a:r>
            <a:r>
              <a:rPr spc="-10" dirty="0">
                <a:cs typeface="+mn-lt"/>
                <a:sym typeface="+mn-ea"/>
              </a:rPr>
              <a:t>step to get </a:t>
            </a:r>
            <a:r>
              <a:rPr spc="-5" dirty="0">
                <a:cs typeface="+mn-lt"/>
                <a:sym typeface="+mn-ea"/>
              </a:rPr>
              <a:t>the opfimizafion solufions.  Computafional </a:t>
            </a:r>
            <a:r>
              <a:rPr spc="-10" dirty="0">
                <a:cs typeface="+mn-lt"/>
                <a:sym typeface="+mn-ea"/>
              </a:rPr>
              <a:t>experiments are </a:t>
            </a:r>
            <a:r>
              <a:rPr spc="-15" dirty="0">
                <a:cs typeface="+mn-lt"/>
                <a:sym typeface="+mn-ea"/>
              </a:rPr>
              <a:t>executed </a:t>
            </a:r>
            <a:r>
              <a:rPr spc="-10" dirty="0">
                <a:cs typeface="+mn-lt"/>
                <a:sym typeface="+mn-ea"/>
              </a:rPr>
              <a:t>to compare </a:t>
            </a:r>
            <a:r>
              <a:rPr spc="-5" dirty="0">
                <a:cs typeface="+mn-lt"/>
                <a:sym typeface="+mn-ea"/>
              </a:rPr>
              <a:t>the </a:t>
            </a:r>
            <a:r>
              <a:rPr spc="-10" dirty="0">
                <a:cs typeface="+mn-lt"/>
                <a:sym typeface="+mn-ea"/>
              </a:rPr>
              <a:t>performance </a:t>
            </a:r>
            <a:r>
              <a:rPr spc="-5" dirty="0">
                <a:cs typeface="+mn-lt"/>
                <a:sym typeface="+mn-ea"/>
              </a:rPr>
              <a:t>of </a:t>
            </a:r>
            <a:r>
              <a:rPr spc="-10" dirty="0">
                <a:cs typeface="+mn-lt"/>
                <a:sym typeface="+mn-ea"/>
              </a:rPr>
              <a:t>independent </a:t>
            </a:r>
            <a:r>
              <a:rPr spc="-5" dirty="0">
                <a:cs typeface="+mn-lt"/>
                <a:sym typeface="+mn-ea"/>
              </a:rPr>
              <a:t>and </a:t>
            </a:r>
            <a:r>
              <a:rPr spc="-15" dirty="0">
                <a:cs typeface="+mn-lt"/>
                <a:sym typeface="+mn-ea"/>
              </a:rPr>
              <a:t>integrated  </a:t>
            </a:r>
            <a:r>
              <a:rPr spc="-10" dirty="0">
                <a:cs typeface="+mn-lt"/>
                <a:sym typeface="+mn-ea"/>
              </a:rPr>
              <a:t>inventory-transportafion </a:t>
            </a:r>
            <a:r>
              <a:rPr spc="-5" dirty="0">
                <a:cs typeface="+mn-lt"/>
                <a:sym typeface="+mn-ea"/>
              </a:rPr>
              <a:t>opfimizafion </a:t>
            </a:r>
            <a:r>
              <a:rPr spc="-10" dirty="0">
                <a:cs typeface="+mn-lt"/>
                <a:sym typeface="+mn-ea"/>
              </a:rPr>
              <a:t>from </a:t>
            </a:r>
            <a:r>
              <a:rPr spc="-5" dirty="0">
                <a:cs typeface="+mn-lt"/>
                <a:sym typeface="+mn-ea"/>
              </a:rPr>
              <a:t>the dimension of </a:t>
            </a:r>
            <a:r>
              <a:rPr spc="-10" dirty="0">
                <a:cs typeface="+mn-lt"/>
                <a:sym typeface="+mn-ea"/>
              </a:rPr>
              <a:t>to </a:t>
            </a:r>
            <a:r>
              <a:rPr spc="-5" dirty="0">
                <a:cs typeface="+mn-lt"/>
                <a:sym typeface="+mn-ea"/>
              </a:rPr>
              <a:t>verify the </a:t>
            </a:r>
            <a:r>
              <a:rPr spc="-10" dirty="0">
                <a:cs typeface="+mn-lt"/>
                <a:sym typeface="+mn-ea"/>
              </a:rPr>
              <a:t>eﬀecfiveness </a:t>
            </a:r>
            <a:r>
              <a:rPr spc="-5" dirty="0">
                <a:cs typeface="+mn-lt"/>
                <a:sym typeface="+mn-ea"/>
              </a:rPr>
              <a:t>of the model and  the</a:t>
            </a:r>
            <a:r>
              <a:rPr spc="-10" dirty="0">
                <a:cs typeface="+mn-lt"/>
                <a:sym typeface="+mn-ea"/>
              </a:rPr>
              <a:t> </a:t>
            </a:r>
            <a:r>
              <a:rPr spc="-5" dirty="0">
                <a:cs typeface="+mn-lt"/>
                <a:sym typeface="+mn-ea"/>
              </a:rPr>
              <a:t>algorithms.</a:t>
            </a:r>
            <a:endParaRPr>
              <a:cs typeface="+mn-lt"/>
            </a:endParaRPr>
          </a:p>
          <a:p>
            <a:pPr marL="12700">
              <a:lnSpc>
                <a:spcPct val="100000"/>
              </a:lnSpc>
              <a:spcBef>
                <a:spcPts val="100"/>
              </a:spcBef>
            </a:pPr>
            <a:endParaRPr>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258560"/>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4.</a:t>
            </a:r>
            <a:endParaRPr>
              <a:cs typeface="+mn-lt"/>
            </a:endParaRPr>
          </a:p>
          <a:p>
            <a:pPr marL="12700">
              <a:lnSpc>
                <a:spcPct val="100000"/>
              </a:lnSpc>
              <a:spcBef>
                <a:spcPts val="1005"/>
              </a:spcBef>
            </a:pPr>
            <a:r>
              <a:rPr spc="-5" dirty="0">
                <a:cs typeface="+mn-lt"/>
                <a:sym typeface="+mn-ea"/>
              </a:rPr>
              <a:t>Title: </a:t>
            </a:r>
            <a:r>
              <a:rPr spc="-10" dirty="0">
                <a:cs typeface="+mn-lt"/>
                <a:sym typeface="+mn-ea"/>
              </a:rPr>
              <a:t>Inventory management for retail </a:t>
            </a:r>
            <a:r>
              <a:rPr spc="-5" dirty="0">
                <a:cs typeface="+mn-lt"/>
                <a:sym typeface="+mn-ea"/>
              </a:rPr>
              <a:t>companies: </a:t>
            </a:r>
            <a:r>
              <a:rPr dirty="0">
                <a:cs typeface="+mn-lt"/>
                <a:sym typeface="+mn-ea"/>
              </a:rPr>
              <a:t>A </a:t>
            </a:r>
            <a:r>
              <a:rPr spc="-10" dirty="0">
                <a:cs typeface="+mn-lt"/>
                <a:sym typeface="+mn-ea"/>
              </a:rPr>
              <a:t>literature review </a:t>
            </a:r>
            <a:r>
              <a:rPr spc="-5" dirty="0">
                <a:cs typeface="+mn-lt"/>
                <a:sym typeface="+mn-ea"/>
              </a:rPr>
              <a:t>and </a:t>
            </a:r>
            <a:r>
              <a:rPr spc="-10" dirty="0">
                <a:cs typeface="+mn-lt"/>
                <a:sym typeface="+mn-ea"/>
              </a:rPr>
              <a:t>current</a:t>
            </a:r>
            <a:r>
              <a:rPr spc="65" dirty="0">
                <a:cs typeface="+mn-lt"/>
                <a:sym typeface="+mn-ea"/>
              </a:rPr>
              <a:t> </a:t>
            </a:r>
            <a:r>
              <a:rPr spc="-10" dirty="0">
                <a:cs typeface="+mn-lt"/>
                <a:sym typeface="+mn-ea"/>
              </a:rPr>
              <a:t>trends</a:t>
            </a:r>
            <a:endParaRPr spc="-10" dirty="0">
              <a:cs typeface="+mn-lt"/>
              <a:sym typeface="+mn-ea"/>
            </a:endParaRPr>
          </a:p>
          <a:p>
            <a:pPr marL="12700">
              <a:lnSpc>
                <a:spcPct val="100000"/>
              </a:lnSpc>
              <a:spcBef>
                <a:spcPts val="1005"/>
              </a:spcBef>
            </a:pPr>
            <a:r>
              <a:rPr spc="-10" dirty="0">
                <a:cs typeface="+mn-lt"/>
                <a:sym typeface="+mn-ea"/>
              </a:rPr>
              <a:t>Authors: </a:t>
            </a:r>
            <a:r>
              <a:rPr spc="-15" dirty="0">
                <a:cs typeface="+mn-lt"/>
                <a:sym typeface="+mn-ea"/>
              </a:rPr>
              <a:t>Cinthya Vanessa </a:t>
            </a:r>
            <a:r>
              <a:rPr spc="-10" dirty="0">
                <a:cs typeface="+mn-lt"/>
                <a:sym typeface="+mn-ea"/>
              </a:rPr>
              <a:t>Muñoz </a:t>
            </a:r>
            <a:r>
              <a:rPr spc="-5" dirty="0">
                <a:cs typeface="+mn-lt"/>
                <a:sym typeface="+mn-ea"/>
              </a:rPr>
              <a:t>Macas, </a:t>
            </a:r>
            <a:r>
              <a:rPr spc="-10" dirty="0">
                <a:cs typeface="+mn-lt"/>
                <a:sym typeface="+mn-ea"/>
              </a:rPr>
              <a:t>Jorge Andrés Espinoza Aguirre, Rodrigo Arcentales-Carrión,  </a:t>
            </a:r>
            <a:r>
              <a:rPr spc="-5" dirty="0">
                <a:cs typeface="+mn-lt"/>
                <a:sym typeface="+mn-ea"/>
              </a:rPr>
              <a:t>Mario </a:t>
            </a:r>
            <a:r>
              <a:rPr spc="-10" dirty="0">
                <a:cs typeface="+mn-lt"/>
                <a:sym typeface="+mn-ea"/>
              </a:rPr>
              <a:t>Peña</a:t>
            </a:r>
            <a:endParaRPr>
              <a:cs typeface="+mn-lt"/>
            </a:endParaRPr>
          </a:p>
          <a:p>
            <a:pPr>
              <a:lnSpc>
                <a:spcPct val="100000"/>
              </a:lnSpc>
              <a:spcBef>
                <a:spcPts val="45"/>
              </a:spcBef>
            </a:pPr>
            <a:r>
              <a:rPr spc="-20" dirty="0">
                <a:cs typeface="+mn-lt"/>
                <a:sym typeface="+mn-ea"/>
              </a:rPr>
              <a:t>Year:</a:t>
            </a:r>
            <a:r>
              <a:rPr spc="-5" dirty="0">
                <a:cs typeface="+mn-lt"/>
                <a:sym typeface="+mn-ea"/>
              </a:rPr>
              <a:t> 2021</a:t>
            </a:r>
            <a:endParaRPr spc="-5" dirty="0">
              <a:cs typeface="+mn-lt"/>
              <a:sym typeface="+mn-ea"/>
            </a:endParaRPr>
          </a:p>
          <a:p>
            <a:pPr>
              <a:lnSpc>
                <a:spcPct val="100000"/>
              </a:lnSpc>
              <a:spcBef>
                <a:spcPts val="45"/>
              </a:spcBef>
            </a:pPr>
            <a:endParaRPr spc="-5" dirty="0">
              <a:cs typeface="+mn-lt"/>
              <a:sym typeface="+mn-ea"/>
            </a:endParaRPr>
          </a:p>
          <a:p>
            <a:pPr>
              <a:lnSpc>
                <a:spcPct val="100000"/>
              </a:lnSpc>
              <a:spcBef>
                <a:spcPts val="45"/>
              </a:spcBef>
            </a:pPr>
            <a:r>
              <a:rPr lang="en-US" spc="-5" dirty="0">
                <a:cs typeface="+mn-lt"/>
                <a:sym typeface="+mn-ea"/>
              </a:rPr>
              <a:t>Abstract:</a:t>
            </a:r>
            <a:endParaRPr>
              <a:cs typeface="+mn-lt"/>
            </a:endParaRPr>
          </a:p>
          <a:p>
            <a:pPr marL="12700" marR="5080" algn="just">
              <a:lnSpc>
                <a:spcPct val="109000"/>
              </a:lnSpc>
              <a:spcBef>
                <a:spcPts val="890"/>
              </a:spcBef>
            </a:pPr>
            <a:r>
              <a:rPr spc="-5" dirty="0">
                <a:cs typeface="+mn-lt"/>
                <a:sym typeface="+mn-ea"/>
              </a:rPr>
              <a:t>In </a:t>
            </a:r>
            <a:r>
              <a:rPr spc="-10" dirty="0">
                <a:cs typeface="+mn-lt"/>
                <a:sym typeface="+mn-ea"/>
              </a:rPr>
              <a:t>recent years, </a:t>
            </a:r>
            <a:r>
              <a:rPr spc="-5" dirty="0">
                <a:cs typeface="+mn-lt"/>
                <a:sym typeface="+mn-ea"/>
              </a:rPr>
              <a:t>the </a:t>
            </a:r>
            <a:r>
              <a:rPr spc="-10" dirty="0">
                <a:cs typeface="+mn-lt"/>
                <a:sym typeface="+mn-ea"/>
              </a:rPr>
              <a:t>correct management </a:t>
            </a:r>
            <a:r>
              <a:rPr spc="-5" dirty="0">
                <a:cs typeface="+mn-lt"/>
                <a:sym typeface="+mn-ea"/>
              </a:rPr>
              <a:t>of </a:t>
            </a:r>
            <a:r>
              <a:rPr spc="-10" dirty="0">
                <a:cs typeface="+mn-lt"/>
                <a:sym typeface="+mn-ea"/>
              </a:rPr>
              <a:t>inventories </a:t>
            </a:r>
            <a:r>
              <a:rPr spc="-5" dirty="0">
                <a:cs typeface="+mn-lt"/>
                <a:sym typeface="+mn-ea"/>
              </a:rPr>
              <a:t>has become </a:t>
            </a:r>
            <a:r>
              <a:rPr dirty="0">
                <a:cs typeface="+mn-lt"/>
                <a:sym typeface="+mn-ea"/>
              </a:rPr>
              <a:t>a </a:t>
            </a:r>
            <a:r>
              <a:rPr spc="-10" dirty="0">
                <a:cs typeface="+mn-lt"/>
                <a:sym typeface="+mn-ea"/>
              </a:rPr>
              <a:t>fundamental </a:t>
            </a:r>
            <a:r>
              <a:rPr spc="-5" dirty="0">
                <a:cs typeface="+mn-lt"/>
                <a:sym typeface="+mn-ea"/>
              </a:rPr>
              <a:t>pillar </a:t>
            </a:r>
            <a:r>
              <a:rPr spc="-10" dirty="0">
                <a:cs typeface="+mn-lt"/>
                <a:sym typeface="+mn-ea"/>
              </a:rPr>
              <a:t>for </a:t>
            </a:r>
            <a:r>
              <a:rPr spc="-5" dirty="0">
                <a:cs typeface="+mn-lt"/>
                <a:sym typeface="+mn-ea"/>
              </a:rPr>
              <a:t>achieving  success in </a:t>
            </a:r>
            <a:r>
              <a:rPr spc="-10" dirty="0">
                <a:cs typeface="+mn-lt"/>
                <a:sym typeface="+mn-ea"/>
              </a:rPr>
              <a:t>enterprises. </a:t>
            </a:r>
            <a:r>
              <a:rPr spc="-15" dirty="0">
                <a:cs typeface="+mn-lt"/>
                <a:sym typeface="+mn-ea"/>
              </a:rPr>
              <a:t>Unfortunately, </a:t>
            </a:r>
            <a:r>
              <a:rPr spc="-10" dirty="0">
                <a:cs typeface="+mn-lt"/>
                <a:sym typeface="+mn-ea"/>
              </a:rPr>
              <a:t>studies </a:t>
            </a:r>
            <a:r>
              <a:rPr spc="-5" dirty="0">
                <a:cs typeface="+mn-lt"/>
                <a:sym typeface="+mn-ea"/>
              </a:rPr>
              <a:t>suggesfing the </a:t>
            </a:r>
            <a:r>
              <a:rPr spc="-10" dirty="0">
                <a:cs typeface="+mn-lt"/>
                <a:sym typeface="+mn-ea"/>
              </a:rPr>
              <a:t>investment </a:t>
            </a:r>
            <a:r>
              <a:rPr spc="-5" dirty="0">
                <a:cs typeface="+mn-lt"/>
                <a:sym typeface="+mn-ea"/>
              </a:rPr>
              <a:t>and adopfion of </a:t>
            </a:r>
            <a:r>
              <a:rPr spc="-10" dirty="0">
                <a:cs typeface="+mn-lt"/>
                <a:sym typeface="+mn-ea"/>
              </a:rPr>
              <a:t>advanced  inventory management </a:t>
            </a:r>
            <a:r>
              <a:rPr spc="-5" dirty="0">
                <a:cs typeface="+mn-lt"/>
                <a:sym typeface="+mn-ea"/>
              </a:rPr>
              <a:t>and </a:t>
            </a:r>
            <a:r>
              <a:rPr spc="-10" dirty="0">
                <a:cs typeface="+mn-lt"/>
                <a:sym typeface="+mn-ea"/>
              </a:rPr>
              <a:t>control </a:t>
            </a:r>
            <a:r>
              <a:rPr spc="-15" dirty="0">
                <a:cs typeface="+mn-lt"/>
                <a:sym typeface="+mn-ea"/>
              </a:rPr>
              <a:t>systems </a:t>
            </a:r>
            <a:r>
              <a:rPr spc="-10" dirty="0">
                <a:cs typeface="+mn-lt"/>
                <a:sym typeface="+mn-ea"/>
              </a:rPr>
              <a:t>are </a:t>
            </a:r>
            <a:r>
              <a:rPr spc="-5" dirty="0">
                <a:cs typeface="+mn-lt"/>
                <a:sym typeface="+mn-ea"/>
              </a:rPr>
              <a:t>not </a:t>
            </a:r>
            <a:r>
              <a:rPr spc="-10" dirty="0">
                <a:cs typeface="+mn-lt"/>
                <a:sym typeface="+mn-ea"/>
              </a:rPr>
              <a:t>easy to </a:t>
            </a:r>
            <a:r>
              <a:rPr spc="-5" dirty="0">
                <a:cs typeface="+mn-lt"/>
                <a:sym typeface="+mn-ea"/>
              </a:rPr>
              <a:t>ﬁnd. In this </a:t>
            </a:r>
            <a:r>
              <a:rPr spc="-10" dirty="0">
                <a:cs typeface="+mn-lt"/>
                <a:sym typeface="+mn-ea"/>
              </a:rPr>
              <a:t>context, </a:t>
            </a:r>
            <a:r>
              <a:rPr spc="-5" dirty="0">
                <a:cs typeface="+mn-lt"/>
                <a:sym typeface="+mn-ea"/>
              </a:rPr>
              <a:t>this </a:t>
            </a:r>
            <a:r>
              <a:rPr dirty="0">
                <a:cs typeface="+mn-lt"/>
                <a:sym typeface="+mn-ea"/>
              </a:rPr>
              <a:t>arficle </a:t>
            </a:r>
            <a:r>
              <a:rPr spc="-5" dirty="0">
                <a:cs typeface="+mn-lt"/>
                <a:sym typeface="+mn-ea"/>
              </a:rPr>
              <a:t>aims </a:t>
            </a:r>
            <a:r>
              <a:rPr spc="-10" dirty="0">
                <a:cs typeface="+mn-lt"/>
                <a:sym typeface="+mn-ea"/>
              </a:rPr>
              <a:t>to  analyze </a:t>
            </a:r>
            <a:r>
              <a:rPr spc="-5" dirty="0">
                <a:cs typeface="+mn-lt"/>
                <a:sym typeface="+mn-ea"/>
              </a:rPr>
              <a:t>and </a:t>
            </a:r>
            <a:r>
              <a:rPr spc="-10" dirty="0">
                <a:cs typeface="+mn-lt"/>
                <a:sym typeface="+mn-ea"/>
              </a:rPr>
              <a:t>present </a:t>
            </a:r>
            <a:r>
              <a:rPr spc="-5" dirty="0">
                <a:cs typeface="+mn-lt"/>
                <a:sym typeface="+mn-ea"/>
              </a:rPr>
              <a:t>an </a:t>
            </a:r>
            <a:r>
              <a:rPr spc="-10" dirty="0">
                <a:cs typeface="+mn-lt"/>
                <a:sym typeface="+mn-ea"/>
              </a:rPr>
              <a:t>extensive literature </a:t>
            </a:r>
            <a:r>
              <a:rPr spc="-5" dirty="0">
                <a:cs typeface="+mn-lt"/>
                <a:sym typeface="+mn-ea"/>
              </a:rPr>
              <a:t>concerning </a:t>
            </a:r>
            <a:r>
              <a:rPr spc="-10" dirty="0">
                <a:cs typeface="+mn-lt"/>
                <a:sym typeface="+mn-ea"/>
              </a:rPr>
              <a:t>inventory management, containing </a:t>
            </a:r>
            <a:r>
              <a:rPr spc="-5" dirty="0">
                <a:cs typeface="+mn-lt"/>
                <a:sym typeface="+mn-ea"/>
              </a:rPr>
              <a:t>mulfiple  deﬁnifions and </a:t>
            </a:r>
            <a:r>
              <a:rPr spc="-10" dirty="0">
                <a:cs typeface="+mn-lt"/>
                <a:sym typeface="+mn-ea"/>
              </a:rPr>
              <a:t>fundamental </a:t>
            </a:r>
            <a:r>
              <a:rPr spc="-5" dirty="0">
                <a:cs typeface="+mn-lt"/>
                <a:sym typeface="+mn-ea"/>
              </a:rPr>
              <a:t>concepts </a:t>
            </a:r>
            <a:r>
              <a:rPr spc="-10" dirty="0">
                <a:cs typeface="+mn-lt"/>
                <a:sym typeface="+mn-ea"/>
              </a:rPr>
              <a:t>for </a:t>
            </a:r>
            <a:r>
              <a:rPr spc="-5" dirty="0">
                <a:cs typeface="+mn-lt"/>
                <a:sym typeface="+mn-ea"/>
              </a:rPr>
              <a:t>the </a:t>
            </a:r>
            <a:r>
              <a:rPr spc="-10" dirty="0">
                <a:cs typeface="+mn-lt"/>
                <a:sym typeface="+mn-ea"/>
              </a:rPr>
              <a:t>retail </a:t>
            </a:r>
            <a:r>
              <a:rPr spc="-25" dirty="0">
                <a:cs typeface="+mn-lt"/>
                <a:sym typeface="+mn-ea"/>
              </a:rPr>
              <a:t>sector. </a:t>
            </a:r>
            <a:r>
              <a:rPr dirty="0">
                <a:cs typeface="+mn-lt"/>
                <a:sym typeface="+mn-ea"/>
              </a:rPr>
              <a:t>A </a:t>
            </a:r>
            <a:r>
              <a:rPr spc="-10" dirty="0">
                <a:cs typeface="+mn-lt"/>
                <a:sym typeface="+mn-ea"/>
              </a:rPr>
              <a:t>systemafic literature review was </a:t>
            </a:r>
            <a:r>
              <a:rPr spc="-5" dirty="0">
                <a:cs typeface="+mn-lt"/>
                <a:sym typeface="+mn-ea"/>
              </a:rPr>
              <a:t>carried out  </a:t>
            </a:r>
            <a:r>
              <a:rPr spc="-10" dirty="0">
                <a:cs typeface="+mn-lt"/>
                <a:sym typeface="+mn-ea"/>
              </a:rPr>
              <a:t>to determine </a:t>
            </a:r>
            <a:r>
              <a:rPr spc="-5" dirty="0">
                <a:cs typeface="+mn-lt"/>
                <a:sym typeface="+mn-ea"/>
              </a:rPr>
              <a:t>the main </a:t>
            </a:r>
            <a:r>
              <a:rPr spc="-10" dirty="0">
                <a:cs typeface="+mn-lt"/>
                <a:sym typeface="+mn-ea"/>
              </a:rPr>
              <a:t>trends </a:t>
            </a:r>
            <a:r>
              <a:rPr spc="-5" dirty="0">
                <a:cs typeface="+mn-lt"/>
                <a:sym typeface="+mn-ea"/>
              </a:rPr>
              <a:t>and </a:t>
            </a:r>
            <a:r>
              <a:rPr spc="-10" dirty="0">
                <a:cs typeface="+mn-lt"/>
                <a:sym typeface="+mn-ea"/>
              </a:rPr>
              <a:t>indicators </a:t>
            </a:r>
            <a:r>
              <a:rPr spc="-5" dirty="0">
                <a:cs typeface="+mn-lt"/>
                <a:sym typeface="+mn-ea"/>
              </a:rPr>
              <a:t>of </a:t>
            </a:r>
            <a:r>
              <a:rPr spc="-10" dirty="0">
                <a:cs typeface="+mn-lt"/>
                <a:sym typeface="+mn-ea"/>
              </a:rPr>
              <a:t>inventory management </a:t>
            </a:r>
            <a:r>
              <a:rPr spc="-5" dirty="0">
                <a:cs typeface="+mn-lt"/>
                <a:sym typeface="+mn-ea"/>
              </a:rPr>
              <a:t>in Small and </a:t>
            </a:r>
            <a:r>
              <a:rPr spc="-10" dirty="0">
                <a:cs typeface="+mn-lt"/>
                <a:sym typeface="+mn-ea"/>
              </a:rPr>
              <a:t>Medium-sized  Enterprises </a:t>
            </a:r>
            <a:r>
              <a:rPr spc="-5" dirty="0">
                <a:cs typeface="+mn-lt"/>
                <a:sym typeface="+mn-ea"/>
              </a:rPr>
              <a:t>(SMEs). This </a:t>
            </a:r>
            <a:r>
              <a:rPr spc="-10" dirty="0">
                <a:cs typeface="+mn-lt"/>
                <a:sym typeface="+mn-ea"/>
              </a:rPr>
              <a:t>research covers ﬁve years, between </a:t>
            </a:r>
            <a:r>
              <a:rPr spc="-5" dirty="0">
                <a:cs typeface="+mn-lt"/>
                <a:sym typeface="+mn-ea"/>
              </a:rPr>
              <a:t>2015 and 2019, </a:t>
            </a:r>
            <a:r>
              <a:rPr spc="-10" dirty="0">
                <a:cs typeface="+mn-lt"/>
                <a:sym typeface="+mn-ea"/>
              </a:rPr>
              <a:t>focusing </a:t>
            </a:r>
            <a:r>
              <a:rPr spc="-5" dirty="0">
                <a:cs typeface="+mn-lt"/>
                <a:sym typeface="+mn-ea"/>
              </a:rPr>
              <a:t>speciﬁcally on the  </a:t>
            </a:r>
            <a:r>
              <a:rPr spc="-10" dirty="0">
                <a:cs typeface="+mn-lt"/>
                <a:sym typeface="+mn-ea"/>
              </a:rPr>
              <a:t>retail </a:t>
            </a:r>
            <a:r>
              <a:rPr spc="-25" dirty="0">
                <a:cs typeface="+mn-lt"/>
                <a:sym typeface="+mn-ea"/>
              </a:rPr>
              <a:t>sector. </a:t>
            </a:r>
            <a:r>
              <a:rPr spc="-5" dirty="0">
                <a:cs typeface="+mn-lt"/>
                <a:sym typeface="+mn-ea"/>
              </a:rPr>
              <a:t>The primary </a:t>
            </a:r>
            <a:r>
              <a:rPr spc="-10" dirty="0">
                <a:cs typeface="+mn-lt"/>
                <a:sym typeface="+mn-ea"/>
              </a:rPr>
              <a:t>outcomes </a:t>
            </a:r>
            <a:r>
              <a:rPr spc="-5" dirty="0">
                <a:cs typeface="+mn-lt"/>
                <a:sym typeface="+mn-ea"/>
              </a:rPr>
              <a:t>of this </a:t>
            </a:r>
            <a:r>
              <a:rPr spc="-10" dirty="0">
                <a:cs typeface="+mn-lt"/>
                <a:sym typeface="+mn-ea"/>
              </a:rPr>
              <a:t>study are </a:t>
            </a:r>
            <a:r>
              <a:rPr spc="-5" dirty="0">
                <a:cs typeface="+mn-lt"/>
                <a:sym typeface="+mn-ea"/>
              </a:rPr>
              <a:t>the leading </a:t>
            </a:r>
            <a:r>
              <a:rPr spc="-10" dirty="0">
                <a:cs typeface="+mn-lt"/>
                <a:sym typeface="+mn-ea"/>
              </a:rPr>
              <a:t>inventory management </a:t>
            </a:r>
            <a:r>
              <a:rPr spc="-15" dirty="0">
                <a:cs typeface="+mn-lt"/>
                <a:sym typeface="+mn-ea"/>
              </a:rPr>
              <a:t>systems </a:t>
            </a:r>
            <a:r>
              <a:rPr spc="-5" dirty="0">
                <a:cs typeface="+mn-lt"/>
                <a:sym typeface="+mn-ea"/>
              </a:rPr>
              <a:t>and  models, the </a:t>
            </a:r>
            <a:r>
              <a:rPr spc="-10" dirty="0">
                <a:cs typeface="+mn-lt"/>
                <a:sym typeface="+mn-ea"/>
              </a:rPr>
              <a:t>Key Performance Indicators </a:t>
            </a:r>
            <a:r>
              <a:rPr spc="-5" dirty="0">
                <a:cs typeface="+mn-lt"/>
                <a:sym typeface="+mn-ea"/>
              </a:rPr>
              <a:t>(KPIs) </a:t>
            </a:r>
            <a:r>
              <a:rPr spc="-10" dirty="0">
                <a:cs typeface="+mn-lt"/>
                <a:sym typeface="+mn-ea"/>
              </a:rPr>
              <a:t>for </a:t>
            </a:r>
            <a:r>
              <a:rPr spc="-5" dirty="0">
                <a:cs typeface="+mn-lt"/>
                <a:sym typeface="+mn-ea"/>
              </a:rPr>
              <a:t>their </a:t>
            </a:r>
            <a:r>
              <a:rPr spc="-10" dirty="0">
                <a:cs typeface="+mn-lt"/>
                <a:sym typeface="+mn-ea"/>
              </a:rPr>
              <a:t>correct management, </a:t>
            </a:r>
            <a:r>
              <a:rPr spc="-5" dirty="0">
                <a:cs typeface="+mn-lt"/>
                <a:sym typeface="+mn-ea"/>
              </a:rPr>
              <a:t>and the beneﬁts and  challenges </a:t>
            </a:r>
            <a:r>
              <a:rPr spc="-10" dirty="0">
                <a:cs typeface="+mn-lt"/>
                <a:sym typeface="+mn-ea"/>
              </a:rPr>
              <a:t>for </a:t>
            </a:r>
            <a:r>
              <a:rPr spc="-5" dirty="0">
                <a:cs typeface="+mn-lt"/>
                <a:sym typeface="+mn-ea"/>
              </a:rPr>
              <a:t>choosing or adopfing an </a:t>
            </a:r>
            <a:r>
              <a:rPr spc="-10" dirty="0">
                <a:cs typeface="+mn-lt"/>
                <a:sym typeface="+mn-ea"/>
              </a:rPr>
              <a:t>eﬃcient inventory control </a:t>
            </a:r>
            <a:r>
              <a:rPr spc="-5" dirty="0">
                <a:cs typeface="+mn-lt"/>
                <a:sym typeface="+mn-ea"/>
              </a:rPr>
              <a:t>and </a:t>
            </a:r>
            <a:r>
              <a:rPr spc="-10" dirty="0">
                <a:cs typeface="+mn-lt"/>
                <a:sym typeface="+mn-ea"/>
              </a:rPr>
              <a:t>management </a:t>
            </a:r>
            <a:r>
              <a:rPr spc="-15" dirty="0">
                <a:cs typeface="+mn-lt"/>
                <a:sym typeface="+mn-ea"/>
              </a:rPr>
              <a:t>system. </a:t>
            </a:r>
            <a:r>
              <a:rPr spc="-5" dirty="0">
                <a:cs typeface="+mn-lt"/>
                <a:sym typeface="+mn-ea"/>
              </a:rPr>
              <a:t>Findings  </a:t>
            </a:r>
            <a:r>
              <a:rPr spc="-10" dirty="0">
                <a:cs typeface="+mn-lt"/>
                <a:sym typeface="+mn-ea"/>
              </a:rPr>
              <a:t>indicate that </a:t>
            </a:r>
            <a:r>
              <a:rPr spc="-5" dirty="0">
                <a:cs typeface="+mn-lt"/>
                <a:sym typeface="+mn-ea"/>
              </a:rPr>
              <a:t>SMEs do not </a:t>
            </a:r>
            <a:r>
              <a:rPr spc="-10" dirty="0">
                <a:cs typeface="+mn-lt"/>
                <a:sym typeface="+mn-ea"/>
              </a:rPr>
              <a:t>invest resources </a:t>
            </a:r>
            <a:r>
              <a:rPr spc="-5" dirty="0">
                <a:cs typeface="+mn-lt"/>
                <a:sym typeface="+mn-ea"/>
              </a:rPr>
              <a:t>in sophisficated </a:t>
            </a:r>
            <a:r>
              <a:rPr spc="-10" dirty="0">
                <a:cs typeface="+mn-lt"/>
                <a:sym typeface="+mn-ea"/>
              </a:rPr>
              <a:t>systems; instead, </a:t>
            </a:r>
            <a:r>
              <a:rPr dirty="0">
                <a:cs typeface="+mn-lt"/>
                <a:sym typeface="+mn-ea"/>
              </a:rPr>
              <a:t>a </a:t>
            </a:r>
            <a:r>
              <a:rPr spc="-5" dirty="0">
                <a:cs typeface="+mn-lt"/>
                <a:sym typeface="+mn-ea"/>
              </a:rPr>
              <a:t>simple </a:t>
            </a:r>
            <a:r>
              <a:rPr spc="-10" dirty="0">
                <a:cs typeface="+mn-lt"/>
                <a:sym typeface="+mn-ea"/>
              </a:rPr>
              <a:t>Enterprise  Resource </a:t>
            </a:r>
            <a:r>
              <a:rPr spc="-5" dirty="0">
                <a:cs typeface="+mn-lt"/>
                <a:sym typeface="+mn-ea"/>
              </a:rPr>
              <a:t>Planning (ERP) </a:t>
            </a:r>
            <a:r>
              <a:rPr spc="-15" dirty="0">
                <a:cs typeface="+mn-lt"/>
                <a:sym typeface="+mn-ea"/>
              </a:rPr>
              <a:t>system </a:t>
            </a:r>
            <a:r>
              <a:rPr spc="-5" dirty="0">
                <a:cs typeface="+mn-lt"/>
                <a:sym typeface="+mn-ea"/>
              </a:rPr>
              <a:t>or </a:t>
            </a:r>
            <a:r>
              <a:rPr spc="-10" dirty="0">
                <a:cs typeface="+mn-lt"/>
                <a:sym typeface="+mn-ea"/>
              </a:rPr>
              <a:t>even programs </a:t>
            </a:r>
            <a:r>
              <a:rPr spc="-5" dirty="0">
                <a:cs typeface="+mn-lt"/>
                <a:sym typeface="+mn-ea"/>
              </a:rPr>
              <a:t>such as </a:t>
            </a:r>
            <a:r>
              <a:rPr spc="-10" dirty="0">
                <a:cs typeface="+mn-lt"/>
                <a:sym typeface="+mn-ea"/>
              </a:rPr>
              <a:t>Excel </a:t>
            </a:r>
            <a:r>
              <a:rPr spc="-5" dirty="0">
                <a:cs typeface="+mn-lt"/>
                <a:sym typeface="+mn-ea"/>
              </a:rPr>
              <a:t>or manual </a:t>
            </a:r>
            <a:r>
              <a:rPr spc="-10" dirty="0">
                <a:cs typeface="+mn-lt"/>
                <a:sym typeface="+mn-ea"/>
              </a:rPr>
              <a:t>inventories are </a:t>
            </a:r>
            <a:r>
              <a:rPr spc="-5" dirty="0">
                <a:cs typeface="+mn-lt"/>
                <a:sym typeface="+mn-ea"/>
              </a:rPr>
              <a:t>mainly</a:t>
            </a:r>
            <a:r>
              <a:rPr spc="125" dirty="0">
                <a:cs typeface="+mn-lt"/>
                <a:sym typeface="+mn-ea"/>
              </a:rPr>
              <a:t> </a:t>
            </a:r>
            <a:r>
              <a:rPr spc="-5" dirty="0">
                <a:cs typeface="+mn-lt"/>
                <a:sym typeface="+mn-ea"/>
              </a:rPr>
              <a:t>used.</a:t>
            </a:r>
            <a:endParaRPr>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368415"/>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5.</a:t>
            </a:r>
            <a:endParaRPr spc="-5" dirty="0">
              <a:cs typeface="+mn-lt"/>
              <a:sym typeface="+mn-ea"/>
            </a:endParaRPr>
          </a:p>
          <a:p>
            <a:pPr marL="12700">
              <a:lnSpc>
                <a:spcPct val="100000"/>
              </a:lnSpc>
              <a:spcBef>
                <a:spcPts val="100"/>
              </a:spcBef>
            </a:pPr>
            <a:endParaRPr>
              <a:cs typeface="+mn-lt"/>
            </a:endParaRPr>
          </a:p>
          <a:p>
            <a:pPr marL="12700" marR="577215">
              <a:lnSpc>
                <a:spcPts val="2480"/>
              </a:lnSpc>
              <a:spcBef>
                <a:spcPts val="120"/>
              </a:spcBef>
            </a:pPr>
            <a:r>
              <a:rPr spc="-5" dirty="0">
                <a:cs typeface="+mn-lt"/>
                <a:sym typeface="+mn-ea"/>
              </a:rPr>
              <a:t>Title: </a:t>
            </a:r>
            <a:r>
              <a:rPr spc="-10" dirty="0">
                <a:cs typeface="+mn-lt"/>
                <a:sym typeface="+mn-ea"/>
              </a:rPr>
              <a:t>Forecasfing </a:t>
            </a:r>
            <a:r>
              <a:rPr dirty="0">
                <a:cs typeface="+mn-lt"/>
                <a:sym typeface="+mn-ea"/>
              </a:rPr>
              <a:t>intermi5ent </a:t>
            </a:r>
            <a:r>
              <a:rPr spc="-5" dirty="0">
                <a:cs typeface="+mn-lt"/>
                <a:sym typeface="+mn-ea"/>
              </a:rPr>
              <a:t>demand </a:t>
            </a:r>
            <a:r>
              <a:rPr spc="-10" dirty="0">
                <a:cs typeface="+mn-lt"/>
                <a:sym typeface="+mn-ea"/>
              </a:rPr>
              <a:t>for inventory management </a:t>
            </a:r>
            <a:r>
              <a:rPr spc="-5" dirty="0">
                <a:cs typeface="+mn-lt"/>
                <a:sym typeface="+mn-ea"/>
              </a:rPr>
              <a:t>by </a:t>
            </a:r>
            <a:r>
              <a:rPr spc="-10" dirty="0">
                <a:cs typeface="+mn-lt"/>
                <a:sym typeface="+mn-ea"/>
              </a:rPr>
              <a:t>retailers: </a:t>
            </a:r>
            <a:r>
              <a:rPr dirty="0">
                <a:cs typeface="+mn-lt"/>
                <a:sym typeface="+mn-ea"/>
              </a:rPr>
              <a:t>A </a:t>
            </a:r>
            <a:r>
              <a:rPr spc="-5" dirty="0">
                <a:cs typeface="+mn-lt"/>
                <a:sym typeface="+mn-ea"/>
              </a:rPr>
              <a:t>new </a:t>
            </a:r>
            <a:r>
              <a:rPr spc="-10" dirty="0">
                <a:cs typeface="+mn-lt"/>
                <a:sym typeface="+mn-ea"/>
              </a:rPr>
              <a:t>approach  Authors: </a:t>
            </a:r>
            <a:r>
              <a:rPr spc="-5" dirty="0">
                <a:cs typeface="+mn-lt"/>
                <a:sym typeface="+mn-ea"/>
              </a:rPr>
              <a:t>Xin Tian, Haoqing </a:t>
            </a:r>
            <a:r>
              <a:rPr spc="-10" dirty="0">
                <a:cs typeface="+mn-lt"/>
                <a:sym typeface="+mn-ea"/>
              </a:rPr>
              <a:t>Wang,</a:t>
            </a:r>
            <a:r>
              <a:rPr spc="10" dirty="0">
                <a:cs typeface="+mn-lt"/>
                <a:sym typeface="+mn-ea"/>
              </a:rPr>
              <a:t> </a:t>
            </a:r>
            <a:r>
              <a:rPr spc="-5" dirty="0">
                <a:cs typeface="+mn-lt"/>
                <a:sym typeface="+mn-ea"/>
              </a:rPr>
              <a:t>Erjiang</a:t>
            </a:r>
            <a:endParaRPr>
              <a:cs typeface="+mn-lt"/>
            </a:endParaRPr>
          </a:p>
          <a:p>
            <a:pPr marL="12700">
              <a:lnSpc>
                <a:spcPct val="100000"/>
              </a:lnSpc>
              <a:spcBef>
                <a:spcPts val="800"/>
              </a:spcBef>
            </a:pPr>
            <a:r>
              <a:rPr spc="-20" dirty="0">
                <a:cs typeface="+mn-lt"/>
                <a:sym typeface="+mn-ea"/>
              </a:rPr>
              <a:t>Year:</a:t>
            </a:r>
            <a:r>
              <a:rPr spc="-5" dirty="0">
                <a:cs typeface="+mn-lt"/>
                <a:sym typeface="+mn-ea"/>
              </a:rPr>
              <a:t> 2021</a:t>
            </a:r>
            <a:endParaRPr spc="-5" dirty="0">
              <a:cs typeface="+mn-lt"/>
              <a:sym typeface="+mn-ea"/>
            </a:endParaRPr>
          </a:p>
          <a:p>
            <a:pPr marL="12700">
              <a:lnSpc>
                <a:spcPct val="100000"/>
              </a:lnSpc>
              <a:spcBef>
                <a:spcPts val="800"/>
              </a:spcBef>
            </a:pPr>
            <a:endParaRPr>
              <a:cs typeface="+mn-lt"/>
            </a:endParaRPr>
          </a:p>
          <a:p>
            <a:pPr marL="12700">
              <a:lnSpc>
                <a:spcPct val="100000"/>
              </a:lnSpc>
              <a:spcBef>
                <a:spcPts val="800"/>
              </a:spcBef>
            </a:pPr>
            <a:r>
              <a:rPr lang="en-US">
                <a:cs typeface="+mn-lt"/>
              </a:rPr>
              <a:t>Abstract:</a:t>
            </a:r>
            <a:endParaRPr>
              <a:cs typeface="+mn-lt"/>
            </a:endParaRPr>
          </a:p>
          <a:p>
            <a:pPr marL="12700" marR="5080" algn="just">
              <a:lnSpc>
                <a:spcPct val="108000"/>
              </a:lnSpc>
              <a:spcBef>
                <a:spcPts val="890"/>
              </a:spcBef>
            </a:pPr>
            <a:r>
              <a:rPr spc="-5" dirty="0">
                <a:cs typeface="+mn-lt"/>
                <a:sym typeface="+mn-ea"/>
              </a:rPr>
              <a:t>The </a:t>
            </a:r>
            <a:r>
              <a:rPr spc="-10" dirty="0">
                <a:cs typeface="+mn-lt"/>
                <a:sym typeface="+mn-ea"/>
              </a:rPr>
              <a:t>forecasfing </a:t>
            </a:r>
            <a:r>
              <a:rPr spc="-5" dirty="0">
                <a:cs typeface="+mn-lt"/>
                <a:sym typeface="+mn-ea"/>
              </a:rPr>
              <a:t>of </a:t>
            </a:r>
            <a:r>
              <a:rPr dirty="0">
                <a:cs typeface="+mn-lt"/>
                <a:sym typeface="+mn-ea"/>
              </a:rPr>
              <a:t>intermi5ent </a:t>
            </a:r>
            <a:r>
              <a:rPr spc="-5" dirty="0">
                <a:cs typeface="+mn-lt"/>
                <a:sym typeface="+mn-ea"/>
              </a:rPr>
              <a:t>demand is </a:t>
            </a:r>
            <a:r>
              <a:rPr dirty="0">
                <a:cs typeface="+mn-lt"/>
                <a:sym typeface="+mn-ea"/>
              </a:rPr>
              <a:t>a </a:t>
            </a:r>
            <a:r>
              <a:rPr spc="-10" dirty="0">
                <a:cs typeface="+mn-lt"/>
                <a:sym typeface="+mn-ea"/>
              </a:rPr>
              <a:t>complex task </a:t>
            </a:r>
            <a:r>
              <a:rPr spc="-5" dirty="0">
                <a:cs typeface="+mn-lt"/>
                <a:sym typeface="+mn-ea"/>
              </a:rPr>
              <a:t>owing </a:t>
            </a:r>
            <a:r>
              <a:rPr spc="-10" dirty="0">
                <a:cs typeface="+mn-lt"/>
                <a:sym typeface="+mn-ea"/>
              </a:rPr>
              <a:t>to </a:t>
            </a:r>
            <a:r>
              <a:rPr spc="-5" dirty="0">
                <a:cs typeface="+mn-lt"/>
                <a:sym typeface="+mn-ea"/>
              </a:rPr>
              <a:t>demand ﬂuctuafions and </a:t>
            </a:r>
            <a:r>
              <a:rPr spc="-10" dirty="0">
                <a:cs typeface="+mn-lt"/>
                <a:sym typeface="+mn-ea"/>
              </a:rPr>
              <a:t>interval  </a:t>
            </a:r>
            <a:r>
              <a:rPr spc="-15" dirty="0">
                <a:cs typeface="+mn-lt"/>
                <a:sym typeface="+mn-ea"/>
              </a:rPr>
              <a:t>uncertainty. </a:t>
            </a:r>
            <a:r>
              <a:rPr dirty="0">
                <a:cs typeface="+mn-lt"/>
                <a:sym typeface="+mn-ea"/>
              </a:rPr>
              <a:t>Intermi5ent </a:t>
            </a:r>
            <a:r>
              <a:rPr spc="-5" dirty="0">
                <a:cs typeface="+mn-lt"/>
                <a:sym typeface="+mn-ea"/>
              </a:rPr>
              <a:t>demand is essenfially </a:t>
            </a:r>
            <a:r>
              <a:rPr spc="-10" dirty="0">
                <a:cs typeface="+mn-lt"/>
                <a:sym typeface="+mn-ea"/>
              </a:rPr>
              <a:t>random </a:t>
            </a:r>
            <a:r>
              <a:rPr spc="-5" dirty="0">
                <a:cs typeface="+mn-lt"/>
                <a:sym typeface="+mn-ea"/>
              </a:rPr>
              <a:t>demand with </a:t>
            </a:r>
            <a:r>
              <a:rPr dirty="0">
                <a:cs typeface="+mn-lt"/>
                <a:sym typeface="+mn-ea"/>
              </a:rPr>
              <a:t>a </a:t>
            </a:r>
            <a:r>
              <a:rPr spc="-5" dirty="0">
                <a:cs typeface="+mn-lt"/>
                <a:sym typeface="+mn-ea"/>
              </a:rPr>
              <a:t>high </a:t>
            </a:r>
            <a:r>
              <a:rPr spc="-10" dirty="0">
                <a:cs typeface="+mn-lt"/>
                <a:sym typeface="+mn-ea"/>
              </a:rPr>
              <a:t>percentage </a:t>
            </a:r>
            <a:r>
              <a:rPr spc="-5" dirty="0">
                <a:cs typeface="+mn-lt"/>
                <a:sym typeface="+mn-ea"/>
              </a:rPr>
              <a:t>of </a:t>
            </a:r>
            <a:r>
              <a:rPr spc="-15" dirty="0">
                <a:cs typeface="+mn-lt"/>
                <a:sym typeface="+mn-ea"/>
              </a:rPr>
              <a:t>zero </a:t>
            </a:r>
            <a:r>
              <a:rPr spc="-10" dirty="0">
                <a:cs typeface="+mn-lt"/>
                <a:sym typeface="+mn-ea"/>
              </a:rPr>
              <a:t>values. </a:t>
            </a:r>
            <a:r>
              <a:rPr spc="-5" dirty="0">
                <a:cs typeface="+mn-lt"/>
                <a:sym typeface="+mn-ea"/>
              </a:rPr>
              <a:t>In  the </a:t>
            </a:r>
            <a:r>
              <a:rPr spc="-10" dirty="0">
                <a:cs typeface="+mn-lt"/>
                <a:sym typeface="+mn-ea"/>
              </a:rPr>
              <a:t>retail </a:t>
            </a:r>
            <a:r>
              <a:rPr spc="-15" dirty="0">
                <a:cs typeface="+mn-lt"/>
                <a:sym typeface="+mn-ea"/>
              </a:rPr>
              <a:t>industry, </a:t>
            </a:r>
            <a:r>
              <a:rPr spc="-10" dirty="0">
                <a:cs typeface="+mn-lt"/>
                <a:sym typeface="+mn-ea"/>
              </a:rPr>
              <a:t>there are many products </a:t>
            </a:r>
            <a:r>
              <a:rPr spc="-5" dirty="0">
                <a:cs typeface="+mn-lt"/>
                <a:sym typeface="+mn-ea"/>
              </a:rPr>
              <a:t>which </a:t>
            </a:r>
            <a:r>
              <a:rPr spc="-10" dirty="0">
                <a:cs typeface="+mn-lt"/>
                <a:sym typeface="+mn-ea"/>
              </a:rPr>
              <a:t>face </a:t>
            </a:r>
            <a:r>
              <a:rPr dirty="0">
                <a:cs typeface="+mn-lt"/>
                <a:sym typeface="+mn-ea"/>
              </a:rPr>
              <a:t>intermi5ent </a:t>
            </a:r>
            <a:r>
              <a:rPr spc="-5" dirty="0">
                <a:cs typeface="+mn-lt"/>
                <a:sym typeface="+mn-ea"/>
              </a:rPr>
              <a:t>demand and this poses </a:t>
            </a:r>
            <a:r>
              <a:rPr dirty="0">
                <a:cs typeface="+mn-lt"/>
                <a:sym typeface="+mn-ea"/>
              </a:rPr>
              <a:t>a </a:t>
            </a:r>
            <a:r>
              <a:rPr spc="-10" dirty="0">
                <a:cs typeface="+mn-lt"/>
                <a:sym typeface="+mn-ea"/>
              </a:rPr>
              <a:t>problem </a:t>
            </a:r>
            <a:r>
              <a:rPr spc="-5" dirty="0">
                <a:cs typeface="+mn-lt"/>
                <a:sym typeface="+mn-ea"/>
              </a:rPr>
              <a:t>of  </a:t>
            </a:r>
            <a:r>
              <a:rPr spc="-10" dirty="0">
                <a:cs typeface="+mn-lt"/>
                <a:sym typeface="+mn-ea"/>
              </a:rPr>
              <a:t>inventory management. </a:t>
            </a:r>
            <a:r>
              <a:rPr spc="-5" dirty="0">
                <a:cs typeface="+mn-lt"/>
                <a:sym typeface="+mn-ea"/>
              </a:rPr>
              <a:t>This </a:t>
            </a:r>
            <a:r>
              <a:rPr spc="-10" dirty="0">
                <a:cs typeface="+mn-lt"/>
                <a:sym typeface="+mn-ea"/>
              </a:rPr>
              <a:t>study proposes </a:t>
            </a:r>
            <a:r>
              <a:rPr dirty="0">
                <a:cs typeface="+mn-lt"/>
                <a:sym typeface="+mn-ea"/>
              </a:rPr>
              <a:t>a </a:t>
            </a:r>
            <a:r>
              <a:rPr spc="-10" dirty="0">
                <a:cs typeface="+mn-lt"/>
                <a:sym typeface="+mn-ea"/>
              </a:rPr>
              <a:t>Markov-combined </a:t>
            </a:r>
            <a:r>
              <a:rPr spc="-5" dirty="0">
                <a:cs typeface="+mn-lt"/>
                <a:sym typeface="+mn-ea"/>
              </a:rPr>
              <a:t>method (MCM) </a:t>
            </a:r>
            <a:r>
              <a:rPr spc="-10" dirty="0">
                <a:cs typeface="+mn-lt"/>
                <a:sym typeface="+mn-ea"/>
              </a:rPr>
              <a:t>for forecasfing  </a:t>
            </a:r>
            <a:r>
              <a:rPr dirty="0">
                <a:cs typeface="+mn-lt"/>
                <a:sym typeface="+mn-ea"/>
              </a:rPr>
              <a:t>intermi5ent </a:t>
            </a:r>
            <a:r>
              <a:rPr spc="-5" dirty="0">
                <a:cs typeface="+mn-lt"/>
                <a:sym typeface="+mn-ea"/>
              </a:rPr>
              <a:t>demand, which </a:t>
            </a:r>
            <a:r>
              <a:rPr spc="-15" dirty="0">
                <a:cs typeface="+mn-lt"/>
                <a:sym typeface="+mn-ea"/>
              </a:rPr>
              <a:t>takes </a:t>
            </a:r>
            <a:r>
              <a:rPr spc="-10" dirty="0">
                <a:cs typeface="+mn-lt"/>
                <a:sym typeface="+mn-ea"/>
              </a:rPr>
              <a:t>into account </a:t>
            </a:r>
            <a:r>
              <a:rPr spc="-5" dirty="0">
                <a:cs typeface="+mn-lt"/>
                <a:sym typeface="+mn-ea"/>
              </a:rPr>
              <a:t>the </a:t>
            </a:r>
            <a:r>
              <a:rPr spc="-10" dirty="0">
                <a:cs typeface="+mn-lt"/>
                <a:sym typeface="+mn-ea"/>
              </a:rPr>
              <a:t>inventory status </a:t>
            </a:r>
            <a:r>
              <a:rPr spc="-5" dirty="0">
                <a:cs typeface="+mn-lt"/>
                <a:sym typeface="+mn-ea"/>
              </a:rPr>
              <a:t>and </a:t>
            </a:r>
            <a:r>
              <a:rPr spc="-10" dirty="0">
                <a:cs typeface="+mn-lt"/>
                <a:sym typeface="+mn-ea"/>
              </a:rPr>
              <a:t>historical </a:t>
            </a:r>
            <a:r>
              <a:rPr spc="-5" dirty="0">
                <a:cs typeface="+mn-lt"/>
                <a:sym typeface="+mn-ea"/>
              </a:rPr>
              <a:t>sales of </a:t>
            </a:r>
            <a:r>
              <a:rPr spc="-10" dirty="0">
                <a:cs typeface="+mn-lt"/>
                <a:sym typeface="+mn-ea"/>
              </a:rPr>
              <a:t>products. </a:t>
            </a:r>
            <a:r>
              <a:rPr spc="-25" dirty="0">
                <a:cs typeface="+mn-lt"/>
                <a:sym typeface="+mn-ea"/>
              </a:rPr>
              <a:t>We  </a:t>
            </a:r>
            <a:r>
              <a:rPr spc="-5" dirty="0">
                <a:cs typeface="+mn-lt"/>
                <a:sym typeface="+mn-ea"/>
              </a:rPr>
              <a:t>divide the predicfion </a:t>
            </a:r>
            <a:r>
              <a:rPr spc="-10" dirty="0">
                <a:cs typeface="+mn-lt"/>
                <a:sym typeface="+mn-ea"/>
              </a:rPr>
              <a:t>process into two stages. </a:t>
            </a:r>
            <a:r>
              <a:rPr spc="-5" dirty="0">
                <a:cs typeface="+mn-lt"/>
                <a:sym typeface="+mn-ea"/>
              </a:rPr>
              <a:t>In the </a:t>
            </a:r>
            <a:r>
              <a:rPr spc="-10" dirty="0">
                <a:cs typeface="+mn-lt"/>
                <a:sym typeface="+mn-ea"/>
              </a:rPr>
              <a:t>ﬁrst stage, </a:t>
            </a:r>
            <a:r>
              <a:rPr spc="-5" dirty="0">
                <a:cs typeface="+mn-lt"/>
                <a:sym typeface="+mn-ea"/>
              </a:rPr>
              <a:t>the transifion probabilifies of the </a:t>
            </a:r>
            <a:r>
              <a:rPr spc="-10" dirty="0">
                <a:cs typeface="+mn-lt"/>
                <a:sym typeface="+mn-ea"/>
              </a:rPr>
              <a:t>four  </a:t>
            </a:r>
            <a:r>
              <a:rPr spc="-5" dirty="0">
                <a:cs typeface="+mn-lt"/>
                <a:sym typeface="+mn-ea"/>
              </a:rPr>
              <a:t>basic </a:t>
            </a:r>
            <a:r>
              <a:rPr spc="-15" dirty="0">
                <a:cs typeface="+mn-lt"/>
                <a:sym typeface="+mn-ea"/>
              </a:rPr>
              <a:t>states </a:t>
            </a:r>
            <a:r>
              <a:rPr spc="-5" dirty="0">
                <a:cs typeface="+mn-lt"/>
                <a:sym typeface="+mn-ea"/>
              </a:rPr>
              <a:t>of demand and </a:t>
            </a:r>
            <a:r>
              <a:rPr spc="-10" dirty="0">
                <a:cs typeface="+mn-lt"/>
                <a:sym typeface="+mn-ea"/>
              </a:rPr>
              <a:t>inventory are calculated. </a:t>
            </a:r>
            <a:r>
              <a:rPr spc="-5" dirty="0">
                <a:cs typeface="+mn-lt"/>
                <a:sym typeface="+mn-ea"/>
              </a:rPr>
              <a:t>In the second </a:t>
            </a:r>
            <a:r>
              <a:rPr spc="-10" dirty="0">
                <a:cs typeface="+mn-lt"/>
                <a:sym typeface="+mn-ea"/>
              </a:rPr>
              <a:t>stage, </a:t>
            </a:r>
            <a:r>
              <a:rPr spc="-5" dirty="0">
                <a:cs typeface="+mn-lt"/>
                <a:sym typeface="+mn-ea"/>
              </a:rPr>
              <a:t>the </a:t>
            </a:r>
            <a:r>
              <a:rPr spc="-10" dirty="0">
                <a:cs typeface="+mn-lt"/>
                <a:sym typeface="+mn-ea"/>
              </a:rPr>
              <a:t>corresponding </a:t>
            </a:r>
            <a:r>
              <a:rPr spc="-5" dirty="0">
                <a:cs typeface="+mn-lt"/>
                <a:sym typeface="+mn-ea"/>
              </a:rPr>
              <a:t>and  </a:t>
            </a:r>
            <a:r>
              <a:rPr spc="-10" dirty="0">
                <a:cs typeface="+mn-lt"/>
                <a:sym typeface="+mn-ea"/>
              </a:rPr>
              <a:t>appropriate </a:t>
            </a:r>
            <a:r>
              <a:rPr spc="-5" dirty="0">
                <a:cs typeface="+mn-lt"/>
                <a:sym typeface="+mn-ea"/>
              </a:rPr>
              <a:t>predicfion method is </a:t>
            </a:r>
            <a:r>
              <a:rPr spc="-10" dirty="0">
                <a:cs typeface="+mn-lt"/>
                <a:sym typeface="+mn-ea"/>
              </a:rPr>
              <a:t>selected according to </a:t>
            </a:r>
            <a:r>
              <a:rPr spc="-5" dirty="0">
                <a:cs typeface="+mn-lt"/>
                <a:sym typeface="+mn-ea"/>
              </a:rPr>
              <a:t>the </a:t>
            </a:r>
            <a:r>
              <a:rPr spc="-10" dirty="0">
                <a:cs typeface="+mn-lt"/>
                <a:sym typeface="+mn-ea"/>
              </a:rPr>
              <a:t>predicted </a:t>
            </a:r>
            <a:r>
              <a:rPr spc="-15" dirty="0">
                <a:cs typeface="+mn-lt"/>
                <a:sym typeface="+mn-ea"/>
              </a:rPr>
              <a:t>state. </a:t>
            </a:r>
            <a:r>
              <a:rPr spc="-20" dirty="0">
                <a:cs typeface="+mn-lt"/>
                <a:sym typeface="+mn-ea"/>
              </a:rPr>
              <a:t>Further, </a:t>
            </a:r>
            <a:r>
              <a:rPr spc="-5" dirty="0">
                <a:cs typeface="+mn-lt"/>
                <a:sym typeface="+mn-ea"/>
              </a:rPr>
              <a:t>using </a:t>
            </a:r>
            <a:r>
              <a:rPr spc="-10" dirty="0">
                <a:cs typeface="+mn-lt"/>
                <a:sym typeface="+mn-ea"/>
              </a:rPr>
              <a:t>two large  datasets from </a:t>
            </a:r>
            <a:r>
              <a:rPr spc="-5" dirty="0">
                <a:cs typeface="+mn-lt"/>
                <a:sym typeface="+mn-ea"/>
              </a:rPr>
              <a:t>the </a:t>
            </a:r>
            <a:r>
              <a:rPr spc="-10" dirty="0">
                <a:cs typeface="+mn-lt"/>
                <a:sym typeface="+mn-ea"/>
              </a:rPr>
              <a:t>two </a:t>
            </a:r>
            <a:r>
              <a:rPr spc="-5" dirty="0">
                <a:cs typeface="+mn-lt"/>
                <a:sym typeface="+mn-ea"/>
              </a:rPr>
              <a:t>biggest </a:t>
            </a:r>
            <a:r>
              <a:rPr spc="-10" dirty="0">
                <a:cs typeface="+mn-lt"/>
                <a:sym typeface="+mn-ea"/>
              </a:rPr>
              <a:t>e-commerce </a:t>
            </a:r>
            <a:r>
              <a:rPr spc="-5" dirty="0">
                <a:cs typeface="+mn-lt"/>
                <a:sym typeface="+mn-ea"/>
              </a:rPr>
              <a:t>companies in China, we verify our </a:t>
            </a:r>
            <a:r>
              <a:rPr spc="-10" dirty="0">
                <a:cs typeface="+mn-lt"/>
                <a:sym typeface="+mn-ea"/>
              </a:rPr>
              <a:t>results </a:t>
            </a:r>
            <a:r>
              <a:rPr spc="-5" dirty="0">
                <a:cs typeface="+mn-lt"/>
                <a:sym typeface="+mn-ea"/>
              </a:rPr>
              <a:t>and show </a:t>
            </a:r>
            <a:r>
              <a:rPr spc="-10" dirty="0">
                <a:cs typeface="+mn-lt"/>
                <a:sym typeface="+mn-ea"/>
              </a:rPr>
              <a:t>that </a:t>
            </a:r>
            <a:r>
              <a:rPr spc="-5" dirty="0">
                <a:cs typeface="+mn-lt"/>
                <a:sym typeface="+mn-ea"/>
              </a:rPr>
              <a:t>the  MCM </a:t>
            </a:r>
            <a:r>
              <a:rPr spc="-10" dirty="0">
                <a:cs typeface="+mn-lt"/>
                <a:sym typeface="+mn-ea"/>
              </a:rPr>
              <a:t>forecasts more accurately </a:t>
            </a:r>
            <a:r>
              <a:rPr spc="-5" dirty="0">
                <a:cs typeface="+mn-lt"/>
                <a:sym typeface="+mn-ea"/>
              </a:rPr>
              <a:t>than the Single Exponenfial Smoothing </a:t>
            </a:r>
            <a:r>
              <a:rPr spc="-10" dirty="0">
                <a:cs typeface="+mn-lt"/>
                <a:sym typeface="+mn-ea"/>
              </a:rPr>
              <a:t>(SES), Syntetos-Boylan  Approximafion (SBA), </a:t>
            </a:r>
            <a:r>
              <a:rPr spc="-5" dirty="0">
                <a:cs typeface="+mn-lt"/>
                <a:sym typeface="+mn-ea"/>
              </a:rPr>
              <a:t>and </a:t>
            </a:r>
            <a:r>
              <a:rPr spc="-10" dirty="0">
                <a:cs typeface="+mn-lt"/>
                <a:sym typeface="+mn-ea"/>
              </a:rPr>
              <a:t>Croston </a:t>
            </a:r>
            <a:r>
              <a:rPr spc="-5" dirty="0">
                <a:cs typeface="+mn-lt"/>
                <a:sym typeface="+mn-ea"/>
              </a:rPr>
              <a:t>(CR) methods. The MCM can be as an alternafive method </a:t>
            </a:r>
            <a:r>
              <a:rPr spc="-10" dirty="0">
                <a:cs typeface="+mn-lt"/>
                <a:sym typeface="+mn-ea"/>
              </a:rPr>
              <a:t>for  forecasfing </a:t>
            </a:r>
            <a:r>
              <a:rPr dirty="0">
                <a:cs typeface="+mn-lt"/>
                <a:sym typeface="+mn-ea"/>
              </a:rPr>
              <a:t>intermi5ent </a:t>
            </a:r>
            <a:r>
              <a:rPr spc="-5" dirty="0">
                <a:cs typeface="+mn-lt"/>
                <a:sym typeface="+mn-ea"/>
              </a:rPr>
              <a:t>demand because it is </a:t>
            </a:r>
            <a:r>
              <a:rPr spc="-10" dirty="0">
                <a:cs typeface="+mn-lt"/>
                <a:sym typeface="+mn-ea"/>
              </a:rPr>
              <a:t>easy to compute </a:t>
            </a:r>
            <a:r>
              <a:rPr spc="-5" dirty="0">
                <a:cs typeface="+mn-lt"/>
                <a:sym typeface="+mn-ea"/>
              </a:rPr>
              <a:t>and typically </a:t>
            </a:r>
            <a:r>
              <a:rPr spc="-10" dirty="0">
                <a:cs typeface="+mn-lt"/>
                <a:sym typeface="+mn-ea"/>
              </a:rPr>
              <a:t>more accurate </a:t>
            </a:r>
            <a:r>
              <a:rPr spc="-5" dirty="0">
                <a:cs typeface="+mn-lt"/>
                <a:sym typeface="+mn-ea"/>
              </a:rPr>
              <a:t>than the  classical </a:t>
            </a:r>
            <a:r>
              <a:rPr spc="-10" dirty="0">
                <a:cs typeface="+mn-lt"/>
                <a:sym typeface="+mn-ea"/>
              </a:rPr>
              <a:t>forecasfing</a:t>
            </a:r>
            <a:r>
              <a:rPr spc="-5" dirty="0">
                <a:cs typeface="+mn-lt"/>
                <a:sym typeface="+mn-ea"/>
              </a:rPr>
              <a:t> methods.</a:t>
            </a:r>
            <a:endParaRPr>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5585460"/>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6.</a:t>
            </a:r>
            <a:endParaRPr spc="-5" dirty="0">
              <a:cs typeface="+mn-lt"/>
              <a:sym typeface="+mn-ea"/>
            </a:endParaRPr>
          </a:p>
          <a:p>
            <a:pPr marL="12700">
              <a:lnSpc>
                <a:spcPct val="100000"/>
              </a:lnSpc>
              <a:spcBef>
                <a:spcPts val="100"/>
              </a:spcBef>
            </a:pPr>
            <a:endParaRPr>
              <a:cs typeface="+mn-lt"/>
            </a:endParaRPr>
          </a:p>
          <a:p>
            <a:pPr marL="12700" marR="12065">
              <a:lnSpc>
                <a:spcPct val="114000"/>
              </a:lnSpc>
              <a:spcBef>
                <a:spcPts val="825"/>
              </a:spcBef>
            </a:pPr>
            <a:r>
              <a:rPr spc="-5" dirty="0">
                <a:cs typeface="+mn-lt"/>
                <a:sym typeface="+mn-ea"/>
              </a:rPr>
              <a:t>Title: </a:t>
            </a:r>
            <a:r>
              <a:rPr spc="-10" dirty="0">
                <a:cs typeface="+mn-lt"/>
                <a:sym typeface="+mn-ea"/>
              </a:rPr>
              <a:t>Base-stock distributed inventory management </a:t>
            </a:r>
            <a:r>
              <a:rPr spc="-5" dirty="0">
                <a:cs typeface="+mn-lt"/>
                <a:sym typeface="+mn-ea"/>
              </a:rPr>
              <a:t>in confinuous-review logisfic </a:t>
            </a:r>
            <a:r>
              <a:rPr spc="-15" dirty="0">
                <a:cs typeface="+mn-lt"/>
                <a:sym typeface="+mn-ea"/>
              </a:rPr>
              <a:t>systems </a:t>
            </a:r>
            <a:r>
              <a:rPr dirty="0">
                <a:cs typeface="+mn-lt"/>
                <a:sym typeface="+mn-ea"/>
              </a:rPr>
              <a:t>— </a:t>
            </a:r>
            <a:r>
              <a:rPr spc="-10" dirty="0">
                <a:cs typeface="+mn-lt"/>
                <a:sym typeface="+mn-ea"/>
              </a:rPr>
              <a:t>Control  </a:t>
            </a:r>
            <a:r>
              <a:rPr spc="-15" dirty="0">
                <a:cs typeface="+mn-lt"/>
                <a:sym typeface="+mn-ea"/>
              </a:rPr>
              <a:t>system</a:t>
            </a:r>
            <a:r>
              <a:rPr spc="-5" dirty="0">
                <a:cs typeface="+mn-lt"/>
                <a:sym typeface="+mn-ea"/>
              </a:rPr>
              <a:t> perspecfive.</a:t>
            </a:r>
            <a:endParaRPr>
              <a:cs typeface="+mn-lt"/>
            </a:endParaRPr>
          </a:p>
          <a:p>
            <a:pPr marL="12700" marR="4269105">
              <a:lnSpc>
                <a:spcPct val="182000"/>
              </a:lnSpc>
              <a:spcBef>
                <a:spcPts val="75"/>
              </a:spcBef>
            </a:pPr>
            <a:r>
              <a:rPr spc="-10" dirty="0">
                <a:cs typeface="+mn-lt"/>
                <a:sym typeface="+mn-ea"/>
              </a:rPr>
              <a:t>Authors: Przemysław </a:t>
            </a:r>
            <a:r>
              <a:rPr spc="-5" dirty="0">
                <a:cs typeface="+mn-lt"/>
                <a:sym typeface="+mn-ea"/>
              </a:rPr>
              <a:t>Ignaciuk  </a:t>
            </a:r>
            <a:endParaRPr spc="-5" dirty="0">
              <a:cs typeface="+mn-lt"/>
              <a:sym typeface="+mn-ea"/>
            </a:endParaRPr>
          </a:p>
          <a:p>
            <a:pPr marL="12700" marR="4269105">
              <a:lnSpc>
                <a:spcPct val="182000"/>
              </a:lnSpc>
              <a:spcBef>
                <a:spcPts val="75"/>
              </a:spcBef>
            </a:pPr>
            <a:r>
              <a:rPr spc="-20" dirty="0">
                <a:cs typeface="+mn-lt"/>
                <a:sym typeface="+mn-ea"/>
              </a:rPr>
              <a:t>Year:</a:t>
            </a:r>
            <a:r>
              <a:rPr spc="-5" dirty="0">
                <a:cs typeface="+mn-lt"/>
                <a:sym typeface="+mn-ea"/>
              </a:rPr>
              <a:t> 2017</a:t>
            </a:r>
            <a:endParaRPr>
              <a:cs typeface="+mn-lt"/>
            </a:endParaRPr>
          </a:p>
          <a:p>
            <a:pPr marL="12700" marR="5080" algn="just">
              <a:lnSpc>
                <a:spcPct val="109000"/>
              </a:lnSpc>
              <a:spcBef>
                <a:spcPts val="890"/>
              </a:spcBef>
            </a:pPr>
            <a:r>
              <a:rPr lang="en-US" spc="-5" dirty="0">
                <a:cs typeface="+mn-lt"/>
                <a:sym typeface="+mn-ea"/>
              </a:rPr>
              <a:t>Abstract:</a:t>
            </a:r>
            <a:endParaRPr spc="-5" dirty="0">
              <a:cs typeface="+mn-lt"/>
              <a:sym typeface="+mn-ea"/>
            </a:endParaRPr>
          </a:p>
          <a:p>
            <a:pPr marL="12700" marR="5080" algn="just">
              <a:lnSpc>
                <a:spcPct val="109000"/>
              </a:lnSpc>
              <a:spcBef>
                <a:spcPts val="890"/>
              </a:spcBef>
            </a:pPr>
            <a:r>
              <a:rPr spc="-5" dirty="0">
                <a:cs typeface="+mn-lt"/>
                <a:sym typeface="+mn-ea"/>
              </a:rPr>
              <a:t>In the </a:t>
            </a:r>
            <a:r>
              <a:rPr spc="-20" dirty="0">
                <a:cs typeface="+mn-lt"/>
                <a:sym typeface="+mn-ea"/>
              </a:rPr>
              <a:t>paper, </a:t>
            </a:r>
            <a:r>
              <a:rPr spc="-5" dirty="0">
                <a:cs typeface="+mn-lt"/>
                <a:sym typeface="+mn-ea"/>
              </a:rPr>
              <a:t>the dynamics of goods distribufion </a:t>
            </a:r>
            <a:r>
              <a:rPr spc="-15" dirty="0">
                <a:cs typeface="+mn-lt"/>
                <a:sym typeface="+mn-ea"/>
              </a:rPr>
              <a:t>systems </a:t>
            </a:r>
            <a:r>
              <a:rPr spc="-5" dirty="0">
                <a:cs typeface="+mn-lt"/>
                <a:sym typeface="+mn-ea"/>
              </a:rPr>
              <a:t>managed </a:t>
            </a:r>
            <a:r>
              <a:rPr spc="-10" dirty="0">
                <a:cs typeface="+mn-lt"/>
                <a:sym typeface="+mn-ea"/>
              </a:rPr>
              <a:t>according to </a:t>
            </a:r>
            <a:r>
              <a:rPr spc="-5" dirty="0">
                <a:cs typeface="+mn-lt"/>
                <a:sym typeface="+mn-ea"/>
              </a:rPr>
              <a:t>the confinuous-review  </a:t>
            </a:r>
            <a:r>
              <a:rPr spc="-10" dirty="0">
                <a:cs typeface="+mn-lt"/>
                <a:sym typeface="+mn-ea"/>
              </a:rPr>
              <a:t>base-stock inventory </a:t>
            </a:r>
            <a:r>
              <a:rPr spc="-5" dirty="0">
                <a:cs typeface="+mn-lt"/>
                <a:sym typeface="+mn-ea"/>
              </a:rPr>
              <a:t>policy </a:t>
            </a:r>
            <a:r>
              <a:rPr spc="-10" dirty="0">
                <a:cs typeface="+mn-lt"/>
                <a:sym typeface="+mn-ea"/>
              </a:rPr>
              <a:t>are invesfigated. </a:t>
            </a:r>
            <a:r>
              <a:rPr spc="-5" dirty="0">
                <a:cs typeface="+mn-lt"/>
                <a:sym typeface="+mn-ea"/>
              </a:rPr>
              <a:t>As opposed </a:t>
            </a:r>
            <a:r>
              <a:rPr spc="-10" dirty="0">
                <a:cs typeface="+mn-lt"/>
                <a:sym typeface="+mn-ea"/>
              </a:rPr>
              <a:t>to </a:t>
            </a:r>
            <a:r>
              <a:rPr spc="-5" dirty="0">
                <a:cs typeface="+mn-lt"/>
                <a:sym typeface="+mn-ea"/>
              </a:rPr>
              <a:t>the </a:t>
            </a:r>
            <a:r>
              <a:rPr spc="-10" dirty="0">
                <a:cs typeface="+mn-lt"/>
                <a:sym typeface="+mn-ea"/>
              </a:rPr>
              <a:t>previous studies, </a:t>
            </a:r>
            <a:r>
              <a:rPr spc="-5" dirty="0">
                <a:cs typeface="+mn-lt"/>
                <a:sym typeface="+mn-ea"/>
              </a:rPr>
              <a:t>which limit the scope </a:t>
            </a:r>
            <a:r>
              <a:rPr spc="-10" dirty="0">
                <a:cs typeface="+mn-lt"/>
                <a:sym typeface="+mn-ea"/>
              </a:rPr>
              <a:t>to  </a:t>
            </a:r>
            <a:r>
              <a:rPr spc="-5" dirty="0">
                <a:cs typeface="+mn-lt"/>
                <a:sym typeface="+mn-ea"/>
              </a:rPr>
              <a:t>the </a:t>
            </a:r>
            <a:r>
              <a:rPr spc="-10" dirty="0">
                <a:cs typeface="+mn-lt"/>
                <a:sym typeface="+mn-ea"/>
              </a:rPr>
              <a:t>fundamental </a:t>
            </a:r>
            <a:r>
              <a:rPr spc="-5" dirty="0">
                <a:cs typeface="+mn-lt"/>
                <a:sym typeface="+mn-ea"/>
              </a:rPr>
              <a:t>serial and </a:t>
            </a:r>
            <a:r>
              <a:rPr spc="-10" dirty="0">
                <a:cs typeface="+mn-lt"/>
                <a:sym typeface="+mn-ea"/>
              </a:rPr>
              <a:t>treelike </a:t>
            </a:r>
            <a:r>
              <a:rPr spc="35" dirty="0">
                <a:cs typeface="+mn-lt"/>
                <a:sym typeface="+mn-ea"/>
              </a:rPr>
              <a:t>sefings, </a:t>
            </a:r>
            <a:r>
              <a:rPr dirty="0">
                <a:cs typeface="+mn-lt"/>
                <a:sym typeface="+mn-ea"/>
              </a:rPr>
              <a:t>a </a:t>
            </a:r>
            <a:r>
              <a:rPr spc="-5" dirty="0">
                <a:cs typeface="+mn-lt"/>
                <a:sym typeface="+mn-ea"/>
              </a:rPr>
              <a:t>mulfi-echelon mesh </a:t>
            </a:r>
            <a:r>
              <a:rPr spc="-10" dirty="0">
                <a:cs typeface="+mn-lt"/>
                <a:sym typeface="+mn-ea"/>
              </a:rPr>
              <a:t>topology </a:t>
            </a:r>
            <a:r>
              <a:rPr spc="-5" dirty="0">
                <a:cs typeface="+mn-lt"/>
                <a:sym typeface="+mn-ea"/>
              </a:rPr>
              <a:t>of </a:t>
            </a:r>
            <a:r>
              <a:rPr spc="-10" dirty="0">
                <a:cs typeface="+mn-lt"/>
                <a:sym typeface="+mn-ea"/>
              </a:rPr>
              <a:t>interconnected actors  (suppliers, </a:t>
            </a:r>
            <a:r>
              <a:rPr spc="-5" dirty="0">
                <a:cs typeface="+mn-lt"/>
                <a:sym typeface="+mn-ea"/>
              </a:rPr>
              <a:t>distribufion </a:t>
            </a:r>
            <a:r>
              <a:rPr spc="-20" dirty="0">
                <a:cs typeface="+mn-lt"/>
                <a:sym typeface="+mn-ea"/>
              </a:rPr>
              <a:t>center, </a:t>
            </a:r>
            <a:r>
              <a:rPr spc="-10" dirty="0">
                <a:cs typeface="+mn-lt"/>
                <a:sym typeface="+mn-ea"/>
              </a:rPr>
              <a:t>retailers) </a:t>
            </a:r>
            <a:r>
              <a:rPr spc="-5" dirty="0">
                <a:cs typeface="+mn-lt"/>
                <a:sym typeface="+mn-ea"/>
              </a:rPr>
              <a:t>is </a:t>
            </a:r>
            <a:r>
              <a:rPr spc="-10" dirty="0">
                <a:cs typeface="+mn-lt"/>
                <a:sym typeface="+mn-ea"/>
              </a:rPr>
              <a:t>considered. </a:t>
            </a:r>
            <a:r>
              <a:rPr spc="-5" dirty="0">
                <a:cs typeface="+mn-lt"/>
                <a:sym typeface="+mn-ea"/>
              </a:rPr>
              <a:t>The </a:t>
            </a:r>
            <a:r>
              <a:rPr spc="-10" dirty="0">
                <a:cs typeface="+mn-lt"/>
                <a:sym typeface="+mn-ea"/>
              </a:rPr>
              <a:t>exogenous, uncertain </a:t>
            </a:r>
            <a:r>
              <a:rPr spc="-5" dirty="0">
                <a:cs typeface="+mn-lt"/>
                <a:sym typeface="+mn-ea"/>
              </a:rPr>
              <a:t>demand </a:t>
            </a:r>
            <a:r>
              <a:rPr spc="-10" dirty="0">
                <a:cs typeface="+mn-lt"/>
                <a:sym typeface="+mn-ea"/>
              </a:rPr>
              <a:t>may </a:t>
            </a:r>
            <a:r>
              <a:rPr spc="-5" dirty="0">
                <a:cs typeface="+mn-lt"/>
                <a:sym typeface="+mn-ea"/>
              </a:rPr>
              <a:t>be  imposed on </a:t>
            </a:r>
            <a:r>
              <a:rPr spc="-10" dirty="0">
                <a:cs typeface="+mn-lt"/>
                <a:sym typeface="+mn-ea"/>
              </a:rPr>
              <a:t>any </a:t>
            </a:r>
            <a:r>
              <a:rPr spc="-5" dirty="0">
                <a:cs typeface="+mn-lt"/>
                <a:sym typeface="+mn-ea"/>
              </a:rPr>
              <a:t>node in the </a:t>
            </a:r>
            <a:r>
              <a:rPr spc="-10" dirty="0">
                <a:cs typeface="+mn-lt"/>
                <a:sym typeface="+mn-ea"/>
              </a:rPr>
              <a:t>controlled </a:t>
            </a:r>
            <a:r>
              <a:rPr spc="-15" dirty="0">
                <a:cs typeface="+mn-lt"/>
                <a:sym typeface="+mn-ea"/>
              </a:rPr>
              <a:t>system, </a:t>
            </a:r>
            <a:r>
              <a:rPr spc="-5" dirty="0">
                <a:cs typeface="+mn-lt"/>
                <a:sym typeface="+mn-ea"/>
              </a:rPr>
              <a:t>not </a:t>
            </a:r>
            <a:r>
              <a:rPr spc="-10" dirty="0">
                <a:cs typeface="+mn-lt"/>
                <a:sym typeface="+mn-ea"/>
              </a:rPr>
              <a:t>just conveniently selected </a:t>
            </a:r>
            <a:r>
              <a:rPr spc="-5" dirty="0">
                <a:cs typeface="+mn-lt"/>
                <a:sym typeface="+mn-ea"/>
              </a:rPr>
              <a:t>end </a:t>
            </a:r>
            <a:r>
              <a:rPr spc="-10" dirty="0">
                <a:cs typeface="+mn-lt"/>
                <a:sym typeface="+mn-ea"/>
              </a:rPr>
              <a:t>points. </a:t>
            </a:r>
            <a:r>
              <a:rPr spc="-5" dirty="0">
                <a:cs typeface="+mn-lt"/>
                <a:sym typeface="+mn-ea"/>
              </a:rPr>
              <a:t>The </a:t>
            </a:r>
            <a:r>
              <a:rPr spc="-10" dirty="0">
                <a:cs typeface="+mn-lt"/>
                <a:sym typeface="+mn-ea"/>
              </a:rPr>
              <a:t>stock  replenishment orders are realized </a:t>
            </a:r>
            <a:r>
              <a:rPr spc="-5" dirty="0">
                <a:cs typeface="+mn-lt"/>
                <a:sym typeface="+mn-ea"/>
              </a:rPr>
              <a:t>with nonnegligible </a:t>
            </a:r>
            <a:r>
              <a:rPr spc="-20" dirty="0">
                <a:cs typeface="+mn-lt"/>
                <a:sym typeface="+mn-ea"/>
              </a:rPr>
              <a:t>delay. </a:t>
            </a:r>
            <a:r>
              <a:rPr dirty="0">
                <a:cs typeface="+mn-lt"/>
                <a:sym typeface="+mn-ea"/>
              </a:rPr>
              <a:t>A </a:t>
            </a:r>
            <a:r>
              <a:rPr spc="-10" dirty="0">
                <a:cs typeface="+mn-lt"/>
                <a:sym typeface="+mn-ea"/>
              </a:rPr>
              <a:t>state-space </a:t>
            </a:r>
            <a:r>
              <a:rPr spc="-5" dirty="0">
                <a:cs typeface="+mn-lt"/>
                <a:sym typeface="+mn-ea"/>
              </a:rPr>
              <a:t>model </a:t>
            </a:r>
            <a:r>
              <a:rPr spc="-10" dirty="0">
                <a:cs typeface="+mn-lt"/>
                <a:sym typeface="+mn-ea"/>
              </a:rPr>
              <a:t>to study </a:t>
            </a:r>
            <a:r>
              <a:rPr spc="-5" dirty="0">
                <a:cs typeface="+mn-lt"/>
                <a:sym typeface="+mn-ea"/>
              </a:rPr>
              <a:t>the properfies  of </a:t>
            </a:r>
            <a:r>
              <a:rPr spc="-10" dirty="0">
                <a:cs typeface="+mn-lt"/>
                <a:sym typeface="+mn-ea"/>
              </a:rPr>
              <a:t>base-stock </a:t>
            </a:r>
            <a:r>
              <a:rPr spc="-5" dirty="0">
                <a:cs typeface="+mn-lt"/>
                <a:sym typeface="+mn-ea"/>
              </a:rPr>
              <a:t>policy is </a:t>
            </a:r>
            <a:r>
              <a:rPr spc="-10" dirty="0">
                <a:cs typeface="+mn-lt"/>
                <a:sym typeface="+mn-ea"/>
              </a:rPr>
              <a:t>proposed. </a:t>
            </a:r>
            <a:r>
              <a:rPr spc="-5" dirty="0">
                <a:cs typeface="+mn-lt"/>
                <a:sym typeface="+mn-ea"/>
              </a:rPr>
              <a:t>The choice of </a:t>
            </a:r>
            <a:r>
              <a:rPr spc="-10" dirty="0">
                <a:cs typeface="+mn-lt"/>
                <a:sym typeface="+mn-ea"/>
              </a:rPr>
              <a:t>control </a:t>
            </a:r>
            <a:r>
              <a:rPr spc="-15" dirty="0">
                <a:cs typeface="+mn-lt"/>
                <a:sym typeface="+mn-ea"/>
              </a:rPr>
              <a:t>system </a:t>
            </a:r>
            <a:r>
              <a:rPr spc="-10" dirty="0">
                <a:cs typeface="+mn-lt"/>
                <a:sym typeface="+mn-ea"/>
              </a:rPr>
              <a:t>parameters for obtaining </a:t>
            </a:r>
            <a:r>
              <a:rPr dirty="0">
                <a:cs typeface="+mn-lt"/>
                <a:sym typeface="+mn-ea"/>
              </a:rPr>
              <a:t>a </a:t>
            </a:r>
            <a:r>
              <a:rPr spc="-5" dirty="0">
                <a:cs typeface="+mn-lt"/>
                <a:sym typeface="+mn-ea"/>
              </a:rPr>
              <a:t>high service  </a:t>
            </a:r>
            <a:r>
              <a:rPr spc="-10" dirty="0">
                <a:cs typeface="+mn-lt"/>
                <a:sym typeface="+mn-ea"/>
              </a:rPr>
              <a:t>level </a:t>
            </a:r>
            <a:r>
              <a:rPr spc="-5" dirty="0">
                <a:cs typeface="+mn-lt"/>
                <a:sym typeface="+mn-ea"/>
              </a:rPr>
              <a:t>with </a:t>
            </a:r>
            <a:r>
              <a:rPr spc="-10" dirty="0">
                <a:cs typeface="+mn-lt"/>
                <a:sym typeface="+mn-ea"/>
              </a:rPr>
              <a:t>reduced </a:t>
            </a:r>
            <a:r>
              <a:rPr spc="-5" dirty="0">
                <a:cs typeface="+mn-lt"/>
                <a:sym typeface="+mn-ea"/>
              </a:rPr>
              <a:t>holding </a:t>
            </a:r>
            <a:r>
              <a:rPr spc="-10" dirty="0">
                <a:cs typeface="+mn-lt"/>
                <a:sym typeface="+mn-ea"/>
              </a:rPr>
              <a:t>costs </a:t>
            </a:r>
            <a:r>
              <a:rPr spc="-5" dirty="0">
                <a:cs typeface="+mn-lt"/>
                <a:sym typeface="+mn-ea"/>
              </a:rPr>
              <a:t>is discussed. The analyfical ﬁndings </a:t>
            </a:r>
            <a:r>
              <a:rPr spc="-10" dirty="0">
                <a:cs typeface="+mn-lt"/>
                <a:sym typeface="+mn-ea"/>
              </a:rPr>
              <a:t>are supported </a:t>
            </a:r>
            <a:r>
              <a:rPr spc="-5" dirty="0">
                <a:cs typeface="+mn-lt"/>
                <a:sym typeface="+mn-ea"/>
              </a:rPr>
              <a:t>by numerical</a:t>
            </a:r>
            <a:r>
              <a:rPr spc="125" dirty="0">
                <a:cs typeface="+mn-lt"/>
                <a:sym typeface="+mn-ea"/>
              </a:rPr>
              <a:t> </a:t>
            </a:r>
            <a:r>
              <a:rPr spc="-10" dirty="0">
                <a:cs typeface="+mn-lt"/>
                <a:sym typeface="+mn-ea"/>
              </a:rPr>
              <a:t>tests.</a:t>
            </a:r>
            <a:endParaRPr>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6451600"/>
          </a:xfrm>
          <a:prstGeom prst="rect">
            <a:avLst/>
          </a:prstGeom>
        </p:spPr>
        <p:txBody>
          <a:bodyPr vert="horz" wrap="square" lIns="0" tIns="12700" rIns="0" bIns="0" rtlCol="0">
            <a:spAutoFit/>
          </a:bodyPr>
          <a:lstStyle/>
          <a:p>
            <a:pPr marL="12700">
              <a:lnSpc>
                <a:spcPct val="100000"/>
              </a:lnSpc>
              <a:spcBef>
                <a:spcPts val="100"/>
              </a:spcBef>
            </a:pPr>
            <a:r>
              <a:rPr spc="-5" dirty="0">
                <a:cs typeface="+mn-lt"/>
                <a:sym typeface="+mn-ea"/>
              </a:rPr>
              <a:t>7.</a:t>
            </a:r>
            <a:endParaRPr>
              <a:cs typeface="+mn-lt"/>
            </a:endParaRPr>
          </a:p>
          <a:p>
            <a:pPr marL="12700" marR="1836420">
              <a:lnSpc>
                <a:spcPct val="182000"/>
              </a:lnSpc>
            </a:pPr>
            <a:r>
              <a:rPr spc="-5" dirty="0">
                <a:cs typeface="+mn-lt"/>
                <a:sym typeface="+mn-ea"/>
              </a:rPr>
              <a:t>Title: </a:t>
            </a:r>
            <a:r>
              <a:rPr spc="-15" dirty="0">
                <a:cs typeface="+mn-lt"/>
                <a:sym typeface="+mn-ea"/>
              </a:rPr>
              <a:t>IoT-Assisted </a:t>
            </a:r>
            <a:r>
              <a:rPr spc="-10" dirty="0">
                <a:cs typeface="+mn-lt"/>
                <a:sym typeface="+mn-ea"/>
              </a:rPr>
              <a:t>Low-Cost </a:t>
            </a:r>
            <a:r>
              <a:rPr spc="-5" dirty="0">
                <a:cs typeface="+mn-lt"/>
                <a:sym typeface="+mn-ea"/>
              </a:rPr>
              <a:t>and Scalable </a:t>
            </a:r>
            <a:r>
              <a:rPr spc="-10" dirty="0">
                <a:cs typeface="+mn-lt"/>
                <a:sym typeface="+mn-ea"/>
              </a:rPr>
              <a:t>Inventory-Management </a:t>
            </a:r>
            <a:r>
              <a:rPr spc="-15" dirty="0">
                <a:cs typeface="+mn-lt"/>
                <a:sym typeface="+mn-ea"/>
              </a:rPr>
              <a:t>System  </a:t>
            </a:r>
            <a:endParaRPr spc="-15" dirty="0">
              <a:cs typeface="+mn-lt"/>
              <a:sym typeface="+mn-ea"/>
            </a:endParaRPr>
          </a:p>
          <a:p>
            <a:pPr marL="12700" marR="1836420">
              <a:lnSpc>
                <a:spcPct val="182000"/>
              </a:lnSpc>
            </a:pPr>
            <a:r>
              <a:rPr spc="-10" dirty="0">
                <a:cs typeface="+mn-lt"/>
                <a:sym typeface="+mn-ea"/>
              </a:rPr>
              <a:t>Authors: Chandra </a:t>
            </a:r>
            <a:r>
              <a:rPr spc="-20" dirty="0">
                <a:cs typeface="+mn-lt"/>
                <a:sym typeface="+mn-ea"/>
              </a:rPr>
              <a:t>Shekhar, </a:t>
            </a:r>
            <a:r>
              <a:rPr spc="-10" dirty="0">
                <a:cs typeface="+mn-lt"/>
                <a:sym typeface="+mn-ea"/>
              </a:rPr>
              <a:t>Rishikesh </a:t>
            </a:r>
            <a:r>
              <a:rPr spc="-15" dirty="0">
                <a:cs typeface="+mn-lt"/>
                <a:sym typeface="+mn-ea"/>
              </a:rPr>
              <a:t>Vepura, </a:t>
            </a:r>
            <a:r>
              <a:rPr spc="-10" dirty="0">
                <a:cs typeface="+mn-lt"/>
                <a:sym typeface="+mn-ea"/>
              </a:rPr>
              <a:t>Sudipta</a:t>
            </a:r>
            <a:r>
              <a:rPr spc="60" dirty="0">
                <a:cs typeface="+mn-lt"/>
                <a:sym typeface="+mn-ea"/>
              </a:rPr>
              <a:t> </a:t>
            </a:r>
            <a:r>
              <a:rPr spc="-5" dirty="0">
                <a:cs typeface="+mn-lt"/>
                <a:sym typeface="+mn-ea"/>
              </a:rPr>
              <a:t>Saha</a:t>
            </a:r>
            <a:endParaRPr>
              <a:cs typeface="+mn-lt"/>
            </a:endParaRPr>
          </a:p>
          <a:p>
            <a:pPr>
              <a:lnSpc>
                <a:spcPct val="100000"/>
              </a:lnSpc>
              <a:spcBef>
                <a:spcPts val="40"/>
              </a:spcBef>
            </a:pPr>
            <a:r>
              <a:rPr spc="-20" dirty="0">
                <a:cs typeface="+mn-lt"/>
                <a:sym typeface="+mn-ea"/>
              </a:rPr>
              <a:t>Year:</a:t>
            </a:r>
            <a:r>
              <a:rPr spc="-5" dirty="0">
                <a:cs typeface="+mn-lt"/>
                <a:sym typeface="+mn-ea"/>
              </a:rPr>
              <a:t> 2021</a:t>
            </a:r>
            <a:endParaRPr spc="-5" dirty="0">
              <a:cs typeface="+mn-lt"/>
              <a:sym typeface="+mn-ea"/>
            </a:endParaRPr>
          </a:p>
          <a:p>
            <a:pPr>
              <a:lnSpc>
                <a:spcPct val="100000"/>
              </a:lnSpc>
              <a:spcBef>
                <a:spcPts val="40"/>
              </a:spcBef>
            </a:pPr>
            <a:endParaRPr spc="-5" dirty="0">
              <a:cs typeface="+mn-lt"/>
              <a:sym typeface="+mn-ea"/>
            </a:endParaRPr>
          </a:p>
          <a:p>
            <a:pPr>
              <a:lnSpc>
                <a:spcPct val="100000"/>
              </a:lnSpc>
              <a:spcBef>
                <a:spcPts val="40"/>
              </a:spcBef>
            </a:pPr>
            <a:r>
              <a:rPr lang="en-US" spc="-5" dirty="0">
                <a:cs typeface="+mn-lt"/>
                <a:sym typeface="+mn-ea"/>
              </a:rPr>
              <a:t>Abstract:</a:t>
            </a:r>
            <a:endParaRPr>
              <a:cs typeface="+mn-lt"/>
            </a:endParaRPr>
          </a:p>
          <a:p>
            <a:pPr marL="12700" marR="5080" algn="just">
              <a:lnSpc>
                <a:spcPct val="108000"/>
              </a:lnSpc>
              <a:spcBef>
                <a:spcPts val="970"/>
              </a:spcBef>
            </a:pPr>
            <a:r>
              <a:rPr spc="-10" dirty="0">
                <a:cs typeface="+mn-lt"/>
                <a:sym typeface="+mn-ea"/>
              </a:rPr>
              <a:t>Management </a:t>
            </a:r>
            <a:r>
              <a:rPr spc="-5" dirty="0">
                <a:cs typeface="+mn-lt"/>
                <a:sym typeface="+mn-ea"/>
              </a:rPr>
              <a:t>of </a:t>
            </a:r>
            <a:r>
              <a:rPr spc="-10" dirty="0">
                <a:cs typeface="+mn-lt"/>
                <a:sym typeface="+mn-ea"/>
              </a:rPr>
              <a:t>inventory </a:t>
            </a:r>
            <a:r>
              <a:rPr spc="-5" dirty="0">
                <a:cs typeface="+mn-lt"/>
                <a:sym typeface="+mn-ea"/>
              </a:rPr>
              <a:t>is an </a:t>
            </a:r>
            <a:r>
              <a:rPr spc="-10" dirty="0">
                <a:cs typeface="+mn-lt"/>
                <a:sym typeface="+mn-ea"/>
              </a:rPr>
              <a:t>extremely important </a:t>
            </a:r>
            <a:r>
              <a:rPr spc="-5" dirty="0">
                <a:cs typeface="+mn-lt"/>
                <a:sym typeface="+mn-ea"/>
              </a:rPr>
              <a:t>issue in our </a:t>
            </a:r>
            <a:r>
              <a:rPr spc="-15" dirty="0">
                <a:cs typeface="+mn-lt"/>
                <a:sym typeface="+mn-ea"/>
              </a:rPr>
              <a:t>day-to-day </a:t>
            </a:r>
            <a:r>
              <a:rPr spc="-10" dirty="0">
                <a:cs typeface="+mn-lt"/>
                <a:sym typeface="+mn-ea"/>
              </a:rPr>
              <a:t>life. </a:t>
            </a:r>
            <a:r>
              <a:rPr spc="-5" dirty="0">
                <a:cs typeface="+mn-lt"/>
                <a:sym typeface="+mn-ea"/>
              </a:rPr>
              <a:t>Starfing </a:t>
            </a:r>
            <a:r>
              <a:rPr spc="-10" dirty="0">
                <a:cs typeface="+mn-lt"/>
                <a:sym typeface="+mn-ea"/>
              </a:rPr>
              <a:t>from </a:t>
            </a:r>
            <a:r>
              <a:rPr spc="-5" dirty="0">
                <a:cs typeface="+mn-lt"/>
                <a:sym typeface="+mn-ea"/>
              </a:rPr>
              <a:t>the  </a:t>
            </a:r>
            <a:r>
              <a:rPr spc="-10" dirty="0">
                <a:cs typeface="+mn-lt"/>
                <a:sym typeface="+mn-ea"/>
              </a:rPr>
              <a:t>kitchen, workshop, to retail stores everywhere, </a:t>
            </a:r>
            <a:r>
              <a:rPr spc="-5" dirty="0">
                <a:cs typeface="+mn-lt"/>
                <a:sym typeface="+mn-ea"/>
              </a:rPr>
              <a:t>it is very essenfial </a:t>
            </a:r>
            <a:r>
              <a:rPr spc="-10" dirty="0">
                <a:cs typeface="+mn-lt"/>
                <a:sym typeface="+mn-ea"/>
              </a:rPr>
              <a:t>to </a:t>
            </a:r>
            <a:r>
              <a:rPr spc="-15" dirty="0">
                <a:cs typeface="+mn-lt"/>
                <a:sym typeface="+mn-ea"/>
              </a:rPr>
              <a:t>keep </a:t>
            </a:r>
            <a:r>
              <a:rPr spc="-5" dirty="0">
                <a:cs typeface="+mn-lt"/>
                <a:sym typeface="+mn-ea"/>
              </a:rPr>
              <a:t>enough </a:t>
            </a:r>
            <a:r>
              <a:rPr spc="-10" dirty="0">
                <a:cs typeface="+mn-lt"/>
                <a:sym typeface="+mn-ea"/>
              </a:rPr>
              <a:t>stock </a:t>
            </a:r>
            <a:r>
              <a:rPr spc="-5" dirty="0">
                <a:cs typeface="+mn-lt"/>
                <a:sym typeface="+mn-ea"/>
              </a:rPr>
              <a:t>of each of the  </a:t>
            </a:r>
            <a:r>
              <a:rPr spc="-10" dirty="0">
                <a:cs typeface="+mn-lt"/>
                <a:sym typeface="+mn-ea"/>
              </a:rPr>
              <a:t>required items. </a:t>
            </a:r>
            <a:r>
              <a:rPr spc="-20" dirty="0">
                <a:cs typeface="+mn-lt"/>
                <a:sym typeface="+mn-ea"/>
              </a:rPr>
              <a:t>However, </a:t>
            </a:r>
            <a:r>
              <a:rPr spc="-5" dirty="0">
                <a:cs typeface="+mn-lt"/>
                <a:sym typeface="+mn-ea"/>
              </a:rPr>
              <a:t>manual </a:t>
            </a:r>
            <a:r>
              <a:rPr spc="-10" dirty="0">
                <a:cs typeface="+mn-lt"/>
                <a:sym typeface="+mn-ea"/>
              </a:rPr>
              <a:t>management </a:t>
            </a:r>
            <a:r>
              <a:rPr spc="-5" dirty="0">
                <a:cs typeface="+mn-lt"/>
                <a:sym typeface="+mn-ea"/>
              </a:rPr>
              <a:t>of the </a:t>
            </a:r>
            <a:r>
              <a:rPr spc="-10" dirty="0">
                <a:cs typeface="+mn-lt"/>
                <a:sym typeface="+mn-ea"/>
              </a:rPr>
              <a:t>inventory </a:t>
            </a:r>
            <a:r>
              <a:rPr spc="15" dirty="0">
                <a:cs typeface="+mn-lt"/>
                <a:sym typeface="+mn-ea"/>
              </a:rPr>
              <a:t>ohen </a:t>
            </a:r>
            <a:r>
              <a:rPr spc="-10" dirty="0">
                <a:cs typeface="+mn-lt"/>
                <a:sym typeface="+mn-ea"/>
              </a:rPr>
              <a:t>fails to maintain </a:t>
            </a:r>
            <a:r>
              <a:rPr spc="-5" dirty="0">
                <a:cs typeface="+mn-lt"/>
                <a:sym typeface="+mn-ea"/>
              </a:rPr>
              <a:t>an </a:t>
            </a:r>
            <a:r>
              <a:rPr spc="-10" dirty="0">
                <a:cs typeface="+mn-lt"/>
                <a:sym typeface="+mn-ea"/>
              </a:rPr>
              <a:t>up-to-date  status </a:t>
            </a:r>
            <a:r>
              <a:rPr spc="-5" dirty="0">
                <a:cs typeface="+mn-lt"/>
                <a:sym typeface="+mn-ea"/>
              </a:rPr>
              <a:t>of the </a:t>
            </a:r>
            <a:r>
              <a:rPr spc="-10" dirty="0">
                <a:cs typeface="+mn-lt"/>
                <a:sym typeface="+mn-ea"/>
              </a:rPr>
              <a:t>stock </a:t>
            </a:r>
            <a:r>
              <a:rPr spc="-5" dirty="0">
                <a:cs typeface="+mn-lt"/>
                <a:sym typeface="+mn-ea"/>
              </a:rPr>
              <a:t>of all the </a:t>
            </a:r>
            <a:r>
              <a:rPr spc="-10" dirty="0">
                <a:cs typeface="+mn-lt"/>
                <a:sym typeface="+mn-ea"/>
              </a:rPr>
              <a:t>items </a:t>
            </a:r>
            <a:r>
              <a:rPr spc="-5" dirty="0">
                <a:cs typeface="+mn-lt"/>
                <a:sym typeface="+mn-ea"/>
              </a:rPr>
              <a:t>all the </a:t>
            </a:r>
            <a:r>
              <a:rPr dirty="0">
                <a:cs typeface="+mn-lt"/>
                <a:sym typeface="+mn-ea"/>
              </a:rPr>
              <a:t>fime. </a:t>
            </a:r>
            <a:r>
              <a:rPr spc="-5" dirty="0">
                <a:cs typeface="+mn-lt"/>
                <a:sym typeface="+mn-ea"/>
              </a:rPr>
              <a:t>Exisfing solufions based on RFID </a:t>
            </a:r>
            <a:r>
              <a:rPr spc="-10" dirty="0">
                <a:cs typeface="+mn-lt"/>
                <a:sym typeface="+mn-ea"/>
              </a:rPr>
              <a:t>tags, weight-sensors-  </a:t>
            </a:r>
            <a:r>
              <a:rPr spc="-5" dirty="0">
                <a:cs typeface="+mn-lt"/>
                <a:sym typeface="+mn-ea"/>
              </a:rPr>
              <a:t>based </a:t>
            </a:r>
            <a:r>
              <a:rPr spc="-10" dirty="0">
                <a:cs typeface="+mn-lt"/>
                <a:sym typeface="+mn-ea"/>
              </a:rPr>
              <a:t>automated measurements, etc. are </a:t>
            </a:r>
            <a:r>
              <a:rPr spc="-5" dirty="0">
                <a:cs typeface="+mn-lt"/>
                <a:sym typeface="+mn-ea"/>
              </a:rPr>
              <a:t>not scalable.</a:t>
            </a:r>
            <a:r>
              <a:rPr spc="-15" dirty="0">
                <a:cs typeface="+mn-lt"/>
                <a:sym typeface="+mn-ea"/>
              </a:rPr>
              <a:t>Finally, </a:t>
            </a:r>
            <a:r>
              <a:rPr spc="-10" dirty="0">
                <a:cs typeface="+mn-lt"/>
                <a:sym typeface="+mn-ea"/>
              </a:rPr>
              <a:t>appropriate </a:t>
            </a:r>
            <a:r>
              <a:rPr spc="-5" dirty="0">
                <a:cs typeface="+mn-lt"/>
                <a:sym typeface="+mn-ea"/>
              </a:rPr>
              <a:t>coordinafion with the </a:t>
            </a:r>
            <a:r>
              <a:rPr spc="-10" dirty="0">
                <a:cs typeface="+mn-lt"/>
                <a:sym typeface="+mn-ea"/>
              </a:rPr>
              <a:t>host </a:t>
            </a:r>
            <a:r>
              <a:rPr spc="-15" dirty="0">
                <a:cs typeface="+mn-lt"/>
                <a:sym typeface="+mn-ea"/>
              </a:rPr>
              <a:t>systems </a:t>
            </a:r>
            <a:r>
              <a:rPr spc="-5" dirty="0">
                <a:cs typeface="+mn-lt"/>
                <a:sym typeface="+mn-ea"/>
              </a:rPr>
              <a:t>such as </a:t>
            </a:r>
            <a:r>
              <a:rPr spc="-10" dirty="0">
                <a:cs typeface="+mn-lt"/>
                <a:sym typeface="+mn-ea"/>
              </a:rPr>
              <a:t>smart-home </a:t>
            </a:r>
            <a:r>
              <a:rPr spc="-5" dirty="0">
                <a:cs typeface="+mn-lt"/>
                <a:sym typeface="+mn-ea"/>
              </a:rPr>
              <a:t>or </a:t>
            </a:r>
            <a:r>
              <a:rPr spc="-10" dirty="0">
                <a:cs typeface="+mn-lt"/>
                <a:sym typeface="+mn-ea"/>
              </a:rPr>
              <a:t>smart-retail  management, etc. </a:t>
            </a:r>
            <a:r>
              <a:rPr spc="-5" dirty="0">
                <a:cs typeface="+mn-lt"/>
                <a:sym typeface="+mn-ea"/>
              </a:rPr>
              <a:t>is also an </a:t>
            </a:r>
            <a:r>
              <a:rPr spc="-10" dirty="0">
                <a:cs typeface="+mn-lt"/>
                <a:sym typeface="+mn-ea"/>
              </a:rPr>
              <a:t>important </a:t>
            </a:r>
            <a:r>
              <a:rPr spc="-5" dirty="0">
                <a:cs typeface="+mn-lt"/>
                <a:sym typeface="+mn-ea"/>
              </a:rPr>
              <a:t>need which the exisfing solufions </a:t>
            </a:r>
            <a:r>
              <a:rPr spc="-10" dirty="0">
                <a:cs typeface="+mn-lt"/>
                <a:sym typeface="+mn-ea"/>
              </a:rPr>
              <a:t>fail to achieve </a:t>
            </a:r>
            <a:r>
              <a:rPr spc="-15" dirty="0">
                <a:cs typeface="+mn-lt"/>
                <a:sym typeface="+mn-ea"/>
              </a:rPr>
              <a:t>eﬃciently. </a:t>
            </a:r>
            <a:r>
              <a:rPr spc="-5" dirty="0">
                <a:cs typeface="+mn-lt"/>
                <a:sym typeface="+mn-ea"/>
              </a:rPr>
              <a:t>In this  </a:t>
            </a:r>
            <a:r>
              <a:rPr spc="-10" dirty="0">
                <a:cs typeface="+mn-lt"/>
                <a:sym typeface="+mn-ea"/>
              </a:rPr>
              <a:t>work </a:t>
            </a:r>
            <a:r>
              <a:rPr spc="-5" dirty="0">
                <a:cs typeface="+mn-lt"/>
                <a:sym typeface="+mn-ea"/>
              </a:rPr>
              <a:t>we </a:t>
            </a:r>
            <a:r>
              <a:rPr spc="-10" dirty="0">
                <a:cs typeface="+mn-lt"/>
                <a:sym typeface="+mn-ea"/>
              </a:rPr>
              <a:t>propose </a:t>
            </a:r>
            <a:r>
              <a:rPr spc="-5" dirty="0">
                <a:cs typeface="+mn-lt"/>
                <a:sym typeface="+mn-ea"/>
              </a:rPr>
              <a:t>the design of iLid, an </a:t>
            </a:r>
            <a:r>
              <a:rPr spc="-15" dirty="0">
                <a:cs typeface="+mn-lt"/>
                <a:sym typeface="+mn-ea"/>
              </a:rPr>
              <a:t>IoT-assisted </a:t>
            </a:r>
            <a:r>
              <a:rPr spc="-10" dirty="0">
                <a:cs typeface="+mn-lt"/>
                <a:sym typeface="+mn-ea"/>
              </a:rPr>
              <a:t>smart-inventory management </a:t>
            </a:r>
            <a:r>
              <a:rPr spc="-15" dirty="0">
                <a:cs typeface="+mn-lt"/>
                <a:sym typeface="+mn-ea"/>
              </a:rPr>
              <a:t>system, </a:t>
            </a:r>
            <a:r>
              <a:rPr spc="-10" dirty="0">
                <a:cs typeface="+mn-lt"/>
                <a:sym typeface="+mn-ea"/>
              </a:rPr>
              <a:t>to </a:t>
            </a:r>
            <a:r>
              <a:rPr spc="-5" dirty="0">
                <a:cs typeface="+mn-lt"/>
                <a:sym typeface="+mn-ea"/>
              </a:rPr>
              <a:t>safisfy all  these </a:t>
            </a:r>
            <a:r>
              <a:rPr spc="-10" dirty="0">
                <a:cs typeface="+mn-lt"/>
                <a:sym typeface="+mn-ea"/>
              </a:rPr>
              <a:t>above </a:t>
            </a:r>
            <a:r>
              <a:rPr spc="-5" dirty="0">
                <a:cs typeface="+mn-lt"/>
                <a:sym typeface="+mn-ea"/>
              </a:rPr>
              <a:t>menfioned needs in </a:t>
            </a:r>
            <a:r>
              <a:rPr dirty="0">
                <a:cs typeface="+mn-lt"/>
                <a:sym typeface="+mn-ea"/>
              </a:rPr>
              <a:t>a </a:t>
            </a:r>
            <a:r>
              <a:rPr spc="-10" dirty="0">
                <a:cs typeface="+mn-lt"/>
                <a:sym typeface="+mn-ea"/>
              </a:rPr>
              <a:t>cost-eﬀecfive </a:t>
            </a:r>
            <a:r>
              <a:rPr spc="-30" dirty="0">
                <a:cs typeface="+mn-lt"/>
                <a:sym typeface="+mn-ea"/>
              </a:rPr>
              <a:t>way. </a:t>
            </a:r>
            <a:r>
              <a:rPr spc="-25" dirty="0">
                <a:cs typeface="+mn-lt"/>
                <a:sym typeface="+mn-ea"/>
              </a:rPr>
              <a:t>We </a:t>
            </a:r>
            <a:r>
              <a:rPr spc="-15" dirty="0">
                <a:cs typeface="+mn-lt"/>
                <a:sym typeface="+mn-ea"/>
              </a:rPr>
              <a:t>take </a:t>
            </a:r>
            <a:r>
              <a:rPr spc="-5" dirty="0">
                <a:cs typeface="+mn-lt"/>
                <a:sym typeface="+mn-ea"/>
              </a:rPr>
              <a:t>the help of </a:t>
            </a:r>
            <a:r>
              <a:rPr spc="-10" dirty="0">
                <a:cs typeface="+mn-lt"/>
                <a:sym typeface="+mn-ea"/>
              </a:rPr>
              <a:t>low-power </a:t>
            </a:r>
            <a:r>
              <a:rPr spc="-15" dirty="0">
                <a:cs typeface="+mn-lt"/>
                <a:sym typeface="+mn-ea"/>
              </a:rPr>
              <a:t>IoT-devices  </a:t>
            </a:r>
            <a:r>
              <a:rPr spc="-5" dirty="0">
                <a:cs typeface="+mn-lt"/>
                <a:sym typeface="+mn-ea"/>
              </a:rPr>
              <a:t>equipped with low-resolufion </a:t>
            </a:r>
            <a:r>
              <a:rPr spc="-10" dirty="0">
                <a:cs typeface="+mn-lt"/>
                <a:sym typeface="+mn-ea"/>
              </a:rPr>
              <a:t>cameras to realize </a:t>
            </a:r>
            <a:r>
              <a:rPr spc="-5" dirty="0">
                <a:cs typeface="+mn-lt"/>
                <a:sym typeface="+mn-ea"/>
              </a:rPr>
              <a:t>an </a:t>
            </a:r>
            <a:r>
              <a:rPr spc="-10" dirty="0">
                <a:cs typeface="+mn-lt"/>
                <a:sym typeface="+mn-ea"/>
              </a:rPr>
              <a:t>automated </a:t>
            </a:r>
            <a:r>
              <a:rPr spc="-5" dirty="0">
                <a:cs typeface="+mn-lt"/>
                <a:sym typeface="+mn-ea"/>
              </a:rPr>
              <a:t>scalable and </a:t>
            </a:r>
            <a:r>
              <a:rPr spc="-10" dirty="0">
                <a:cs typeface="+mn-lt"/>
                <a:sym typeface="+mn-ea"/>
              </a:rPr>
              <a:t>cost-eﬀecfive inventory  management </a:t>
            </a:r>
            <a:r>
              <a:rPr spc="-15" dirty="0">
                <a:cs typeface="+mn-lt"/>
                <a:sym typeface="+mn-ea"/>
              </a:rPr>
              <a:t>system. </a:t>
            </a:r>
            <a:r>
              <a:rPr spc="-10" dirty="0">
                <a:cs typeface="+mn-lt"/>
                <a:sym typeface="+mn-ea"/>
              </a:rPr>
              <a:t>Automated measurement </a:t>
            </a:r>
            <a:r>
              <a:rPr spc="-5" dirty="0">
                <a:cs typeface="+mn-lt"/>
                <a:sym typeface="+mn-ea"/>
              </a:rPr>
              <a:t>of the quanfity of each individual </a:t>
            </a:r>
            <a:r>
              <a:rPr spc="-10" dirty="0">
                <a:cs typeface="+mn-lt"/>
                <a:sym typeface="+mn-ea"/>
              </a:rPr>
              <a:t>item </a:t>
            </a:r>
            <a:r>
              <a:rPr spc="-5" dirty="0">
                <a:cs typeface="+mn-lt"/>
                <a:sym typeface="+mn-ea"/>
              </a:rPr>
              <a:t>in the </a:t>
            </a:r>
            <a:r>
              <a:rPr spc="-10" dirty="0">
                <a:cs typeface="+mn-lt"/>
                <a:sym typeface="+mn-ea"/>
              </a:rPr>
              <a:t>inventory  </a:t>
            </a:r>
            <a:r>
              <a:rPr spc="-5" dirty="0">
                <a:cs typeface="+mn-lt"/>
                <a:sym typeface="+mn-ea"/>
              </a:rPr>
              <a:t>as well as </a:t>
            </a:r>
            <a:r>
              <a:rPr spc="-10" dirty="0">
                <a:cs typeface="+mn-lt"/>
                <a:sym typeface="+mn-ea"/>
              </a:rPr>
              <a:t>eﬃcient </a:t>
            </a:r>
            <a:r>
              <a:rPr spc="-5" dirty="0">
                <a:cs typeface="+mn-lt"/>
                <a:sym typeface="+mn-ea"/>
              </a:rPr>
              <a:t>collecfion of the </a:t>
            </a:r>
            <a:r>
              <a:rPr spc="-10" dirty="0">
                <a:cs typeface="+mn-lt"/>
                <a:sym typeface="+mn-ea"/>
              </a:rPr>
              <a:t>measurement data are two fundamental components </a:t>
            </a:r>
            <a:r>
              <a:rPr spc="-5" dirty="0">
                <a:cs typeface="+mn-lt"/>
                <a:sym typeface="+mn-ea"/>
              </a:rPr>
              <a:t>in iLid. In this  </a:t>
            </a:r>
            <a:r>
              <a:rPr spc="-20" dirty="0">
                <a:cs typeface="+mn-lt"/>
                <a:sym typeface="+mn-ea"/>
              </a:rPr>
              <a:t>paper, </a:t>
            </a:r>
            <a:r>
              <a:rPr spc="-10" dirty="0">
                <a:cs typeface="+mn-lt"/>
                <a:sym typeface="+mn-ea"/>
              </a:rPr>
              <a:t>through extensive </a:t>
            </a:r>
            <a:r>
              <a:rPr spc="-5" dirty="0">
                <a:cs typeface="+mn-lt"/>
                <a:sym typeface="+mn-ea"/>
              </a:rPr>
              <a:t>evaluafion </a:t>
            </a:r>
            <a:r>
              <a:rPr spc="-10" dirty="0">
                <a:cs typeface="+mn-lt"/>
                <a:sym typeface="+mn-ea"/>
              </a:rPr>
              <a:t>study </a:t>
            </a:r>
            <a:r>
              <a:rPr spc="-5" dirty="0">
                <a:cs typeface="+mn-lt"/>
                <a:sym typeface="+mn-ea"/>
              </a:rPr>
              <a:t>we </a:t>
            </a:r>
            <a:r>
              <a:rPr spc="-10" dirty="0">
                <a:cs typeface="+mn-lt"/>
                <a:sym typeface="+mn-ea"/>
              </a:rPr>
              <a:t>demonstrate that </a:t>
            </a:r>
            <a:r>
              <a:rPr spc="-5" dirty="0">
                <a:cs typeface="+mn-lt"/>
                <a:sym typeface="+mn-ea"/>
              </a:rPr>
              <a:t>iLid can carry out quanfity </a:t>
            </a:r>
            <a:r>
              <a:rPr spc="-10" dirty="0">
                <a:cs typeface="+mn-lt"/>
                <a:sym typeface="+mn-ea"/>
              </a:rPr>
              <a:t>measurement  eﬃciently </a:t>
            </a:r>
            <a:r>
              <a:rPr spc="-5" dirty="0">
                <a:cs typeface="+mn-lt"/>
                <a:sym typeface="+mn-ea"/>
              </a:rPr>
              <a:t>with an </a:t>
            </a:r>
            <a:r>
              <a:rPr spc="-15" dirty="0">
                <a:cs typeface="+mn-lt"/>
                <a:sym typeface="+mn-ea"/>
              </a:rPr>
              <a:t>average </a:t>
            </a:r>
            <a:r>
              <a:rPr spc="-10" dirty="0">
                <a:cs typeface="+mn-lt"/>
                <a:sym typeface="+mn-ea"/>
              </a:rPr>
              <a:t>accuracy </a:t>
            </a:r>
            <a:r>
              <a:rPr spc="-5" dirty="0">
                <a:cs typeface="+mn-lt"/>
                <a:sym typeface="+mn-ea"/>
              </a:rPr>
              <a:t>of 98%.</a:t>
            </a:r>
            <a:endParaRPr>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2"/>
          <p:cNvSpPr txBox="1"/>
          <p:nvPr/>
        </p:nvSpPr>
        <p:spPr>
          <a:xfrm>
            <a:off x="179705" y="267335"/>
            <a:ext cx="10257155" cy="5625465"/>
          </a:xfrm>
          <a:prstGeom prst="rect">
            <a:avLst/>
          </a:prstGeom>
        </p:spPr>
        <p:txBody>
          <a:bodyPr vert="horz" wrap="square" lIns="0" tIns="12700" rIns="0" bIns="0" rtlCol="0">
            <a:spAutoFit/>
          </a:bodyPr>
          <a:lstStyle/>
          <a:p>
            <a:pPr marL="12700">
              <a:lnSpc>
                <a:spcPct val="100000"/>
              </a:lnSpc>
              <a:spcBef>
                <a:spcPts val="100"/>
              </a:spcBef>
            </a:pPr>
            <a:r>
              <a:rPr spc="-5" dirty="0">
                <a:latin typeface="Calibri" panose="020F0502020204030204"/>
                <a:cs typeface="Calibri" panose="020F0502020204030204"/>
                <a:sym typeface="+mn-ea"/>
              </a:rPr>
              <a:t>8</a:t>
            </a:r>
            <a:r>
              <a:rPr spc="-5" dirty="0">
                <a:latin typeface="Corbel" panose="020B0503020204020204"/>
                <a:cs typeface="Corbel" panose="020B0503020204020204"/>
                <a:sym typeface="+mn-ea"/>
              </a:rPr>
              <a:t>.</a:t>
            </a:r>
            <a:endParaRPr spc="-5" dirty="0">
              <a:latin typeface="Corbel" panose="020B0503020204020204"/>
              <a:cs typeface="Corbel" panose="020B0503020204020204"/>
              <a:sym typeface="+mn-ea"/>
            </a:endParaRPr>
          </a:p>
          <a:p>
            <a:pPr marL="12700">
              <a:lnSpc>
                <a:spcPct val="100000"/>
              </a:lnSpc>
              <a:spcBef>
                <a:spcPts val="100"/>
              </a:spcBef>
            </a:pPr>
            <a:endParaRPr>
              <a:latin typeface="Corbel" panose="020B0503020204020204"/>
              <a:cs typeface="Corbel" panose="020B0503020204020204"/>
            </a:endParaRPr>
          </a:p>
          <a:p>
            <a:pPr marL="12700" marR="12065">
              <a:lnSpc>
                <a:spcPct val="114000"/>
              </a:lnSpc>
              <a:spcBef>
                <a:spcPts val="825"/>
              </a:spcBef>
            </a:pPr>
            <a:r>
              <a:rPr spc="-5" dirty="0">
                <a:latin typeface="Calibri" panose="020F0502020204030204"/>
                <a:cs typeface="Calibri" panose="020F0502020204030204"/>
                <a:sym typeface="+mn-ea"/>
              </a:rPr>
              <a:t>Title: </a:t>
            </a:r>
            <a:r>
              <a:rPr dirty="0">
                <a:latin typeface="Calibri" panose="020F0502020204030204"/>
                <a:cs typeface="Calibri" panose="020F0502020204030204"/>
                <a:sym typeface="+mn-ea"/>
              </a:rPr>
              <a:t>A </a:t>
            </a:r>
            <a:r>
              <a:rPr spc="-5" dirty="0">
                <a:latin typeface="Calibri" panose="020F0502020204030204"/>
                <a:cs typeface="Calibri" panose="020F0502020204030204"/>
                <a:sym typeface="+mn-ea"/>
              </a:rPr>
              <a:t>Case Study of </a:t>
            </a:r>
            <a:r>
              <a:rPr spc="-10" dirty="0">
                <a:latin typeface="Calibri" panose="020F0502020204030204"/>
                <a:cs typeface="Calibri" panose="020F0502020204030204"/>
                <a:sym typeface="+mn-ea"/>
              </a:rPr>
              <a:t>Inventory Management </a:t>
            </a:r>
            <a:r>
              <a:rPr spc="-15" dirty="0">
                <a:latin typeface="Calibri" panose="020F0502020204030204"/>
                <a:cs typeface="Calibri" panose="020F0502020204030204"/>
                <a:sym typeface="+mn-ea"/>
              </a:rPr>
              <a:t>System </a:t>
            </a:r>
            <a:r>
              <a:rPr spc="-10" dirty="0">
                <a:latin typeface="Calibri" panose="020F0502020204030204"/>
                <a:cs typeface="Calibri" panose="020F0502020204030204"/>
                <a:sym typeface="+mn-ea"/>
              </a:rPr>
              <a:t>for </a:t>
            </a:r>
            <a:r>
              <a:rPr spc="-5" dirty="0">
                <a:latin typeface="Calibri" panose="020F0502020204030204"/>
                <a:cs typeface="Calibri" panose="020F0502020204030204"/>
                <a:sym typeface="+mn-ea"/>
              </a:rPr>
              <a:t>an Internafional </a:t>
            </a:r>
            <a:r>
              <a:rPr spc="-10" dirty="0">
                <a:latin typeface="Calibri" panose="020F0502020204030204"/>
                <a:cs typeface="Calibri" panose="020F0502020204030204"/>
                <a:sym typeface="+mn-ea"/>
              </a:rPr>
              <a:t>Lifestyle Product Retailer </a:t>
            </a:r>
            <a:r>
              <a:rPr spc="-5" dirty="0">
                <a:latin typeface="Calibri" panose="020F0502020204030204"/>
                <a:cs typeface="Calibri" panose="020F0502020204030204"/>
                <a:sym typeface="+mn-ea"/>
              </a:rPr>
              <a:t>in  Bolivia.</a:t>
            </a:r>
            <a:endParaRPr>
              <a:latin typeface="Calibri" panose="020F0502020204030204"/>
              <a:cs typeface="Calibri" panose="020F0502020204030204"/>
            </a:endParaRPr>
          </a:p>
          <a:p>
            <a:pPr marL="12700" marR="2972435">
              <a:lnSpc>
                <a:spcPct val="182000"/>
              </a:lnSpc>
            </a:pPr>
            <a:r>
              <a:rPr spc="-10" dirty="0">
                <a:latin typeface="Calibri" panose="020F0502020204030204"/>
                <a:cs typeface="Calibri" panose="020F0502020204030204"/>
                <a:sym typeface="+mn-ea"/>
              </a:rPr>
              <a:t>Authors: </a:t>
            </a:r>
            <a:r>
              <a:rPr spc="-5" dirty="0">
                <a:latin typeface="Calibri" panose="020F0502020204030204"/>
                <a:cs typeface="Calibri" panose="020F0502020204030204"/>
                <a:sym typeface="+mn-ea"/>
              </a:rPr>
              <a:t>Boris Herbas </a:t>
            </a:r>
            <a:r>
              <a:rPr spc="-20" dirty="0">
                <a:latin typeface="Calibri" panose="020F0502020204030204"/>
                <a:cs typeface="Calibri" panose="020F0502020204030204"/>
                <a:sym typeface="+mn-ea"/>
              </a:rPr>
              <a:t>Torrico, </a:t>
            </a:r>
            <a:r>
              <a:rPr spc="-5" dirty="0">
                <a:latin typeface="Calibri" panose="020F0502020204030204"/>
                <a:cs typeface="Calibri" panose="020F0502020204030204"/>
                <a:sym typeface="+mn-ea"/>
              </a:rPr>
              <a:t>Sebasfián Alem </a:t>
            </a:r>
            <a:r>
              <a:rPr spc="-10" dirty="0">
                <a:latin typeface="Calibri" panose="020F0502020204030204"/>
                <a:cs typeface="Calibri" panose="020F0502020204030204"/>
                <a:sym typeface="+mn-ea"/>
              </a:rPr>
              <a:t>Oyola. </a:t>
            </a:r>
            <a:endParaRPr spc="-10" dirty="0">
              <a:latin typeface="Calibri" panose="020F0502020204030204"/>
              <a:cs typeface="Calibri" panose="020F0502020204030204"/>
              <a:sym typeface="+mn-ea"/>
            </a:endParaRPr>
          </a:p>
          <a:p>
            <a:pPr marL="12700" marR="2972435">
              <a:lnSpc>
                <a:spcPct val="182000"/>
              </a:lnSpc>
            </a:pPr>
            <a:r>
              <a:rPr spc="-20" dirty="0">
                <a:latin typeface="Calibri" panose="020F0502020204030204"/>
                <a:cs typeface="Calibri" panose="020F0502020204030204"/>
                <a:sym typeface="+mn-ea"/>
              </a:rPr>
              <a:t>Year:</a:t>
            </a:r>
            <a:r>
              <a:rPr spc="10" dirty="0">
                <a:latin typeface="Calibri" panose="020F0502020204030204"/>
                <a:cs typeface="Calibri" panose="020F0502020204030204"/>
                <a:sym typeface="+mn-ea"/>
              </a:rPr>
              <a:t> </a:t>
            </a:r>
            <a:r>
              <a:rPr spc="-5" dirty="0">
                <a:latin typeface="Calibri" panose="020F0502020204030204"/>
                <a:cs typeface="Calibri" panose="020F0502020204030204"/>
                <a:sym typeface="+mn-ea"/>
              </a:rPr>
              <a:t>2021</a:t>
            </a:r>
            <a:endParaRPr spc="-5" dirty="0">
              <a:latin typeface="Calibri" panose="020F0502020204030204"/>
              <a:cs typeface="Calibri" panose="020F0502020204030204"/>
              <a:sym typeface="+mn-ea"/>
            </a:endParaRPr>
          </a:p>
          <a:p>
            <a:pPr marL="12700" marR="2972435">
              <a:lnSpc>
                <a:spcPct val="182000"/>
              </a:lnSpc>
            </a:pPr>
            <a:r>
              <a:rPr lang="en-US">
                <a:latin typeface="Calibri" panose="020F0502020204030204"/>
                <a:cs typeface="Calibri" panose="020F0502020204030204"/>
              </a:rPr>
              <a:t>Abstract:</a:t>
            </a:r>
            <a:endParaRPr>
              <a:latin typeface="Calibri" panose="020F0502020204030204"/>
              <a:cs typeface="Calibri" panose="020F0502020204030204"/>
            </a:endParaRPr>
          </a:p>
          <a:p>
            <a:pPr marL="12700" marR="5080" algn="just">
              <a:lnSpc>
                <a:spcPct val="108000"/>
              </a:lnSpc>
              <a:spcBef>
                <a:spcPts val="975"/>
              </a:spcBef>
            </a:pPr>
            <a:r>
              <a:rPr spc="-10" dirty="0">
                <a:latin typeface="Calibri" panose="020F0502020204030204"/>
                <a:cs typeface="Calibri" panose="020F0502020204030204"/>
                <a:sym typeface="+mn-ea"/>
              </a:rPr>
              <a:t>Eﬀecfive inventory management </a:t>
            </a:r>
            <a:r>
              <a:rPr spc="-5" dirty="0">
                <a:latin typeface="Calibri" panose="020F0502020204030204"/>
                <a:cs typeface="Calibri" panose="020F0502020204030204"/>
                <a:sym typeface="+mn-ea"/>
              </a:rPr>
              <a:t>inﬂuences every aspect of </a:t>
            </a:r>
            <a:r>
              <a:rPr dirty="0">
                <a:latin typeface="Calibri" panose="020F0502020204030204"/>
                <a:cs typeface="Calibri" panose="020F0502020204030204"/>
                <a:sym typeface="+mn-ea"/>
              </a:rPr>
              <a:t>a </a:t>
            </a:r>
            <a:r>
              <a:rPr spc="-5" dirty="0">
                <a:latin typeface="Calibri" panose="020F0502020204030204"/>
                <a:cs typeface="Calibri" panose="020F0502020204030204"/>
                <a:sym typeface="+mn-ea"/>
              </a:rPr>
              <a:t>ﬁrm's operafions. </a:t>
            </a:r>
            <a:r>
              <a:rPr spc="-10" dirty="0">
                <a:latin typeface="Calibri" panose="020F0502020204030204"/>
                <a:cs typeface="Calibri" panose="020F0502020204030204"/>
                <a:sym typeface="+mn-ea"/>
              </a:rPr>
              <a:t>Inventory management  </a:t>
            </a:r>
            <a:r>
              <a:rPr spc="-5" dirty="0">
                <a:latin typeface="Calibri" panose="020F0502020204030204"/>
                <a:cs typeface="Calibri" panose="020F0502020204030204"/>
                <a:sym typeface="+mn-ea"/>
              </a:rPr>
              <a:t>in </a:t>
            </a:r>
            <a:r>
              <a:rPr spc="-10" dirty="0">
                <a:latin typeface="Calibri" panose="020F0502020204030204"/>
                <a:cs typeface="Calibri" panose="020F0502020204030204"/>
                <a:sym typeface="+mn-ea"/>
              </a:rPr>
              <a:t>developing countries </a:t>
            </a:r>
            <a:r>
              <a:rPr spc="-5" dirty="0">
                <a:latin typeface="Calibri" panose="020F0502020204030204"/>
                <a:cs typeface="Calibri" panose="020F0502020204030204"/>
                <a:sym typeface="+mn-ea"/>
              </a:rPr>
              <a:t>is </a:t>
            </a:r>
            <a:r>
              <a:rPr dirty="0">
                <a:latin typeface="Calibri" panose="020F0502020204030204"/>
                <a:cs typeface="Calibri" panose="020F0502020204030204"/>
                <a:sym typeface="+mn-ea"/>
              </a:rPr>
              <a:t>a </a:t>
            </a:r>
            <a:r>
              <a:rPr spc="-5" dirty="0">
                <a:latin typeface="Calibri" panose="020F0502020204030204"/>
                <a:cs typeface="Calibri" panose="020F0502020204030204"/>
                <a:sym typeface="+mn-ea"/>
              </a:rPr>
              <a:t>diﬃcult business </a:t>
            </a:r>
            <a:r>
              <a:rPr spc="-10" dirty="0">
                <a:latin typeface="Calibri" panose="020F0502020204030204"/>
                <a:cs typeface="Calibri" panose="020F0502020204030204"/>
                <a:sym typeface="+mn-ea"/>
              </a:rPr>
              <a:t>process </a:t>
            </a:r>
            <a:r>
              <a:rPr spc="-5" dirty="0">
                <a:latin typeface="Calibri" panose="020F0502020204030204"/>
                <a:cs typeface="Calibri" panose="020F0502020204030204"/>
                <a:sym typeface="+mn-ea"/>
              </a:rPr>
              <a:t>because ﬁrms do not use basic </a:t>
            </a:r>
            <a:r>
              <a:rPr spc="-10" dirty="0">
                <a:latin typeface="Calibri" panose="020F0502020204030204"/>
                <a:cs typeface="Calibri" panose="020F0502020204030204"/>
                <a:sym typeface="+mn-ea"/>
              </a:rPr>
              <a:t>inventory control  </a:t>
            </a:r>
            <a:r>
              <a:rPr spc="-5" dirty="0">
                <a:latin typeface="Calibri" panose="020F0502020204030204"/>
                <a:cs typeface="Calibri" panose="020F0502020204030204"/>
                <a:sym typeface="+mn-ea"/>
              </a:rPr>
              <a:t>concepts and </a:t>
            </a:r>
            <a:r>
              <a:rPr spc="-10" dirty="0">
                <a:latin typeface="Calibri" panose="020F0502020204030204"/>
                <a:cs typeface="Calibri" panose="020F0502020204030204"/>
                <a:sym typeface="+mn-ea"/>
              </a:rPr>
              <a:t>techniques. </a:t>
            </a:r>
            <a:r>
              <a:rPr spc="-20" dirty="0">
                <a:latin typeface="Calibri" panose="020F0502020204030204"/>
                <a:cs typeface="Calibri" panose="020F0502020204030204"/>
                <a:sym typeface="+mn-ea"/>
              </a:rPr>
              <a:t>Moreover, </a:t>
            </a:r>
            <a:r>
              <a:rPr spc="-10" dirty="0">
                <a:latin typeface="Calibri" panose="020F0502020204030204"/>
                <a:cs typeface="Calibri" panose="020F0502020204030204"/>
                <a:sym typeface="+mn-ea"/>
              </a:rPr>
              <a:t>developing countries are characterized </a:t>
            </a:r>
            <a:r>
              <a:rPr spc="-5" dirty="0">
                <a:latin typeface="Calibri" panose="020F0502020204030204"/>
                <a:cs typeface="Calibri" panose="020F0502020204030204"/>
                <a:sym typeface="+mn-ea"/>
              </a:rPr>
              <a:t>by </a:t>
            </a:r>
            <a:r>
              <a:rPr spc="-10" dirty="0">
                <a:latin typeface="Calibri" panose="020F0502020204030204"/>
                <a:cs typeface="Calibri" panose="020F0502020204030204"/>
                <a:sym typeface="+mn-ea"/>
              </a:rPr>
              <a:t>trade </a:t>
            </a:r>
            <a:r>
              <a:rPr spc="-5" dirty="0">
                <a:latin typeface="Calibri" panose="020F0502020204030204"/>
                <a:cs typeface="Calibri" panose="020F0502020204030204"/>
                <a:sym typeface="+mn-ea"/>
              </a:rPr>
              <a:t>imbalances with  </a:t>
            </a:r>
            <a:r>
              <a:rPr spc="-10" dirty="0">
                <a:latin typeface="Calibri" panose="020F0502020204030204"/>
                <a:cs typeface="Calibri" panose="020F0502020204030204"/>
                <a:sym typeface="+mn-ea"/>
              </a:rPr>
              <a:t>developed countries </a:t>
            </a:r>
            <a:r>
              <a:rPr spc="-5" dirty="0">
                <a:latin typeface="Calibri" panose="020F0502020204030204"/>
                <a:cs typeface="Calibri" panose="020F0502020204030204"/>
                <a:sym typeface="+mn-ea"/>
              </a:rPr>
              <a:t>due </a:t>
            </a:r>
            <a:r>
              <a:rPr spc="-10" dirty="0">
                <a:latin typeface="Calibri" panose="020F0502020204030204"/>
                <a:cs typeface="Calibri" panose="020F0502020204030204"/>
                <a:sym typeface="+mn-ea"/>
              </a:rPr>
              <a:t>to process </a:t>
            </a:r>
            <a:r>
              <a:rPr spc="-5" dirty="0">
                <a:latin typeface="Calibri" panose="020F0502020204030204"/>
                <a:cs typeface="Calibri" panose="020F0502020204030204"/>
                <a:sym typeface="+mn-ea"/>
              </a:rPr>
              <a:t>ineﬃciencies, </a:t>
            </a:r>
            <a:r>
              <a:rPr spc="-15" dirty="0">
                <a:latin typeface="Calibri" panose="020F0502020204030204"/>
                <a:cs typeface="Calibri" panose="020F0502020204030204"/>
                <a:sym typeface="+mn-ea"/>
              </a:rPr>
              <a:t>bureaucracy, </a:t>
            </a:r>
            <a:r>
              <a:rPr spc="-5" dirty="0">
                <a:latin typeface="Calibri" panose="020F0502020204030204"/>
                <a:cs typeface="Calibri" panose="020F0502020204030204"/>
                <a:sym typeface="+mn-ea"/>
              </a:rPr>
              <a:t>and communicafion </a:t>
            </a:r>
            <a:r>
              <a:rPr spc="-10" dirty="0">
                <a:latin typeface="Calibri" panose="020F0502020204030204"/>
                <a:cs typeface="Calibri" panose="020F0502020204030204"/>
                <a:sym typeface="+mn-ea"/>
              </a:rPr>
              <a:t>problems. </a:t>
            </a:r>
            <a:r>
              <a:rPr spc="-5" dirty="0">
                <a:latin typeface="Calibri" panose="020F0502020204030204"/>
                <a:cs typeface="Calibri" panose="020F0502020204030204"/>
                <a:sym typeface="+mn-ea"/>
              </a:rPr>
              <a:t>This leads  </a:t>
            </a:r>
            <a:r>
              <a:rPr spc="-10" dirty="0">
                <a:latin typeface="Calibri" panose="020F0502020204030204"/>
                <a:cs typeface="Calibri" panose="020F0502020204030204"/>
                <a:sym typeface="+mn-ea"/>
              </a:rPr>
              <a:t>to </a:t>
            </a:r>
            <a:r>
              <a:rPr spc="-5" dirty="0">
                <a:latin typeface="Calibri" panose="020F0502020204030204"/>
                <a:cs typeface="Calibri" panose="020F0502020204030204"/>
                <a:sym typeface="+mn-ea"/>
              </a:rPr>
              <a:t>longer lead </a:t>
            </a:r>
            <a:r>
              <a:rPr dirty="0">
                <a:latin typeface="Calibri" panose="020F0502020204030204"/>
                <a:cs typeface="Calibri" panose="020F0502020204030204"/>
                <a:sym typeface="+mn-ea"/>
              </a:rPr>
              <a:t>fimes </a:t>
            </a:r>
            <a:r>
              <a:rPr spc="-5" dirty="0">
                <a:latin typeface="Calibri" panose="020F0502020204030204"/>
                <a:cs typeface="Calibri" panose="020F0502020204030204"/>
                <a:sym typeface="+mn-ea"/>
              </a:rPr>
              <a:t>and supply </a:t>
            </a:r>
            <a:r>
              <a:rPr spc="-15" dirty="0">
                <a:latin typeface="Calibri" panose="020F0502020204030204"/>
                <a:cs typeface="Calibri" panose="020F0502020204030204"/>
                <a:sym typeface="+mn-ea"/>
              </a:rPr>
              <a:t>uncertainty. Consequently, </a:t>
            </a:r>
            <a:r>
              <a:rPr spc="-5" dirty="0">
                <a:latin typeface="Calibri" panose="020F0502020204030204"/>
                <a:cs typeface="Calibri" panose="020F0502020204030204"/>
                <a:sym typeface="+mn-ea"/>
              </a:rPr>
              <a:t>ﬁrms </a:t>
            </a:r>
            <a:r>
              <a:rPr spc="15" dirty="0">
                <a:latin typeface="Calibri" panose="020F0502020204030204"/>
                <a:cs typeface="Calibri" panose="020F0502020204030204"/>
                <a:sym typeface="+mn-ea"/>
              </a:rPr>
              <a:t>a5empt </a:t>
            </a:r>
            <a:r>
              <a:rPr spc="-10" dirty="0">
                <a:latin typeface="Calibri" panose="020F0502020204030204"/>
                <a:cs typeface="Calibri" panose="020F0502020204030204"/>
                <a:sym typeface="+mn-ea"/>
              </a:rPr>
              <a:t>to overcome </a:t>
            </a:r>
            <a:r>
              <a:rPr spc="-5" dirty="0">
                <a:latin typeface="Calibri" panose="020F0502020204030204"/>
                <a:cs typeface="Calibri" panose="020F0502020204030204"/>
                <a:sym typeface="+mn-ea"/>
              </a:rPr>
              <a:t>the supply  </a:t>
            </a:r>
            <a:r>
              <a:rPr spc="-10" dirty="0">
                <a:latin typeface="Calibri" panose="020F0502020204030204"/>
                <a:cs typeface="Calibri" panose="020F0502020204030204"/>
                <a:sym typeface="+mn-ea"/>
              </a:rPr>
              <a:t>uncertainty </a:t>
            </a:r>
            <a:r>
              <a:rPr spc="-5" dirty="0">
                <a:latin typeface="Calibri" panose="020F0502020204030204"/>
                <a:cs typeface="Calibri" panose="020F0502020204030204"/>
                <a:sym typeface="+mn-ea"/>
              </a:rPr>
              <a:t>by carrying unnecessary </a:t>
            </a:r>
            <a:r>
              <a:rPr spc="-10" dirty="0">
                <a:latin typeface="Calibri" panose="020F0502020204030204"/>
                <a:cs typeface="Calibri" panose="020F0502020204030204"/>
                <a:sym typeface="+mn-ea"/>
              </a:rPr>
              <a:t>amounts </a:t>
            </a:r>
            <a:r>
              <a:rPr spc="-5" dirty="0">
                <a:latin typeface="Calibri" panose="020F0502020204030204"/>
                <a:cs typeface="Calibri" panose="020F0502020204030204"/>
                <a:sym typeface="+mn-ea"/>
              </a:rPr>
              <a:t>of </a:t>
            </a:r>
            <a:r>
              <a:rPr spc="-10" dirty="0">
                <a:latin typeface="Calibri" panose="020F0502020204030204"/>
                <a:cs typeface="Calibri" panose="020F0502020204030204"/>
                <a:sym typeface="+mn-ea"/>
              </a:rPr>
              <a:t>buﬀer stocks. </a:t>
            </a:r>
            <a:r>
              <a:rPr spc="-25" dirty="0">
                <a:latin typeface="Calibri" panose="020F0502020204030204"/>
                <a:cs typeface="Calibri" panose="020F0502020204030204"/>
                <a:sym typeface="+mn-ea"/>
              </a:rPr>
              <a:t>We </a:t>
            </a:r>
            <a:r>
              <a:rPr spc="-10" dirty="0">
                <a:latin typeface="Calibri" panose="020F0502020204030204"/>
                <a:cs typeface="Calibri" panose="020F0502020204030204"/>
                <a:sym typeface="+mn-ea"/>
              </a:rPr>
              <a:t>analyzed </a:t>
            </a:r>
            <a:r>
              <a:rPr spc="-5" dirty="0">
                <a:latin typeface="Calibri" panose="020F0502020204030204"/>
                <a:cs typeface="Calibri" panose="020F0502020204030204"/>
                <a:sym typeface="+mn-ea"/>
              </a:rPr>
              <a:t>the </a:t>
            </a:r>
            <a:r>
              <a:rPr spc="-10" dirty="0">
                <a:latin typeface="Calibri" panose="020F0502020204030204"/>
                <a:cs typeface="Calibri" panose="020F0502020204030204"/>
                <a:sym typeface="+mn-ea"/>
              </a:rPr>
              <a:t>inventory management  </a:t>
            </a:r>
            <a:r>
              <a:rPr spc="-15" dirty="0">
                <a:latin typeface="Calibri" panose="020F0502020204030204"/>
                <a:cs typeface="Calibri" panose="020F0502020204030204"/>
                <a:sym typeface="+mn-ea"/>
              </a:rPr>
              <a:t>system </a:t>
            </a:r>
            <a:r>
              <a:rPr spc="-5" dirty="0">
                <a:latin typeface="Calibri" panose="020F0502020204030204"/>
                <a:cs typeface="Calibri" panose="020F0502020204030204"/>
                <a:sym typeface="+mn-ea"/>
              </a:rPr>
              <a:t>of an internafional </a:t>
            </a:r>
            <a:r>
              <a:rPr spc="-10" dirty="0">
                <a:latin typeface="Calibri" panose="020F0502020204030204"/>
                <a:cs typeface="Calibri" panose="020F0502020204030204"/>
                <a:sym typeface="+mn-ea"/>
              </a:rPr>
              <a:t>lifestyle product retailer </a:t>
            </a:r>
            <a:r>
              <a:rPr spc="-5" dirty="0">
                <a:latin typeface="Calibri" panose="020F0502020204030204"/>
                <a:cs typeface="Calibri" panose="020F0502020204030204"/>
                <a:sym typeface="+mn-ea"/>
              </a:rPr>
              <a:t>in Bolivia and </a:t>
            </a:r>
            <a:r>
              <a:rPr spc="-10" dirty="0">
                <a:latin typeface="Calibri" panose="020F0502020204030204"/>
                <a:cs typeface="Calibri" panose="020F0502020204030204"/>
                <a:sym typeface="+mn-ea"/>
              </a:rPr>
              <a:t>found that, </a:t>
            </a:r>
            <a:r>
              <a:rPr spc="-5" dirty="0">
                <a:latin typeface="Calibri" panose="020F0502020204030204"/>
                <a:cs typeface="Calibri" panose="020F0502020204030204"/>
                <a:sym typeface="+mn-ea"/>
              </a:rPr>
              <a:t>as the </a:t>
            </a:r>
            <a:r>
              <a:rPr spc="-10" dirty="0">
                <a:latin typeface="Calibri" panose="020F0502020204030204"/>
                <a:cs typeface="Calibri" panose="020F0502020204030204"/>
                <a:sym typeface="+mn-ea"/>
              </a:rPr>
              <a:t>literature predicted,  </a:t>
            </a:r>
            <a:r>
              <a:rPr spc="-5" dirty="0">
                <a:latin typeface="Calibri" panose="020F0502020204030204"/>
                <a:cs typeface="Calibri" panose="020F0502020204030204"/>
                <a:sym typeface="+mn-ea"/>
              </a:rPr>
              <a:t>the ﬁrm showed no use of basic </a:t>
            </a:r>
            <a:r>
              <a:rPr spc="-10" dirty="0">
                <a:latin typeface="Calibri" panose="020F0502020204030204"/>
                <a:cs typeface="Calibri" panose="020F0502020204030204"/>
                <a:sym typeface="+mn-ea"/>
              </a:rPr>
              <a:t>inventory control techniques. Parficularly, </a:t>
            </a:r>
            <a:r>
              <a:rPr spc="-5" dirty="0">
                <a:latin typeface="Calibri" panose="020F0502020204030204"/>
                <a:cs typeface="Calibri" panose="020F0502020204030204"/>
                <a:sym typeface="+mn-ea"/>
              </a:rPr>
              <a:t>it did not </a:t>
            </a:r>
            <a:r>
              <a:rPr spc="-15" dirty="0">
                <a:latin typeface="Calibri" panose="020F0502020204030204"/>
                <a:cs typeface="Calibri" panose="020F0502020204030204"/>
                <a:sym typeface="+mn-ea"/>
              </a:rPr>
              <a:t>make </a:t>
            </a:r>
            <a:r>
              <a:rPr spc="-10" dirty="0">
                <a:latin typeface="Calibri" panose="020F0502020204030204"/>
                <a:cs typeface="Calibri" panose="020F0502020204030204"/>
                <a:sym typeface="+mn-ea"/>
              </a:rPr>
              <a:t>data-driven  </a:t>
            </a:r>
            <a:r>
              <a:rPr spc="-5" dirty="0">
                <a:latin typeface="Calibri" panose="020F0502020204030204"/>
                <a:cs typeface="Calibri" panose="020F0502020204030204"/>
                <a:sym typeface="+mn-ea"/>
              </a:rPr>
              <a:t>decisions, </a:t>
            </a:r>
            <a:r>
              <a:rPr spc="-10" dirty="0">
                <a:latin typeface="Calibri" panose="020F0502020204030204"/>
                <a:cs typeface="Calibri" panose="020F0502020204030204"/>
                <a:sym typeface="+mn-ea"/>
              </a:rPr>
              <a:t>lacked </a:t>
            </a:r>
            <a:r>
              <a:rPr spc="-5" dirty="0">
                <a:latin typeface="Calibri" panose="020F0502020204030204"/>
                <a:cs typeface="Calibri" panose="020F0502020204030204"/>
                <a:sym typeface="+mn-ea"/>
              </a:rPr>
              <a:t>an </a:t>
            </a:r>
            <a:r>
              <a:rPr spc="-10" dirty="0">
                <a:latin typeface="Calibri" panose="020F0502020204030204"/>
                <a:cs typeface="Calibri" panose="020F0502020204030204"/>
                <a:sym typeface="+mn-ea"/>
              </a:rPr>
              <a:t>eﬀecfive inventory management </a:t>
            </a:r>
            <a:r>
              <a:rPr spc="-15" dirty="0">
                <a:latin typeface="Calibri" panose="020F0502020204030204"/>
                <a:cs typeface="Calibri" panose="020F0502020204030204"/>
                <a:sym typeface="+mn-ea"/>
              </a:rPr>
              <a:t>system, </a:t>
            </a:r>
            <a:r>
              <a:rPr spc="-5" dirty="0">
                <a:latin typeface="Calibri" panose="020F0502020204030204"/>
                <a:cs typeface="Calibri" panose="020F0502020204030204"/>
                <a:sym typeface="+mn-ea"/>
              </a:rPr>
              <a:t>or knew which </a:t>
            </a:r>
            <a:r>
              <a:rPr spc="-10" dirty="0">
                <a:latin typeface="Calibri" panose="020F0502020204030204"/>
                <a:cs typeface="Calibri" panose="020F0502020204030204"/>
                <a:sym typeface="+mn-ea"/>
              </a:rPr>
              <a:t>products </a:t>
            </a:r>
            <a:r>
              <a:rPr spc="-5" dirty="0">
                <a:latin typeface="Calibri" panose="020F0502020204030204"/>
                <a:cs typeface="Calibri" panose="020F0502020204030204"/>
                <a:sym typeface="+mn-ea"/>
              </a:rPr>
              <a:t>had higher  consumer demand, and thus </a:t>
            </a:r>
            <a:r>
              <a:rPr spc="-15" dirty="0">
                <a:latin typeface="Calibri" panose="020F0502020204030204"/>
                <a:cs typeface="Calibri" panose="020F0502020204030204"/>
                <a:sym typeface="+mn-ea"/>
              </a:rPr>
              <a:t>worked </a:t>
            </a:r>
            <a:r>
              <a:rPr spc="-5" dirty="0">
                <a:latin typeface="Calibri" panose="020F0502020204030204"/>
                <a:cs typeface="Calibri" panose="020F0502020204030204"/>
                <a:sym typeface="+mn-ea"/>
              </a:rPr>
              <a:t>under </a:t>
            </a:r>
            <a:r>
              <a:rPr dirty="0">
                <a:latin typeface="Calibri" panose="020F0502020204030204"/>
                <a:cs typeface="Calibri" panose="020F0502020204030204"/>
                <a:sym typeface="+mn-ea"/>
              </a:rPr>
              <a:t>a </a:t>
            </a:r>
            <a:r>
              <a:rPr spc="-5" dirty="0">
                <a:latin typeface="Calibri" panose="020F0502020204030204"/>
                <a:cs typeface="Calibri" panose="020F0502020204030204"/>
                <a:sym typeface="+mn-ea"/>
              </a:rPr>
              <a:t>high </a:t>
            </a:r>
            <a:r>
              <a:rPr spc="-10" dirty="0">
                <a:latin typeface="Calibri" panose="020F0502020204030204"/>
                <a:cs typeface="Calibri" panose="020F0502020204030204"/>
                <a:sym typeface="+mn-ea"/>
              </a:rPr>
              <a:t>level </a:t>
            </a:r>
            <a:r>
              <a:rPr spc="-5" dirty="0">
                <a:latin typeface="Calibri" panose="020F0502020204030204"/>
                <a:cs typeface="Calibri" panose="020F0502020204030204"/>
                <a:sym typeface="+mn-ea"/>
              </a:rPr>
              <a:t>of supply </a:t>
            </a:r>
            <a:r>
              <a:rPr spc="-10" dirty="0">
                <a:latin typeface="Calibri" panose="020F0502020204030204"/>
                <a:cs typeface="Calibri" panose="020F0502020204030204"/>
                <a:sym typeface="+mn-ea"/>
              </a:rPr>
              <a:t>uncertainty </a:t>
            </a:r>
            <a:r>
              <a:rPr spc="-5" dirty="0">
                <a:latin typeface="Calibri" panose="020F0502020204030204"/>
                <a:cs typeface="Calibri" panose="020F0502020204030204"/>
                <a:sym typeface="+mn-ea"/>
              </a:rPr>
              <a:t>and</a:t>
            </a:r>
            <a:r>
              <a:rPr spc="204" dirty="0">
                <a:latin typeface="Calibri" panose="020F0502020204030204"/>
                <a:cs typeface="Calibri" panose="020F0502020204030204"/>
                <a:sym typeface="+mn-ea"/>
              </a:rPr>
              <a:t> </a:t>
            </a:r>
            <a:r>
              <a:rPr spc="-10" dirty="0">
                <a:latin typeface="Calibri" panose="020F0502020204030204"/>
                <a:cs typeface="Calibri" panose="020F0502020204030204"/>
                <a:sym typeface="+mn-ea"/>
              </a:rPr>
              <a:t>inventory</a:t>
            </a:r>
            <a:endParaRPr>
              <a:cs typeface="+mn-lt"/>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14419</Words>
  <Application>WPS Presentation</Application>
  <PresentationFormat>Widescreen</PresentationFormat>
  <Paragraphs>89</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Calibri Light</vt:lpstr>
      <vt:lpstr>Calibri</vt:lpstr>
      <vt:lpstr>Microsoft YaHei</vt:lpstr>
      <vt:lpstr>Arial Unicode MS</vt:lpstr>
      <vt:lpstr>Calibri</vt:lpstr>
      <vt:lpstr>Times New Roman</vt:lpstr>
      <vt:lpstr>Corbel</vt:lpstr>
      <vt:lpstr>Californian FB</vt:lpstr>
      <vt:lpstr>Bodoni MT Poster Compressed</vt:lpstr>
      <vt:lpstr>Bodoni MT Black</vt:lpstr>
      <vt:lpstr>Bodoni MT</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
  <cp:lastModifiedBy>SSN</cp:lastModifiedBy>
  <cp:revision>1</cp:revision>
  <dcterms:created xsi:type="dcterms:W3CDTF">2022-10-09T04:47:03Z</dcterms:created>
  <dcterms:modified xsi:type="dcterms:W3CDTF">2022-10-09T04:47:03Z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39873515E099452BA0781322C8CE57AB</vt:lpwstr>
  </property>
  <property fmtid="{D5CDD505-2E9C-101B-9397-08002B2CF9AE}" pid="3" name="KSOProductBuildVer">
    <vt:lpwstr>1033-11.2.0.11341</vt:lpwstr>
  </property>
</Properties>
</file>