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2"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F7943-7636-41F0-887D-2FBB5DB6F542}" v="48" dt="2022-09-10T17:58:21.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albert" userId="9b57f39142a26a3f" providerId="LiveId" clId="{B53F7943-7636-41F0-887D-2FBB5DB6F542}"/>
    <pc:docChg chg="undo redo custSel addSld modSld">
      <pc:chgData name="jerome albert" userId="9b57f39142a26a3f" providerId="LiveId" clId="{B53F7943-7636-41F0-887D-2FBB5DB6F542}" dt="2022-09-10T18:06:15.237" v="1157" actId="1076"/>
      <pc:docMkLst>
        <pc:docMk/>
      </pc:docMkLst>
      <pc:sldChg chg="modSp mod">
        <pc:chgData name="jerome albert" userId="9b57f39142a26a3f" providerId="LiveId" clId="{B53F7943-7636-41F0-887D-2FBB5DB6F542}" dt="2022-09-10T18:06:15.237" v="1157" actId="1076"/>
        <pc:sldMkLst>
          <pc:docMk/>
          <pc:sldMk cId="3972162343" sldId="256"/>
        </pc:sldMkLst>
        <pc:spChg chg="mod">
          <ac:chgData name="jerome albert" userId="9b57f39142a26a3f" providerId="LiveId" clId="{B53F7943-7636-41F0-887D-2FBB5DB6F542}" dt="2022-09-10T17:59:47.691" v="416" actId="255"/>
          <ac:spMkLst>
            <pc:docMk/>
            <pc:sldMk cId="3972162343" sldId="256"/>
            <ac:spMk id="2" creationId="{B55010CE-69BB-DD9E-0BDE-F88300DB8E1B}"/>
          </ac:spMkLst>
        </pc:spChg>
        <pc:spChg chg="mod">
          <ac:chgData name="jerome albert" userId="9b57f39142a26a3f" providerId="LiveId" clId="{B53F7943-7636-41F0-887D-2FBB5DB6F542}" dt="2022-09-10T18:06:15.237" v="1157" actId="1076"/>
          <ac:spMkLst>
            <pc:docMk/>
            <pc:sldMk cId="3972162343" sldId="256"/>
            <ac:spMk id="3" creationId="{1CE25E4C-B748-FBE1-A3AA-99600AB90DF5}"/>
          </ac:spMkLst>
        </pc:spChg>
      </pc:sldChg>
      <pc:sldChg chg="addSp delSp modSp mod">
        <pc:chgData name="jerome albert" userId="9b57f39142a26a3f" providerId="LiveId" clId="{B53F7943-7636-41F0-887D-2FBB5DB6F542}" dt="2022-09-10T17:59:04.096" v="401" actId="20577"/>
        <pc:sldMkLst>
          <pc:docMk/>
          <pc:sldMk cId="4179372020" sldId="257"/>
        </pc:sldMkLst>
        <pc:spChg chg="add del mod">
          <ac:chgData name="jerome albert" userId="9b57f39142a26a3f" providerId="LiveId" clId="{B53F7943-7636-41F0-887D-2FBB5DB6F542}" dt="2022-09-10T17:29:10.337" v="97" actId="21"/>
          <ac:spMkLst>
            <pc:docMk/>
            <pc:sldMk cId="4179372020" sldId="257"/>
            <ac:spMk id="3" creationId="{C05D3C08-08FD-715D-31C7-D1F9281D40AE}"/>
          </ac:spMkLst>
        </pc:spChg>
        <pc:graphicFrameChg chg="add del mod modGraphic">
          <ac:chgData name="jerome albert" userId="9b57f39142a26a3f" providerId="LiveId" clId="{B53F7943-7636-41F0-887D-2FBB5DB6F542}" dt="2022-09-10T17:59:04.096" v="401" actId="20577"/>
          <ac:graphicFrameMkLst>
            <pc:docMk/>
            <pc:sldMk cId="4179372020" sldId="257"/>
            <ac:graphicFrameMk id="4" creationId="{1689B8FC-FBBD-AE6A-04DD-BB27A4E004C6}"/>
          </ac:graphicFrameMkLst>
        </pc:graphicFrameChg>
      </pc:sldChg>
      <pc:sldChg chg="modSp mod">
        <pc:chgData name="jerome albert" userId="9b57f39142a26a3f" providerId="LiveId" clId="{B53F7943-7636-41F0-887D-2FBB5DB6F542}" dt="2022-09-10T17:59:24.886" v="413" actId="20577"/>
        <pc:sldMkLst>
          <pc:docMk/>
          <pc:sldMk cId="899123274" sldId="259"/>
        </pc:sldMkLst>
        <pc:graphicFrameChg chg="mod modGraphic">
          <ac:chgData name="jerome albert" userId="9b57f39142a26a3f" providerId="LiveId" clId="{B53F7943-7636-41F0-887D-2FBB5DB6F542}" dt="2022-09-10T17:59:24.886" v="413" actId="20577"/>
          <ac:graphicFrameMkLst>
            <pc:docMk/>
            <pc:sldMk cId="899123274" sldId="259"/>
            <ac:graphicFrameMk id="4" creationId="{1689B8FC-FBBD-AE6A-04DD-BB27A4E004C6}"/>
          </ac:graphicFrameMkLst>
        </pc:graphicFrameChg>
      </pc:sldChg>
      <pc:sldChg chg="addSp delSp modSp mod">
        <pc:chgData name="jerome albert" userId="9b57f39142a26a3f" providerId="LiveId" clId="{B53F7943-7636-41F0-887D-2FBB5DB6F542}" dt="2022-09-10T17:52:12.223" v="277" actId="20577"/>
        <pc:sldMkLst>
          <pc:docMk/>
          <pc:sldMk cId="1471217822" sldId="260"/>
        </pc:sldMkLst>
        <pc:spChg chg="add del mod">
          <ac:chgData name="jerome albert" userId="9b57f39142a26a3f" providerId="LiveId" clId="{B53F7943-7636-41F0-887D-2FBB5DB6F542}" dt="2022-09-10T17:41:02.584" v="190" actId="21"/>
          <ac:spMkLst>
            <pc:docMk/>
            <pc:sldMk cId="1471217822" sldId="260"/>
            <ac:spMk id="3" creationId="{FD587459-4C8E-F9FF-F616-E1BF1B22B890}"/>
          </ac:spMkLst>
        </pc:spChg>
        <pc:graphicFrameChg chg="add del mod modGraphic">
          <ac:chgData name="jerome albert" userId="9b57f39142a26a3f" providerId="LiveId" clId="{B53F7943-7636-41F0-887D-2FBB5DB6F542}" dt="2022-09-10T17:52:12.223" v="277" actId="20577"/>
          <ac:graphicFrameMkLst>
            <pc:docMk/>
            <pc:sldMk cId="1471217822" sldId="260"/>
            <ac:graphicFrameMk id="4" creationId="{1689B8FC-FBBD-AE6A-04DD-BB27A4E004C6}"/>
          </ac:graphicFrameMkLst>
        </pc:graphicFrameChg>
      </pc:sldChg>
      <pc:sldChg chg="addSp delSp modSp new mod">
        <pc:chgData name="jerome albert" userId="9b57f39142a26a3f" providerId="LiveId" clId="{B53F7943-7636-41F0-887D-2FBB5DB6F542}" dt="2022-09-10T17:52:18.099" v="285" actId="20577"/>
        <pc:sldMkLst>
          <pc:docMk/>
          <pc:sldMk cId="3440651738" sldId="262"/>
        </pc:sldMkLst>
        <pc:spChg chg="add del">
          <ac:chgData name="jerome albert" userId="9b57f39142a26a3f" providerId="LiveId" clId="{B53F7943-7636-41F0-887D-2FBB5DB6F542}" dt="2022-09-10T17:40:36.513" v="186" actId="478"/>
          <ac:spMkLst>
            <pc:docMk/>
            <pc:sldMk cId="3440651738" sldId="262"/>
            <ac:spMk id="2" creationId="{CC4F71E5-E216-7268-D041-F8DA5BE9CB64}"/>
          </ac:spMkLst>
        </pc:spChg>
        <pc:spChg chg="del">
          <ac:chgData name="jerome albert" userId="9b57f39142a26a3f" providerId="LiveId" clId="{B53F7943-7636-41F0-887D-2FBB5DB6F542}" dt="2022-09-10T17:40:36.513" v="186" actId="478"/>
          <ac:spMkLst>
            <pc:docMk/>
            <pc:sldMk cId="3440651738" sldId="262"/>
            <ac:spMk id="3" creationId="{7C00D144-27DB-EB0B-F417-C61888824443}"/>
          </ac:spMkLst>
        </pc:spChg>
        <pc:spChg chg="add del mod">
          <ac:chgData name="jerome albert" userId="9b57f39142a26a3f" providerId="LiveId" clId="{B53F7943-7636-41F0-887D-2FBB5DB6F542}" dt="2022-09-10T17:40:51.741" v="188"/>
          <ac:spMkLst>
            <pc:docMk/>
            <pc:sldMk cId="3440651738" sldId="262"/>
            <ac:spMk id="5" creationId="{F03E9AFA-B4A6-3B79-C426-02C172C6B9FB}"/>
          </ac:spMkLst>
        </pc:spChg>
        <pc:graphicFrameChg chg="add del mod">
          <ac:chgData name="jerome albert" userId="9b57f39142a26a3f" providerId="LiveId" clId="{B53F7943-7636-41F0-887D-2FBB5DB6F542}" dt="2022-09-10T17:40:32.716" v="185"/>
          <ac:graphicFrameMkLst>
            <pc:docMk/>
            <pc:sldMk cId="3440651738" sldId="262"/>
            <ac:graphicFrameMk id="4" creationId="{7375CF93-A4EE-8914-05F0-E3B83AB9AE43}"/>
          </ac:graphicFrameMkLst>
        </pc:graphicFrameChg>
        <pc:graphicFrameChg chg="add mod modGraphic">
          <ac:chgData name="jerome albert" userId="9b57f39142a26a3f" providerId="LiveId" clId="{B53F7943-7636-41F0-887D-2FBB5DB6F542}" dt="2022-09-10T17:52:18.099" v="285" actId="20577"/>
          <ac:graphicFrameMkLst>
            <pc:docMk/>
            <pc:sldMk cId="3440651738" sldId="262"/>
            <ac:graphicFrameMk id="6" creationId="{9DF3D189-0F33-8D46-55B7-DCFB178D9BB5}"/>
          </ac:graphicFrameMkLst>
        </pc:graphicFrameChg>
      </pc:sldChg>
      <pc:sldChg chg="addSp modSp new mod">
        <pc:chgData name="jerome albert" userId="9b57f39142a26a3f" providerId="LiveId" clId="{B53F7943-7636-41F0-887D-2FBB5DB6F542}" dt="2022-09-10T17:52:29.283" v="296" actId="20577"/>
        <pc:sldMkLst>
          <pc:docMk/>
          <pc:sldMk cId="3186654206" sldId="263"/>
        </pc:sldMkLst>
        <pc:graphicFrameChg chg="add mod modGraphic">
          <ac:chgData name="jerome albert" userId="9b57f39142a26a3f" providerId="LiveId" clId="{B53F7943-7636-41F0-887D-2FBB5DB6F542}" dt="2022-09-10T17:52:29.283" v="296" actId="20577"/>
          <ac:graphicFrameMkLst>
            <pc:docMk/>
            <pc:sldMk cId="3186654206" sldId="263"/>
            <ac:graphicFrameMk id="2" creationId="{76570A9B-96DF-CC5F-2956-6AEBA218981B}"/>
          </ac:graphicFrameMkLst>
        </pc:graphicFrameChg>
      </pc:sldChg>
      <pc:sldChg chg="addSp modSp new mod">
        <pc:chgData name="jerome albert" userId="9b57f39142a26a3f" providerId="LiveId" clId="{B53F7943-7636-41F0-887D-2FBB5DB6F542}" dt="2022-09-10T17:58:31.666" v="382" actId="20577"/>
        <pc:sldMkLst>
          <pc:docMk/>
          <pc:sldMk cId="1221598587" sldId="264"/>
        </pc:sldMkLst>
        <pc:graphicFrameChg chg="add mod modGraphic">
          <ac:chgData name="jerome albert" userId="9b57f39142a26a3f" providerId="LiveId" clId="{B53F7943-7636-41F0-887D-2FBB5DB6F542}" dt="2022-09-10T17:58:31.666" v="382" actId="20577"/>
          <ac:graphicFrameMkLst>
            <pc:docMk/>
            <pc:sldMk cId="1221598587" sldId="264"/>
            <ac:graphicFrameMk id="3" creationId="{50494BA1-B973-082D-8E28-E5D03BE9F6F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41447-C462-7123-1112-20BF2C7C1D91}"/>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308A-793D-611A-B298-B77E4E83CF8A}"/>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F827C-01F3-513F-E03F-D599D6F589D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80789-AC06-56B2-B19E-C706A3FE9E8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5A0C7-4D88-4BA9-E306-0D578277DAE2}"/>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989A-F11A-E262-1AAE-BDC97904F7AE}"/>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86292-A88C-0E49-5FF4-CA0491D0F25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C48E-F9EB-E3D7-A3BE-81F1415EF8C9}"/>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7B92-E23D-1CF2-D974-77F446B95805}"/>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55B3B-DCB4-2419-3C28-59C1684A0C30}"/>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4A80A-E1CB-D0EC-C7A1-478DF48F243E}"/>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5D7E2-3742-E011-865C-98FE6100F561}"/>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AC957-BD34-9C91-CBFA-A1693C035218}"/>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8" name="Footer Placeholder 7">
            <a:extLst>
              <a:ext uri="{FF2B5EF4-FFF2-40B4-BE49-F238E27FC236}">
                <a16:creationId xmlns:a16="http://schemas.microsoft.com/office/drawing/2014/main"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04FA2-BB43-741E-E306-BFC4CAD64A72}"/>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CD49D-8F76-5FAD-7019-75CD3868276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4" name="Footer Placeholder 3">
            <a:extLst>
              <a:ext uri="{FF2B5EF4-FFF2-40B4-BE49-F238E27FC236}">
                <a16:creationId xmlns:a16="http://schemas.microsoft.com/office/drawing/2014/main"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1A691-78C8-00AB-493F-B043C47756F3}"/>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AD0FB-4C07-8122-C971-C85CC226A3F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3" name="Footer Placeholder 2">
            <a:extLst>
              <a:ext uri="{FF2B5EF4-FFF2-40B4-BE49-F238E27FC236}">
                <a16:creationId xmlns:a16="http://schemas.microsoft.com/office/drawing/2014/main"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403CC-2EFB-9B21-4664-99438C98588F}"/>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A35E-D38E-CE61-75F5-BC6BA2902B1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44B7E-4644-0616-36CF-11ABB264DC9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40BD-CB6D-C349-ED1E-C3DF2DF7363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8D3B-18B6-06DA-A27F-AFA9F6B49C4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extLst>
      <p:ext uri="{BB962C8B-B14F-4D97-AF65-F5344CB8AC3E}">
        <p14:creationId xmlns:p14="http://schemas.microsoft.com/office/powerpoint/2010/main"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10CE-69BB-DD9E-0BDE-F88300DB8E1B}"/>
              </a:ext>
            </a:extLst>
          </p:cNvPr>
          <p:cNvSpPr>
            <a:spLocks noGrp="1"/>
          </p:cNvSpPr>
          <p:nvPr>
            <p:ph type="ctrTitle"/>
          </p:nvPr>
        </p:nvSpPr>
        <p:spPr>
          <a:xfrm>
            <a:off x="1309396" y="1362268"/>
            <a:ext cx="9144000" cy="850739"/>
          </a:xfrm>
        </p:spPr>
        <p:txBody>
          <a:bodyPr>
            <a:normAutofit/>
          </a:bodyPr>
          <a:lstStyle/>
          <a:p>
            <a:r>
              <a:rPr lang="en-IN" sz="4000" b="1" dirty="0"/>
              <a:t>LITERATURE SURVEY</a:t>
            </a:r>
          </a:p>
        </p:txBody>
      </p:sp>
      <p:sp>
        <p:nvSpPr>
          <p:cNvPr id="3" name="Subtitle 2">
            <a:extLst>
              <a:ext uri="{FF2B5EF4-FFF2-40B4-BE49-F238E27FC236}">
                <a16:creationId xmlns:a16="http://schemas.microsoft.com/office/drawing/2014/main" id="{1CE25E4C-B748-FBE1-A3AA-99600AB90DF5}"/>
              </a:ext>
            </a:extLst>
          </p:cNvPr>
          <p:cNvSpPr>
            <a:spLocks noGrp="1"/>
          </p:cNvSpPr>
          <p:nvPr>
            <p:ph type="subTitle" idx="1"/>
          </p:nvPr>
        </p:nvSpPr>
        <p:spPr>
          <a:xfrm>
            <a:off x="1524000" y="2445043"/>
            <a:ext cx="9144000" cy="3050689"/>
          </a:xfrm>
        </p:spPr>
        <p:txBody>
          <a:bodyPr>
            <a:noAutofit/>
          </a:bodyPr>
          <a:lstStyle/>
          <a:p>
            <a:r>
              <a:rPr lang="en-IN" sz="1800" dirty="0"/>
              <a:t>STATISTICAL MACHINE LEARNING APPROACHES TO LIVER DISEASE PREDICATION</a:t>
            </a:r>
          </a:p>
          <a:p>
            <a:r>
              <a:rPr lang="en-IN" sz="1800" dirty="0"/>
              <a:t>TEAM NO:B9-3A5E</a:t>
            </a:r>
          </a:p>
          <a:p>
            <a:pPr algn="l"/>
            <a:r>
              <a:rPr lang="en-IN" sz="1800" dirty="0"/>
              <a:t>COLLEGE :         ADHIYAMAAN COLLEGE OF ENGINEERING</a:t>
            </a:r>
          </a:p>
          <a:p>
            <a:pPr algn="l"/>
            <a:r>
              <a:rPr lang="en-IN" sz="1800" dirty="0"/>
              <a:t>DEPARTMENT:  Electronics and Communication Engineering</a:t>
            </a:r>
          </a:p>
          <a:p>
            <a:pPr algn="l"/>
            <a:r>
              <a:rPr lang="en-IN" sz="1800" dirty="0"/>
              <a:t>Team Members : Jerome Albert A</a:t>
            </a:r>
          </a:p>
          <a:p>
            <a:pPr algn="l"/>
            <a:r>
              <a:rPr lang="en-IN" sz="1800" dirty="0"/>
              <a:t>                               Hemanth </a:t>
            </a:r>
            <a:r>
              <a:rPr lang="en-IN" sz="1800" dirty="0" err="1"/>
              <a:t>kumar</a:t>
            </a:r>
            <a:r>
              <a:rPr lang="en-IN" sz="1800" dirty="0"/>
              <a:t> J</a:t>
            </a:r>
          </a:p>
          <a:p>
            <a:pPr algn="l"/>
            <a:r>
              <a:rPr lang="en-IN" sz="1800" dirty="0"/>
              <a:t>                               </a:t>
            </a:r>
            <a:r>
              <a:rPr lang="en-IN" sz="1800" dirty="0" err="1"/>
              <a:t>Raghul</a:t>
            </a:r>
            <a:r>
              <a:rPr lang="en-IN" sz="1800" dirty="0"/>
              <a:t> G</a:t>
            </a:r>
          </a:p>
          <a:p>
            <a:pPr algn="l"/>
            <a:r>
              <a:rPr lang="en-IN" sz="1800" dirty="0"/>
              <a:t>                                Murali S</a:t>
            </a:r>
          </a:p>
        </p:txBody>
      </p:sp>
    </p:spTree>
    <p:extLst>
      <p:ext uri="{BB962C8B-B14F-4D97-AF65-F5344CB8AC3E}">
        <p14:creationId xmlns:p14="http://schemas.microsoft.com/office/powerpoint/2010/main" val="397216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2033277221"/>
              </p:ext>
            </p:extLst>
          </p:nvPr>
        </p:nvGraphicFramePr>
        <p:xfrm>
          <a:off x="287694" y="746450"/>
          <a:ext cx="11616611" cy="4823925"/>
        </p:xfrm>
        <a:graphic>
          <a:graphicData uri="http://schemas.openxmlformats.org/drawingml/2006/table">
            <a:tbl>
              <a:tblPr firstRow="1" bandRow="1">
                <a:tableStyleId>{5940675A-B579-460E-94D1-54222C63F5DA}</a:tableStyleId>
              </a:tblPr>
              <a:tblGrid>
                <a:gridCol w="956628">
                  <a:extLst>
                    <a:ext uri="{9D8B030D-6E8A-4147-A177-3AD203B41FA5}">
                      <a16:colId xmlns:a16="http://schemas.microsoft.com/office/drawing/2014/main" val="3735196923"/>
                    </a:ext>
                  </a:extLst>
                </a:gridCol>
                <a:gridCol w="2061463">
                  <a:extLst>
                    <a:ext uri="{9D8B030D-6E8A-4147-A177-3AD203B41FA5}">
                      <a16:colId xmlns:a16="http://schemas.microsoft.com/office/drawing/2014/main" val="1542376097"/>
                    </a:ext>
                  </a:extLst>
                </a:gridCol>
                <a:gridCol w="1981462">
                  <a:extLst>
                    <a:ext uri="{9D8B030D-6E8A-4147-A177-3AD203B41FA5}">
                      <a16:colId xmlns:a16="http://schemas.microsoft.com/office/drawing/2014/main" val="97313804"/>
                    </a:ext>
                  </a:extLst>
                </a:gridCol>
                <a:gridCol w="2127261">
                  <a:extLst>
                    <a:ext uri="{9D8B030D-6E8A-4147-A177-3AD203B41FA5}">
                      <a16:colId xmlns:a16="http://schemas.microsoft.com/office/drawing/2014/main" val="3912210627"/>
                    </a:ext>
                  </a:extLst>
                </a:gridCol>
                <a:gridCol w="2090618">
                  <a:extLst>
                    <a:ext uri="{9D8B030D-6E8A-4147-A177-3AD203B41FA5}">
                      <a16:colId xmlns:a16="http://schemas.microsoft.com/office/drawing/2014/main" val="1363735208"/>
                    </a:ext>
                  </a:extLst>
                </a:gridCol>
                <a:gridCol w="2399179">
                  <a:extLst>
                    <a:ext uri="{9D8B030D-6E8A-4147-A177-3AD203B41FA5}">
                      <a16:colId xmlns:a16="http://schemas.microsoft.com/office/drawing/2014/main" val="2401886736"/>
                    </a:ext>
                  </a:extLst>
                </a:gridCol>
              </a:tblGrid>
              <a:tr h="79250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4031423">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Prediction of liver Diseases by using Few Machine Learning based approaches</a:t>
                      </a:r>
                      <a:r>
                        <a:rPr lang="en-IN" dirty="0"/>
                        <a:t>.</a:t>
                      </a:r>
                    </a:p>
                    <a:p>
                      <a:endParaRPr lang="en-IN" dirty="0"/>
                    </a:p>
                  </a:txBody>
                  <a:tcPr/>
                </a:tc>
                <a:tc>
                  <a:txBody>
                    <a:bodyPr/>
                    <a:lstStyle/>
                    <a:p>
                      <a:r>
                        <a:rPr lang="en-US" sz="1200" dirty="0"/>
                        <a:t>machine learning techniques have widely been used in medical science for assuring accuracy. classification algorithms are applied to the original liver patient datasets collected from the UCI repository. Then we analyzed features and tweaked to improve the performance of our predictor and made a comparative analysis among the classifiers. We examined that, KNN algorithm outperformed all other techniques with feature selection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Random Forest ,  Perceptron ,Decision Tree classifier,(KNN),Support Vector Machine(SVM).</a:t>
                      </a:r>
                    </a:p>
                    <a:p>
                      <a:endParaRPr lang="en-IN" dirty="0"/>
                    </a:p>
                  </a:txBody>
                  <a:tcPr/>
                </a:tc>
                <a:tc>
                  <a:txBody>
                    <a:bodyPr/>
                    <a:lstStyle/>
                    <a:p>
                      <a:r>
                        <a:rPr lang="en-IN" sz="1200" dirty="0"/>
                        <a:t>Machine </a:t>
                      </a:r>
                      <a:r>
                        <a:rPr lang="en-IN" sz="1200" dirty="0" err="1"/>
                        <a:t>Learning</a:t>
                      </a:r>
                      <a:r>
                        <a:rPr lang="en-IN" dirty="0" err="1"/>
                        <a:t>,</a:t>
                      </a:r>
                      <a:r>
                        <a:rPr lang="en-IN" sz="1200" dirty="0" err="1"/>
                        <a:t>Artificial</a:t>
                      </a:r>
                      <a:r>
                        <a:rPr lang="en-IN" sz="1200" dirty="0"/>
                        <a:t> </a:t>
                      </a:r>
                      <a:r>
                        <a:rPr lang="en-IN" sz="1200" dirty="0" err="1"/>
                        <a:t>Intelligience,Data</a:t>
                      </a:r>
                      <a:r>
                        <a:rPr lang="en-IN" sz="1200" dirty="0"/>
                        <a:t> </a:t>
                      </a:r>
                      <a:r>
                        <a:rPr lang="en-IN" sz="1200" dirty="0" err="1"/>
                        <a:t>statistics,python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The algorithms can be implemented for other diseases like diabetic and cardiac prediction /Have less accuracy than we expect . Inclusion of deep learning methods may improve the results.</a:t>
                      </a:r>
                    </a:p>
                    <a:p>
                      <a:endParaRPr lang="en-IN" dirty="0"/>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4179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1052199710"/>
              </p:ext>
            </p:extLst>
          </p:nvPr>
        </p:nvGraphicFramePr>
        <p:xfrm>
          <a:off x="789271" y="596766"/>
          <a:ext cx="11163245" cy="5290619"/>
        </p:xfrm>
        <a:graphic>
          <a:graphicData uri="http://schemas.openxmlformats.org/drawingml/2006/table">
            <a:tbl>
              <a:tblPr firstRow="1" bandRow="1">
                <a:tableStyleId>{5940675A-B579-460E-94D1-54222C63F5DA}</a:tableStyleId>
              </a:tblPr>
              <a:tblGrid>
                <a:gridCol w="913718">
                  <a:extLst>
                    <a:ext uri="{9D8B030D-6E8A-4147-A177-3AD203B41FA5}">
                      <a16:colId xmlns:a16="http://schemas.microsoft.com/office/drawing/2014/main" val="3735196923"/>
                    </a:ext>
                  </a:extLst>
                </a:gridCol>
                <a:gridCol w="2807363">
                  <a:extLst>
                    <a:ext uri="{9D8B030D-6E8A-4147-A177-3AD203B41FA5}">
                      <a16:colId xmlns:a16="http://schemas.microsoft.com/office/drawing/2014/main" val="1542376097"/>
                    </a:ext>
                  </a:extLst>
                </a:gridCol>
                <a:gridCol w="1860541">
                  <a:extLst>
                    <a:ext uri="{9D8B030D-6E8A-4147-A177-3AD203B41FA5}">
                      <a16:colId xmlns:a16="http://schemas.microsoft.com/office/drawing/2014/main" val="97313804"/>
                    </a:ext>
                  </a:extLst>
                </a:gridCol>
                <a:gridCol w="2103577">
                  <a:extLst>
                    <a:ext uri="{9D8B030D-6E8A-4147-A177-3AD203B41FA5}">
                      <a16:colId xmlns:a16="http://schemas.microsoft.com/office/drawing/2014/main" val="3912210627"/>
                    </a:ext>
                  </a:extLst>
                </a:gridCol>
                <a:gridCol w="1617505">
                  <a:extLst>
                    <a:ext uri="{9D8B030D-6E8A-4147-A177-3AD203B41FA5}">
                      <a16:colId xmlns:a16="http://schemas.microsoft.com/office/drawing/2014/main" val="1363735208"/>
                    </a:ext>
                  </a:extLst>
                </a:gridCol>
                <a:gridCol w="1860541">
                  <a:extLst>
                    <a:ext uri="{9D8B030D-6E8A-4147-A177-3AD203B41FA5}">
                      <a16:colId xmlns:a16="http://schemas.microsoft.com/office/drawing/2014/main" val="2401886736"/>
                    </a:ext>
                  </a:extLst>
                </a:gridCol>
              </a:tblGrid>
              <a:tr h="806594">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3979979">
                <a:tc>
                  <a:txBody>
                    <a:bodyPr/>
                    <a:lstStyle/>
                    <a:p>
                      <a:r>
                        <a:rPr lang="en-IN" dirty="0"/>
                        <a:t>2.</a:t>
                      </a:r>
                    </a:p>
                  </a:txBody>
                  <a:tcPr/>
                </a:tc>
                <a:tc>
                  <a:txBody>
                    <a:bodyPr/>
                    <a:lstStyle/>
                    <a:p>
                      <a:r>
                        <a:rPr lang="en-US" sz="1200" dirty="0"/>
                        <a:t>Liver Disease Prediction by Using Different Decision Tree Techniques A</a:t>
                      </a:r>
                      <a:endParaRPr lang="en-IN" sz="1200" dirty="0"/>
                    </a:p>
                  </a:txBody>
                  <a:tcPr/>
                </a:tc>
                <a:tc>
                  <a:txBody>
                    <a:bodyPr/>
                    <a:lstStyle/>
                    <a:p>
                      <a:r>
                        <a:rPr lang="en-US" sz="1200" dirty="0"/>
                        <a:t>This research work explores the early prediction of liver disease using various decision tree techniques. The liver disease dataset which is select for this study is consisting of attributes like total bilirubin, direct bilirubin, age, gender, total proteins, albumin and globulin ratio. The main purpose of this work is to calculate the performance of various decision tree techniques. The analysis proves that Decision Stump provides the highest accuracy than other techniques</a:t>
                      </a:r>
                      <a:endParaRPr lang="en-IN" sz="1200" dirty="0"/>
                    </a:p>
                  </a:txBody>
                  <a:tcPr/>
                </a:tc>
                <a:tc>
                  <a:txBody>
                    <a:bodyPr/>
                    <a:lstStyle/>
                    <a:p>
                      <a:r>
                        <a:rPr lang="en-US" sz="1200" dirty="0"/>
                        <a:t> J48, LMT, Random Forest, Random tree, </a:t>
                      </a:r>
                      <a:r>
                        <a:rPr lang="en-US" sz="1200" dirty="0" err="1"/>
                        <a:t>REPTree</a:t>
                      </a:r>
                      <a:r>
                        <a:rPr lang="en-US" sz="1200" dirty="0"/>
                        <a:t>, Decision Stump, and </a:t>
                      </a:r>
                      <a:r>
                        <a:rPr lang="en-US" sz="1200" dirty="0" err="1"/>
                        <a:t>Hoeffding</a:t>
                      </a:r>
                      <a:r>
                        <a:rPr lang="en-US" sz="1200" dirty="0"/>
                        <a:t> Tree.</a:t>
                      </a:r>
                      <a:endParaRPr lang="en-IN" sz="1200" dirty="0"/>
                    </a:p>
                  </a:txBody>
                  <a:tcPr/>
                </a:tc>
                <a:tc>
                  <a:txBody>
                    <a:bodyPr/>
                    <a:lstStyle/>
                    <a:p>
                      <a:r>
                        <a:rPr lang="en-IN" sz="1200" dirty="0"/>
                        <a:t>Machine </a:t>
                      </a:r>
                      <a:r>
                        <a:rPr lang="en-IN" sz="1200" dirty="0" err="1"/>
                        <a:t>Learning,Artificial</a:t>
                      </a:r>
                      <a:r>
                        <a:rPr lang="en-IN" sz="1200" dirty="0"/>
                        <a:t> </a:t>
                      </a:r>
                      <a:r>
                        <a:rPr lang="en-IN" sz="1200" dirty="0" err="1"/>
                        <a:t>Intelligience,Data</a:t>
                      </a:r>
                      <a:r>
                        <a:rPr lang="en-IN" sz="1200" dirty="0"/>
                        <a:t> </a:t>
                      </a:r>
                      <a:r>
                        <a:rPr lang="en-IN" sz="1200" dirty="0" err="1"/>
                        <a:t>statistics,python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By using this techniques we can predict the liver disease at an earlier stage . These algorithms gives various result based on accuracy , precision , recall , mean absolute error , Runtime achieved accuracy 70.67%.</a:t>
                      </a:r>
                    </a:p>
                    <a:p>
                      <a:endParaRPr lang="en-IN" dirty="0"/>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899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2743429882"/>
              </p:ext>
            </p:extLst>
          </p:nvPr>
        </p:nvGraphicFramePr>
        <p:xfrm>
          <a:off x="789271" y="596766"/>
          <a:ext cx="10905425" cy="563438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t>3.</a:t>
                      </a:r>
                    </a:p>
                  </a:txBody>
                  <a:tcPr/>
                </a:tc>
                <a:tc>
                  <a:txBody>
                    <a:bodyPr/>
                    <a:lstStyle/>
                    <a:p>
                      <a:r>
                        <a:rPr lang="en-IN" sz="1200" dirty="0"/>
                        <a:t>Random Forest and Support Vector Machine based hybrid liver disease detection.</a:t>
                      </a:r>
                    </a:p>
                  </a:txBody>
                  <a:tcPr/>
                </a:tc>
                <a:tc>
                  <a:txBody>
                    <a:bodyPr/>
                    <a:lstStyle/>
                    <a:p>
                      <a:r>
                        <a:rPr lang="en-US" sz="1200" dirty="0"/>
                        <a:t>This study develops an automated liver disease detection system using a support vector machine and random forest detection techniques. The proposed system can detect the presence of liver disease in the test set. The random forest model is used for recursive feature elimination at the preprocessing stage and the support vector machine is trained on the optimal feature set. The experimental result shows that the proposed support vector machine (SVM) model has achieved 78.3% accuracy. </a:t>
                      </a:r>
                      <a:endParaRPr lang="en-IN" sz="1200" dirty="0"/>
                    </a:p>
                  </a:txBody>
                  <a:tcPr/>
                </a:tc>
                <a:tc>
                  <a:txBody>
                    <a:bodyPr/>
                    <a:lstStyle/>
                    <a:p>
                      <a:r>
                        <a:rPr lang="en-US" sz="1200" dirty="0"/>
                        <a:t>support vector machine and random forest detection,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a:t>
                      </a:r>
                      <a:r>
                        <a:rPr lang="en-IN" sz="1200" dirty="0" err="1"/>
                        <a:t>Learning,Artificial</a:t>
                      </a:r>
                      <a:r>
                        <a:rPr lang="en-IN" sz="1200" dirty="0"/>
                        <a:t> </a:t>
                      </a:r>
                      <a:r>
                        <a:rPr lang="en-IN" sz="1200" dirty="0" err="1"/>
                        <a:t>Intelligience,python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This model has achieved the result also shows that the system accuracy improves by 10.2% when REFCV is used.</a:t>
                      </a:r>
                    </a:p>
                    <a:p>
                      <a:endParaRPr lang="en-IN" dirty="0"/>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1471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DF3D189-0F33-8D46-55B7-DCFB178D9BB5}"/>
              </a:ext>
            </a:extLst>
          </p:cNvPr>
          <p:cNvGraphicFramePr>
            <a:graphicFrameLocks noGrp="1"/>
          </p:cNvGraphicFramePr>
          <p:nvPr>
            <p:ph idx="1"/>
            <p:extLst>
              <p:ext uri="{D42A27DB-BD31-4B8C-83A1-F6EECF244321}">
                <p14:modId xmlns:p14="http://schemas.microsoft.com/office/powerpoint/2010/main" val="2787152772"/>
              </p:ext>
            </p:extLst>
          </p:nvPr>
        </p:nvGraphicFramePr>
        <p:xfrm>
          <a:off x="789271" y="596766"/>
          <a:ext cx="10905425" cy="490286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Statistical Machine Learning Approaches to Liver Disease Prediction.</a:t>
                      </a:r>
                    </a:p>
                    <a:p>
                      <a:endParaRPr lang="en-IN" sz="1200" dirty="0"/>
                    </a:p>
                  </a:txBody>
                  <a:tcPr/>
                </a:tc>
                <a:tc>
                  <a:txBody>
                    <a:bodyPr/>
                    <a:lstStyle/>
                    <a:p>
                      <a:r>
                        <a:rPr lang="en-US" sz="1200" dirty="0"/>
                        <a:t>The use of artificial intelligence and machine learning in combination with clinical findings has further improved disease detection. advantage of computers and technologies, one can collect data and visualize many hidden outcomes such as dealing with missing data in medical research. The RF significantly contributed (p &lt; 0.001) to a higher accuracy score of 98.14% compared to the other methods.</a:t>
                      </a:r>
                      <a:endParaRPr lang="en-IN" sz="1200" dirty="0"/>
                    </a:p>
                  </a:txBody>
                  <a:tcPr/>
                </a:tc>
                <a:tc>
                  <a:txBody>
                    <a:bodyPr/>
                    <a:lstStyle/>
                    <a:p>
                      <a:r>
                        <a:rPr lang="en-IN" sz="1200" dirty="0"/>
                        <a:t>Support Vector Machine Classification, Artificial Neural Network Classifier, Random Forest Classifier, 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a:t>
                      </a:r>
                      <a:r>
                        <a:rPr lang="en-IN" sz="1200" dirty="0" err="1"/>
                        <a:t>Learning,Artificial</a:t>
                      </a:r>
                      <a:r>
                        <a:rPr lang="en-IN" sz="1200" dirty="0"/>
                        <a:t> </a:t>
                      </a:r>
                      <a:r>
                        <a:rPr lang="en-IN" sz="1200" dirty="0" err="1"/>
                        <a:t>Intelligience,python</a:t>
                      </a:r>
                      <a:endParaRPr lang="en-IN" dirty="0"/>
                    </a:p>
                  </a:txBody>
                  <a:tcPr/>
                </a:tc>
                <a:tc>
                  <a:txBody>
                    <a:bodyPr/>
                    <a:lstStyle/>
                    <a:p>
                      <a:r>
                        <a:rPr lang="en-IN" sz="1200" dirty="0"/>
                        <a:t>These tests are Generally less expensive and can still be very informative. The machine learning algorithms presented in this study can support medical experts. These methods can reduce in diagnosis.</a:t>
                      </a: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344065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76570A9B-96DF-CC5F-2956-6AEBA218981B}"/>
              </a:ext>
            </a:extLst>
          </p:cNvPr>
          <p:cNvGraphicFramePr>
            <a:graphicFrameLocks/>
          </p:cNvGraphicFramePr>
          <p:nvPr>
            <p:extLst>
              <p:ext uri="{D42A27DB-BD31-4B8C-83A1-F6EECF244321}">
                <p14:modId xmlns:p14="http://schemas.microsoft.com/office/powerpoint/2010/main" val="812262493"/>
              </p:ext>
            </p:extLst>
          </p:nvPr>
        </p:nvGraphicFramePr>
        <p:xfrm>
          <a:off x="789271" y="596766"/>
          <a:ext cx="10905425" cy="3647369"/>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t>5.</a:t>
                      </a:r>
                    </a:p>
                  </a:txBody>
                  <a:tcPr/>
                </a:tc>
                <a:tc>
                  <a:txBody>
                    <a:bodyPr/>
                    <a:lstStyle/>
                    <a:p>
                      <a:r>
                        <a:rPr lang="en-IN" sz="1200" dirty="0"/>
                        <a:t>Machine Learning prediction models for diagnosing Hepatocellular Carcinoma with HCC related Chronic liver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Considered as one of the most recurrent types of liver malignancy ,  Hepatocellular Carcinoma (HCC) needs to be assessed in a non –invasive way.</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learning techniques like classification and regression tree , alternating decision tree , reduce pruning error tree and linear regression algorithm. </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a:t>
                      </a:r>
                      <a:r>
                        <a:rPr lang="en-IN" sz="1200" dirty="0" err="1"/>
                        <a:t>Learning,Artificial</a:t>
                      </a:r>
                      <a:r>
                        <a:rPr lang="en-IN" sz="1200" dirty="0"/>
                        <a:t> </a:t>
                      </a:r>
                      <a:r>
                        <a:rPr lang="en-IN" sz="1200" dirty="0" err="1"/>
                        <a:t>Intelligience,pyhton</a:t>
                      </a:r>
                      <a:r>
                        <a:rPr lang="en-IN" sz="1200"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learning technique can estimate risk  of the development with high accuracy it results accuracy between 93.2% and 95.6%.</a:t>
                      </a:r>
                    </a:p>
                    <a:p>
                      <a:endParaRPr lang="en-IN" sz="1200" dirty="0"/>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318665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50494BA1-B973-082D-8E28-E5D03BE9F6F2}"/>
              </a:ext>
            </a:extLst>
          </p:cNvPr>
          <p:cNvGraphicFramePr>
            <a:graphicFrameLocks/>
          </p:cNvGraphicFramePr>
          <p:nvPr>
            <p:extLst>
              <p:ext uri="{D42A27DB-BD31-4B8C-83A1-F6EECF244321}">
                <p14:modId xmlns:p14="http://schemas.microsoft.com/office/powerpoint/2010/main" val="3377730187"/>
              </p:ext>
            </p:extLst>
          </p:nvPr>
        </p:nvGraphicFramePr>
        <p:xfrm>
          <a:off x="789271" y="596766"/>
          <a:ext cx="10905425" cy="398846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t>6.</a:t>
                      </a:r>
                    </a:p>
                  </a:txBody>
                  <a:tcPr/>
                </a:tc>
                <a:tc>
                  <a:txBody>
                    <a:bodyPr/>
                    <a:lstStyle/>
                    <a:p>
                      <a:r>
                        <a:rPr lang="en-US" sz="1200" dirty="0"/>
                        <a:t>Prognosis of Liver Disease: Using Machine Learning Algorithms.</a:t>
                      </a:r>
                      <a:endParaRPr lang="en-IN" sz="1200" dirty="0"/>
                    </a:p>
                  </a:txBody>
                  <a:tcPr/>
                </a:tc>
                <a:tc>
                  <a:txBody>
                    <a:bodyPr/>
                    <a:lstStyle/>
                    <a:p>
                      <a:r>
                        <a:rPr lang="en-US" sz="1200" dirty="0"/>
                        <a:t>The process of identifying patterns in huge datasets comprising methods such as machine learning, statistics, and database system can </a:t>
                      </a:r>
                      <a:r>
                        <a:rPr lang="en-US" sz="1200" dirty="0" err="1"/>
                        <a:t>beconsidered</a:t>
                      </a:r>
                      <a:r>
                        <a:rPr lang="en-US" sz="1200" dirty="0"/>
                        <a:t> data mining. Linear Discriminant algorithm showed the highest prediction accuracy 95.8% and ROC is 0.93.</a:t>
                      </a:r>
                      <a:endParaRPr lang="en-IN" sz="1200" dirty="0"/>
                    </a:p>
                  </a:txBody>
                  <a:tcPr/>
                </a:tc>
                <a:tc>
                  <a:txBody>
                    <a:bodyPr/>
                    <a:lstStyle/>
                    <a:p>
                      <a:r>
                        <a:rPr lang="en-US" sz="1200" dirty="0"/>
                        <a:t> Decision Tree, Linear Discriminant, SVM Fine Gaussian and Logistic Regression algorithms ,</a:t>
                      </a:r>
                      <a:r>
                        <a:rPr lang="en-IN" sz="1200" dirty="0"/>
                        <a:t> MATLAB2016, 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Machine Learning, </a:t>
                      </a:r>
                      <a:r>
                        <a:rPr lang="en-IN" sz="1200" dirty="0" err="1"/>
                        <a:t>python,Data</a:t>
                      </a:r>
                      <a:r>
                        <a:rPr lang="en-IN" sz="1200" dirty="0"/>
                        <a:t> statistics</a:t>
                      </a:r>
                      <a:endParaRPr lang="en-IN" dirty="0"/>
                    </a:p>
                  </a:txBody>
                  <a:tcPr/>
                </a:tc>
                <a:tc>
                  <a:txBody>
                    <a:bodyPr/>
                    <a:lstStyle/>
                    <a:p>
                      <a:r>
                        <a:rPr lang="en-US" sz="1200" dirty="0"/>
                        <a:t>Logistic Regression algorithm gave 95.8% accuracy, while the SVM and decision tree gave 82.7 and 94.9 accuracy. Confusion matrix gave the true positive and false positive rates of the classifier, Also large dataset can be considered for training the model and algorithms can be determined</a:t>
                      </a:r>
                      <a:endParaRPr lang="en-IN" sz="1200" dirty="0"/>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122159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6263-E35B-7BC2-F424-A54070259D21}"/>
              </a:ext>
            </a:extLst>
          </p:cNvPr>
          <p:cNvSpPr>
            <a:spLocks noGrp="1"/>
          </p:cNvSpPr>
          <p:nvPr>
            <p:ph type="title"/>
          </p:nvPr>
        </p:nvSpPr>
        <p:spPr>
          <a:xfrm>
            <a:off x="1059581" y="3166076"/>
            <a:ext cx="10515600" cy="1325563"/>
          </a:xfrm>
        </p:spPr>
        <p:txBody>
          <a:bodyPr/>
          <a:lstStyle/>
          <a:p>
            <a:pPr algn="ctr"/>
            <a:r>
              <a:rPr lang="en-IN" b="1" dirty="0"/>
              <a:t>THANK YOU</a:t>
            </a:r>
          </a:p>
        </p:txBody>
      </p:sp>
    </p:spTree>
    <p:extLst>
      <p:ext uri="{BB962C8B-B14F-4D97-AF65-F5344CB8AC3E}">
        <p14:creationId xmlns:p14="http://schemas.microsoft.com/office/powerpoint/2010/main" val="37701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911</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jerome albert</cp:lastModifiedBy>
  <cp:revision>2</cp:revision>
  <dcterms:created xsi:type="dcterms:W3CDTF">2022-09-10T08:59:08Z</dcterms:created>
  <dcterms:modified xsi:type="dcterms:W3CDTF">2022-09-10T18:06:16Z</dcterms:modified>
</cp:coreProperties>
</file>