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4"/>
  </p:sldMasterIdLst>
  <p:notesMasterIdLst>
    <p:notesMasterId r:id="rId12"/>
  </p:notesMasterIdLst>
  <p:sldIdLst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E0A0D5-8F98-4CC1-A28E-021F0B6B475C}" type="datetimeFigureOut">
              <a:rPr lang="en-US" smtClean="0"/>
              <a:t>10/16/2022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03C52C-5E29-41AF-BAA3-8217E886DA0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9617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50590-9F9A-443B-9295-A3931D8194B1}" type="datetime1">
              <a:rPr lang="en-US" smtClean="0"/>
              <a:t>10/16/2022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387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5805F-452B-497C-9BD6-2CDB6902F369}" type="datetime1">
              <a:rPr lang="en-US" smtClean="0"/>
              <a:t>10/16/2022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86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F7C6B-C82D-4D42-9929-D6E7E11D9A64}" type="datetime1">
              <a:rPr lang="en-US" smtClean="0"/>
              <a:t>10/16/2022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5635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F4779-62E8-4B21-A5D7-0AFB9DBD4358}" type="datetime1">
              <a:rPr lang="en-US" smtClean="0"/>
              <a:t>10/16/2022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908571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D3375-5CD0-4576-BF96-ADFF24726FF8}" type="datetime1">
              <a:rPr lang="en-US" smtClean="0"/>
              <a:t>10/16/2022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6129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CD1F8-971E-4F8C-8737-750C12E93E08}" type="datetime1">
              <a:rPr lang="en-US" smtClean="0"/>
              <a:t>10/16/2022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4261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D1621-FA30-4D98-85E5-1409E6BEECDC}" type="datetime1">
              <a:rPr lang="en-US" smtClean="0"/>
              <a:t>10/16/2022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4693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59126-4846-4E88-BDD9-5585CC877E47}" type="datetime1">
              <a:rPr lang="en-US" smtClean="0"/>
              <a:t>10/16/2022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549678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59126-4846-4E88-BDD9-5585CC877E47}" type="datetime1">
              <a:rPr lang="en-US" smtClean="0"/>
              <a:t>10/16/2022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412067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5B4BE-627A-4EC1-99E1-6F1AA97AB802}" type="datetime1">
              <a:rPr lang="en-US" smtClean="0"/>
              <a:t>10/16/2022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948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59126-4846-4E88-BDD9-5585CC877E47}" type="datetime1">
              <a:rPr lang="en-US" smtClean="0"/>
              <a:t>10/16/2022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24493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FACF8-E63D-4673-A128-83547867BB7A}" type="datetime1">
              <a:rPr lang="en-US" smtClean="0"/>
              <a:t>10/16/2022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29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59126-4846-4E88-BDD9-5585CC877E47}" type="datetime1">
              <a:rPr lang="en-US" smtClean="0"/>
              <a:t>10/16/2022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10845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59126-4846-4E88-BDD9-5585CC877E47}" type="datetime1">
              <a:rPr lang="en-US" smtClean="0"/>
              <a:t>10/16/2022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75155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E6829-5A25-485A-91B1-5D6D58BB9F23}" type="datetime1">
              <a:rPr lang="en-US" smtClean="0"/>
              <a:t>10/16/2022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019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2F5CD-23D0-4DD1-85B1-71F1825FB3EC}" type="datetime1">
              <a:rPr lang="en-US" smtClean="0"/>
              <a:t>10/16/2022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839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59126-4846-4E88-BDD9-5585CC877E47}" type="datetime1">
              <a:rPr lang="en-US" smtClean="0"/>
              <a:t>10/16/2022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781113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EB420-1875-490A-8C4B-7AAB939FBE08}" type="datetime1">
              <a:rPr lang="en-US" smtClean="0"/>
              <a:t>10/16/2022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594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D9359126-4846-4E88-BDD9-5585CC877E47}" type="datetime1">
              <a:rPr lang="en-US" smtClean="0"/>
              <a:t>10/16/2022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446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  <p:sldLayoutId id="2147483687" r:id="rId18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202426"/>
            <a:ext cx="12192000" cy="655955"/>
            <a:chOff x="0" y="6202426"/>
            <a:chExt cx="12192000" cy="65595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47" y="6219443"/>
              <a:ext cx="12188952" cy="638556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6202426"/>
              <a:ext cx="12192000" cy="12700"/>
            </a:xfrm>
            <a:custGeom>
              <a:avLst/>
              <a:gdLst/>
              <a:ahLst/>
              <a:cxnLst/>
              <a:rect l="l" t="t" r="r" b="b"/>
              <a:pathLst>
                <a:path w="12192000" h="12700">
                  <a:moveTo>
                    <a:pt x="0" y="12700"/>
                  </a:moveTo>
                  <a:lnTo>
                    <a:pt x="12192000" y="12700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12700"/>
                  </a:lnTo>
                  <a:close/>
                </a:path>
              </a:pathLst>
            </a:custGeom>
            <a:solidFill>
              <a:srgbClr val="455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EF41981F-1DE7-364B-B9A2-2B6A40B4723E}"/>
              </a:ext>
            </a:extLst>
          </p:cNvPr>
          <p:cNvSpPr txBox="1"/>
          <p:nvPr/>
        </p:nvSpPr>
        <p:spPr>
          <a:xfrm>
            <a:off x="615462" y="2027879"/>
            <a:ext cx="11447584" cy="26338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32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</a:t>
            </a:r>
            <a:r>
              <a:rPr lang="en-IN" sz="3200" b="1" dirty="0">
                <a:solidFill>
                  <a:schemeClr val="tx2">
                    <a:lumMod val="75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nventory Management System for Retailers</a:t>
            </a:r>
            <a:endParaRPr lang="en-IN" sz="3200" dirty="0">
              <a:solidFill>
                <a:schemeClr val="tx2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64135" algn="ctr">
              <a:lnSpc>
                <a:spcPct val="107000"/>
              </a:lnSpc>
              <a:spcAft>
                <a:spcPts val="790"/>
              </a:spcAft>
            </a:pPr>
            <a:r>
              <a:rPr lang="en-IN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IN" sz="1800" b="1" dirty="0">
                <a:solidFill>
                  <a:schemeClr val="tx2">
                    <a:lumMod val="75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Team ID : PNT2022TMID22991 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Team Leader : </a:t>
            </a:r>
            <a:r>
              <a:rPr lang="en-IN" sz="180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R.Duraipandi</a:t>
            </a:r>
            <a:endParaRPr lang="en-IN" sz="14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Team Member :</a:t>
            </a:r>
            <a:r>
              <a:rPr lang="en-IN" sz="180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E.Arjun</a:t>
            </a:r>
            <a:r>
              <a:rPr lang="en-IN" sz="18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endParaRPr lang="en-IN" sz="14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Team Member : </a:t>
            </a:r>
            <a:r>
              <a:rPr lang="en-IN" sz="180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E.SriRamPrabu</a:t>
            </a:r>
            <a:endParaRPr lang="en-IN" sz="14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ctr">
              <a:lnSpc>
                <a:spcPct val="107000"/>
              </a:lnSpc>
              <a:spcAft>
                <a:spcPts val="985"/>
              </a:spcAft>
            </a:pPr>
            <a:r>
              <a:rPr lang="en-IN" sz="18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Team Member : </a:t>
            </a:r>
            <a:r>
              <a:rPr lang="en-IN" sz="180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S.Jegatheshpathy</a:t>
            </a:r>
            <a:endParaRPr lang="en-IN" sz="14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6900" y="1049477"/>
            <a:ext cx="6519545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spc="-55" dirty="0">
                <a:latin typeface="Times New Roman"/>
                <a:cs typeface="Times New Roman"/>
              </a:rPr>
              <a:t>LITERATURE</a:t>
            </a:r>
            <a:r>
              <a:rPr b="0" spc="-114" dirty="0">
                <a:latin typeface="Times New Roman"/>
                <a:cs typeface="Times New Roman"/>
              </a:rPr>
              <a:t> </a:t>
            </a:r>
            <a:r>
              <a:rPr b="0" spc="-65" dirty="0">
                <a:latin typeface="Times New Roman"/>
                <a:cs typeface="Times New Roman"/>
              </a:rPr>
              <a:t>SURVEY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19290" y="1840738"/>
          <a:ext cx="10956288" cy="512985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8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21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834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665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911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850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S.NO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C0CF39"/>
                      </a:solidFill>
                      <a:prstDash val="solid"/>
                    </a:lnL>
                    <a:lnR w="12700">
                      <a:solidFill>
                        <a:srgbClr val="C0CF39"/>
                      </a:solidFill>
                      <a:prstDash val="solid"/>
                    </a:lnR>
                    <a:lnT w="12700">
                      <a:solidFill>
                        <a:srgbClr val="C0CF39"/>
                      </a:solidFill>
                      <a:prstDash val="solid"/>
                    </a:lnT>
                    <a:lnB w="28575">
                      <a:solidFill>
                        <a:srgbClr val="C0CF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25" dirty="0">
                          <a:latin typeface="Palatino Linotype"/>
                          <a:cs typeface="Palatino Linotype"/>
                        </a:rPr>
                        <a:t>PAPER</a:t>
                      </a:r>
                      <a:r>
                        <a:rPr sz="1800" b="1" spc="-65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1800" b="1" dirty="0">
                          <a:latin typeface="Palatino Linotype"/>
                          <a:cs typeface="Palatino Linotype"/>
                        </a:rPr>
                        <a:t>NAME</a:t>
                      </a:r>
                      <a:endParaRPr sz="1800">
                        <a:latin typeface="Palatino Linotype"/>
                        <a:cs typeface="Palatino Linotype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C0CF39"/>
                      </a:solidFill>
                      <a:prstDash val="solid"/>
                    </a:lnL>
                    <a:lnR w="12700">
                      <a:solidFill>
                        <a:srgbClr val="C0CF39"/>
                      </a:solidFill>
                      <a:prstDash val="solid"/>
                    </a:lnR>
                    <a:lnT w="12700">
                      <a:solidFill>
                        <a:srgbClr val="C0CF39"/>
                      </a:solidFill>
                      <a:prstDash val="solid"/>
                    </a:lnT>
                    <a:lnB w="28575">
                      <a:solidFill>
                        <a:srgbClr val="C0CF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 marR="73025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Palatino Linotype"/>
                          <a:cs typeface="Palatino Linotype"/>
                        </a:rPr>
                        <a:t>AUTH</a:t>
                      </a:r>
                      <a:r>
                        <a:rPr sz="1800" b="1" spc="5" dirty="0">
                          <a:latin typeface="Palatino Linotype"/>
                          <a:cs typeface="Palatino Linotype"/>
                        </a:rPr>
                        <a:t>O</a:t>
                      </a:r>
                      <a:r>
                        <a:rPr sz="1800" b="1" dirty="0">
                          <a:latin typeface="Palatino Linotype"/>
                          <a:cs typeface="Palatino Linotype"/>
                        </a:rPr>
                        <a:t>R  NAME</a:t>
                      </a:r>
                      <a:endParaRPr sz="1800">
                        <a:latin typeface="Palatino Linotype"/>
                        <a:cs typeface="Palatino Linotype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C0CF39"/>
                      </a:solidFill>
                      <a:prstDash val="solid"/>
                    </a:lnL>
                    <a:lnR w="12700">
                      <a:solidFill>
                        <a:srgbClr val="C0CF39"/>
                      </a:solidFill>
                      <a:prstDash val="solid"/>
                    </a:lnR>
                    <a:lnT w="12700">
                      <a:solidFill>
                        <a:srgbClr val="C0CF39"/>
                      </a:solidFill>
                      <a:prstDash val="solid"/>
                    </a:lnT>
                    <a:lnB w="28575">
                      <a:solidFill>
                        <a:srgbClr val="C0CF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 marR="11239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Palatino Linotype"/>
                          <a:cs typeface="Palatino Linotype"/>
                        </a:rPr>
                        <a:t>PUBLISHED  YEAR</a:t>
                      </a:r>
                      <a:endParaRPr sz="1800">
                        <a:latin typeface="Palatino Linotype"/>
                        <a:cs typeface="Palatino Linotype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C0CF39"/>
                      </a:solidFill>
                      <a:prstDash val="solid"/>
                    </a:lnL>
                    <a:lnR w="12700">
                      <a:solidFill>
                        <a:srgbClr val="C0CF39"/>
                      </a:solidFill>
                      <a:prstDash val="solid"/>
                    </a:lnR>
                    <a:lnT w="12700">
                      <a:solidFill>
                        <a:srgbClr val="C0CF39"/>
                      </a:solidFill>
                      <a:prstDash val="solid"/>
                    </a:lnT>
                    <a:lnB w="28575">
                      <a:solidFill>
                        <a:srgbClr val="C0CF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 marR="38862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Palatino Linotype"/>
                          <a:cs typeface="Palatino Linotype"/>
                        </a:rPr>
                        <a:t>METHODS / </a:t>
                      </a:r>
                      <a:r>
                        <a:rPr sz="1800" b="1" spc="5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1800" b="1" spc="-5" dirty="0">
                          <a:latin typeface="Palatino Linotype"/>
                          <a:cs typeface="Palatino Linotype"/>
                        </a:rPr>
                        <a:t>IMPLEME</a:t>
                      </a:r>
                      <a:r>
                        <a:rPr sz="1800" b="1" dirty="0">
                          <a:latin typeface="Palatino Linotype"/>
                          <a:cs typeface="Palatino Linotype"/>
                        </a:rPr>
                        <a:t>N</a:t>
                      </a:r>
                      <a:r>
                        <a:rPr sz="1800" b="1" spc="-170" dirty="0">
                          <a:latin typeface="Palatino Linotype"/>
                          <a:cs typeface="Palatino Linotype"/>
                        </a:rPr>
                        <a:t>T</a:t>
                      </a:r>
                      <a:r>
                        <a:rPr sz="1800" b="1" spc="-165" dirty="0">
                          <a:latin typeface="Palatino Linotype"/>
                          <a:cs typeface="Palatino Linotype"/>
                        </a:rPr>
                        <a:t>A</a:t>
                      </a:r>
                      <a:r>
                        <a:rPr sz="1800" b="1" dirty="0">
                          <a:latin typeface="Palatino Linotype"/>
                          <a:cs typeface="Palatino Linotype"/>
                        </a:rPr>
                        <a:t>TION  </a:t>
                      </a:r>
                      <a:r>
                        <a:rPr sz="1800" b="1" spc="-5" dirty="0">
                          <a:latin typeface="Palatino Linotype"/>
                          <a:cs typeface="Palatino Linotype"/>
                        </a:rPr>
                        <a:t>TECHNIQU</a:t>
                      </a:r>
                      <a:endParaRPr sz="1800">
                        <a:latin typeface="Palatino Linotype"/>
                        <a:cs typeface="Palatino Linotype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C0CF39"/>
                      </a:solidFill>
                      <a:prstDash val="solid"/>
                    </a:lnL>
                    <a:lnR w="12700">
                      <a:solidFill>
                        <a:srgbClr val="C0CF39"/>
                      </a:solidFill>
                      <a:prstDash val="solid"/>
                    </a:lnR>
                    <a:lnT w="12700">
                      <a:solidFill>
                        <a:srgbClr val="C0CF39"/>
                      </a:solidFill>
                      <a:prstDash val="solid"/>
                    </a:lnT>
                    <a:lnB w="28575">
                      <a:solidFill>
                        <a:srgbClr val="C0CF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35" dirty="0">
                          <a:latin typeface="Palatino Linotype"/>
                          <a:cs typeface="Palatino Linotype"/>
                        </a:rPr>
                        <a:t>LIMITATION</a:t>
                      </a:r>
                      <a:endParaRPr sz="1800">
                        <a:latin typeface="Palatino Linotype"/>
                        <a:cs typeface="Palatino Linotype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C0CF39"/>
                      </a:solidFill>
                      <a:prstDash val="solid"/>
                    </a:lnL>
                    <a:lnR w="12700">
                      <a:solidFill>
                        <a:srgbClr val="C0CF39"/>
                      </a:solidFill>
                      <a:prstDash val="solid"/>
                    </a:lnR>
                    <a:lnT w="12700">
                      <a:solidFill>
                        <a:srgbClr val="C0CF39"/>
                      </a:solidFill>
                      <a:prstDash val="solid"/>
                    </a:lnT>
                    <a:lnB w="28575">
                      <a:solidFill>
                        <a:srgbClr val="C0CF3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96508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Palatino Linotype"/>
                          <a:cs typeface="Palatino Linotype"/>
                        </a:rPr>
                        <a:t>1.</a:t>
                      </a:r>
                      <a:endParaRPr sz="1800">
                        <a:latin typeface="Palatino Linotype"/>
                        <a:cs typeface="Palatino Linotype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C0CF39"/>
                      </a:solidFill>
                      <a:prstDash val="solid"/>
                    </a:lnL>
                    <a:lnR w="12700">
                      <a:solidFill>
                        <a:srgbClr val="C0CF39"/>
                      </a:solidFill>
                      <a:prstDash val="solid"/>
                    </a:lnR>
                    <a:lnT w="28575">
                      <a:solidFill>
                        <a:srgbClr val="C0CF39"/>
                      </a:solidFill>
                      <a:prstDash val="solid"/>
                    </a:lnT>
                    <a:solidFill>
                      <a:srgbClr val="F2F5D7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30480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Palatino Linotype"/>
                          <a:cs typeface="Palatino Linotype"/>
                        </a:rPr>
                        <a:t>Inventory </a:t>
                      </a:r>
                      <a:r>
                        <a:rPr sz="1800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1800" spc="-5" dirty="0">
                          <a:latin typeface="Palatino Linotype"/>
                          <a:cs typeface="Palatino Linotype"/>
                        </a:rPr>
                        <a:t>Management </a:t>
                      </a:r>
                      <a:r>
                        <a:rPr sz="1800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1800" spc="-5" dirty="0">
                          <a:latin typeface="Palatino Linotype"/>
                          <a:cs typeface="Palatino Linotype"/>
                        </a:rPr>
                        <a:t>Challenges</a:t>
                      </a:r>
                      <a:r>
                        <a:rPr sz="1800" spc="-55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1800" spc="-5" dirty="0">
                          <a:latin typeface="Palatino Linotype"/>
                          <a:cs typeface="Palatino Linotype"/>
                        </a:rPr>
                        <a:t>For </a:t>
                      </a:r>
                      <a:r>
                        <a:rPr sz="1800" spc="-434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1800" dirty="0">
                          <a:latin typeface="Palatino Linotype"/>
                          <a:cs typeface="Palatino Linotype"/>
                        </a:rPr>
                        <a:t>B2C</a:t>
                      </a:r>
                      <a:r>
                        <a:rPr sz="1800" spc="-15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1800" dirty="0">
                          <a:latin typeface="Palatino Linotype"/>
                          <a:cs typeface="Palatino Linotype"/>
                        </a:rPr>
                        <a:t>E-</a:t>
                      </a:r>
                      <a:endParaRPr sz="1800">
                        <a:latin typeface="Palatino Linotype"/>
                        <a:cs typeface="Palatino Linotype"/>
                      </a:endParaRPr>
                    </a:p>
                    <a:p>
                      <a:pPr marL="91440" marR="72326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Palatino Linotype"/>
                          <a:cs typeface="Palatino Linotype"/>
                        </a:rPr>
                        <a:t>Co</a:t>
                      </a:r>
                      <a:r>
                        <a:rPr sz="1800" spc="-10" dirty="0">
                          <a:latin typeface="Palatino Linotype"/>
                          <a:cs typeface="Palatino Linotype"/>
                        </a:rPr>
                        <a:t>mm</a:t>
                      </a:r>
                      <a:r>
                        <a:rPr sz="1800" dirty="0">
                          <a:latin typeface="Palatino Linotype"/>
                          <a:cs typeface="Palatino Linotype"/>
                        </a:rPr>
                        <a:t>erce  Retailers</a:t>
                      </a:r>
                      <a:endParaRPr sz="1800">
                        <a:latin typeface="Palatino Linotype"/>
                        <a:cs typeface="Palatino Linotype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C0CF39"/>
                      </a:solidFill>
                      <a:prstDash val="solid"/>
                    </a:lnL>
                    <a:lnR w="12700">
                      <a:solidFill>
                        <a:srgbClr val="C0CF39"/>
                      </a:solidFill>
                      <a:prstDash val="solid"/>
                    </a:lnR>
                    <a:lnT w="28575">
                      <a:solidFill>
                        <a:srgbClr val="C0CF39"/>
                      </a:solidFill>
                      <a:prstDash val="solid"/>
                    </a:lnT>
                    <a:solidFill>
                      <a:srgbClr val="F2F5D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Palatino Linotype"/>
                          <a:cs typeface="Palatino Linotype"/>
                        </a:rPr>
                        <a:t>Harish</a:t>
                      </a:r>
                      <a:r>
                        <a:rPr sz="1800" spc="-45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1800" spc="-10" dirty="0">
                          <a:latin typeface="Palatino Linotype"/>
                          <a:cs typeface="Palatino Linotype"/>
                        </a:rPr>
                        <a:t>Patil</a:t>
                      </a:r>
                      <a:endParaRPr sz="1800">
                        <a:latin typeface="Palatino Linotype"/>
                        <a:cs typeface="Palatino Linotype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C0CF39"/>
                      </a:solidFill>
                      <a:prstDash val="solid"/>
                    </a:lnL>
                    <a:lnR w="12700">
                      <a:solidFill>
                        <a:srgbClr val="C0CF39"/>
                      </a:solidFill>
                      <a:prstDash val="solid"/>
                    </a:lnR>
                    <a:lnT w="28575">
                      <a:solidFill>
                        <a:srgbClr val="C0CF39"/>
                      </a:solidFill>
                      <a:prstDash val="solid"/>
                    </a:lnT>
                    <a:solidFill>
                      <a:srgbClr val="F2F5D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Palatino Linotype"/>
                          <a:cs typeface="Palatino Linotype"/>
                        </a:rPr>
                        <a:t>2014(March)</a:t>
                      </a:r>
                      <a:endParaRPr sz="1800">
                        <a:latin typeface="Palatino Linotype"/>
                        <a:cs typeface="Palatino Linotype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C0CF39"/>
                      </a:solidFill>
                      <a:prstDash val="solid"/>
                    </a:lnL>
                    <a:lnR w="12700">
                      <a:solidFill>
                        <a:srgbClr val="C0CF39"/>
                      </a:solidFill>
                      <a:prstDash val="solid"/>
                    </a:lnR>
                    <a:lnT w="28575">
                      <a:solidFill>
                        <a:srgbClr val="C0CF39"/>
                      </a:solidFill>
                      <a:prstDash val="solid"/>
                    </a:lnT>
                    <a:solidFill>
                      <a:srgbClr val="F2F5D7"/>
                    </a:solidFill>
                  </a:tcPr>
                </a:tc>
                <a:tc>
                  <a:txBody>
                    <a:bodyPr/>
                    <a:lstStyle/>
                    <a:p>
                      <a:pPr marL="378460" marR="82550" indent="-287020">
                        <a:lnSpc>
                          <a:spcPct val="100000"/>
                        </a:lnSpc>
                        <a:spcBef>
                          <a:spcPts val="245"/>
                        </a:spcBef>
                        <a:buFont typeface="Arial MT"/>
                        <a:buChar char="•"/>
                        <a:tabLst>
                          <a:tab pos="378460" algn="l"/>
                          <a:tab pos="379095" algn="l"/>
                        </a:tabLst>
                      </a:pPr>
                      <a:r>
                        <a:rPr sz="1800" spc="-70" dirty="0">
                          <a:latin typeface="Palatino Linotype"/>
                          <a:cs typeface="Palatino Linotype"/>
                        </a:rPr>
                        <a:t>To</a:t>
                      </a:r>
                      <a:r>
                        <a:rPr sz="1800" spc="-5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1800" dirty="0">
                          <a:latin typeface="Palatino Linotype"/>
                          <a:cs typeface="Palatino Linotype"/>
                        </a:rPr>
                        <a:t>study</a:t>
                      </a:r>
                      <a:r>
                        <a:rPr sz="1800" spc="-15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1800" spc="-5" dirty="0">
                          <a:latin typeface="Palatino Linotype"/>
                          <a:cs typeface="Palatino Linotype"/>
                        </a:rPr>
                        <a:t>the </a:t>
                      </a:r>
                      <a:r>
                        <a:rPr sz="1800" dirty="0">
                          <a:latin typeface="Palatino Linotype"/>
                          <a:cs typeface="Palatino Linotype"/>
                        </a:rPr>
                        <a:t> challenges such as </a:t>
                      </a:r>
                      <a:r>
                        <a:rPr sz="1800" spc="5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1800" spc="-5" dirty="0">
                          <a:latin typeface="Palatino Linotype"/>
                          <a:cs typeface="Palatino Linotype"/>
                        </a:rPr>
                        <a:t>demand variations, </a:t>
                      </a:r>
                      <a:r>
                        <a:rPr sz="1800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1800" spc="-5" dirty="0">
                          <a:latin typeface="Palatino Linotype"/>
                          <a:cs typeface="Palatino Linotype"/>
                        </a:rPr>
                        <a:t>reverse logistics, </a:t>
                      </a:r>
                      <a:r>
                        <a:rPr sz="1800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1800" spc="-5" dirty="0">
                          <a:latin typeface="Palatino Linotype"/>
                          <a:cs typeface="Palatino Linotype"/>
                        </a:rPr>
                        <a:t>seasonal </a:t>
                      </a:r>
                      <a:r>
                        <a:rPr sz="1800" dirty="0">
                          <a:latin typeface="Palatino Linotype"/>
                          <a:cs typeface="Palatino Linotype"/>
                        </a:rPr>
                        <a:t>fluctuations, </a:t>
                      </a:r>
                      <a:r>
                        <a:rPr sz="1800" spc="-434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1800" dirty="0">
                          <a:latin typeface="Palatino Linotype"/>
                          <a:cs typeface="Palatino Linotype"/>
                        </a:rPr>
                        <a:t>and </a:t>
                      </a:r>
                      <a:r>
                        <a:rPr sz="1800" spc="-5" dirty="0">
                          <a:latin typeface="Palatino Linotype"/>
                          <a:cs typeface="Palatino Linotype"/>
                        </a:rPr>
                        <a:t>stockless policy </a:t>
                      </a:r>
                      <a:r>
                        <a:rPr sz="1800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1800" spc="-10" dirty="0">
                          <a:latin typeface="Palatino Linotype"/>
                          <a:cs typeface="Palatino Linotype"/>
                        </a:rPr>
                        <a:t>involved </a:t>
                      </a:r>
                      <a:r>
                        <a:rPr sz="1800" spc="-5" dirty="0">
                          <a:latin typeface="Palatino Linotype"/>
                          <a:cs typeface="Palatino Linotype"/>
                        </a:rPr>
                        <a:t>in inventory </a:t>
                      </a:r>
                      <a:r>
                        <a:rPr sz="1800" spc="-434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1800" spc="-5" dirty="0">
                          <a:latin typeface="Palatino Linotype"/>
                          <a:cs typeface="Palatino Linotype"/>
                        </a:rPr>
                        <a:t>management</a:t>
                      </a:r>
                      <a:r>
                        <a:rPr sz="1800" spc="-15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1800" dirty="0">
                          <a:latin typeface="Palatino Linotype"/>
                          <a:cs typeface="Palatino Linotype"/>
                        </a:rPr>
                        <a:t>of</a:t>
                      </a:r>
                      <a:r>
                        <a:rPr sz="1800" spc="-20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1800" dirty="0">
                          <a:latin typeface="Palatino Linotype"/>
                          <a:cs typeface="Palatino Linotype"/>
                        </a:rPr>
                        <a:t>a</a:t>
                      </a:r>
                      <a:r>
                        <a:rPr sz="1800" spc="-35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1800" dirty="0">
                          <a:latin typeface="Palatino Linotype"/>
                          <a:cs typeface="Palatino Linotype"/>
                        </a:rPr>
                        <a:t>B2C </a:t>
                      </a:r>
                      <a:r>
                        <a:rPr sz="1800" spc="-434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1800" spc="-5" dirty="0">
                          <a:latin typeface="Palatino Linotype"/>
                          <a:cs typeface="Palatino Linotype"/>
                        </a:rPr>
                        <a:t>e-commerce</a:t>
                      </a:r>
                      <a:r>
                        <a:rPr sz="1800" spc="-35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1800" spc="-5" dirty="0">
                          <a:latin typeface="Palatino Linotype"/>
                          <a:cs typeface="Palatino Linotype"/>
                        </a:rPr>
                        <a:t>business’</a:t>
                      </a:r>
                      <a:endParaRPr sz="1800">
                        <a:latin typeface="Palatino Linotype"/>
                        <a:cs typeface="Palatino Linotype"/>
                      </a:endParaRPr>
                    </a:p>
                    <a:p>
                      <a:pPr marL="378460" marR="152400" indent="-287020">
                        <a:lnSpc>
                          <a:spcPct val="100000"/>
                        </a:lnSpc>
                        <a:buFont typeface="Arial MT"/>
                        <a:buChar char="•"/>
                        <a:tabLst>
                          <a:tab pos="434975" algn="l"/>
                          <a:tab pos="435609" algn="l"/>
                        </a:tabLst>
                      </a:pPr>
                      <a:r>
                        <a:rPr dirty="0"/>
                        <a:t>	</a:t>
                      </a:r>
                      <a:r>
                        <a:rPr sz="1800" spc="-70" dirty="0">
                          <a:latin typeface="Palatino Linotype"/>
                          <a:cs typeface="Palatino Linotype"/>
                        </a:rPr>
                        <a:t>To</a:t>
                      </a:r>
                      <a:r>
                        <a:rPr sz="1800" spc="-20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1800" spc="-5" dirty="0">
                          <a:latin typeface="Palatino Linotype"/>
                          <a:cs typeface="Palatino Linotype"/>
                        </a:rPr>
                        <a:t>mitigate</a:t>
                      </a:r>
                      <a:r>
                        <a:rPr sz="1800" spc="-15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1800" spc="-5" dirty="0">
                          <a:latin typeface="Palatino Linotype"/>
                          <a:cs typeface="Palatino Linotype"/>
                        </a:rPr>
                        <a:t>the</a:t>
                      </a:r>
                      <a:r>
                        <a:rPr sz="1800" spc="-25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1800" spc="-5" dirty="0">
                          <a:latin typeface="Palatino Linotype"/>
                          <a:cs typeface="Palatino Linotype"/>
                        </a:rPr>
                        <a:t>same </a:t>
                      </a:r>
                      <a:r>
                        <a:rPr sz="1800" spc="-434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1800" spc="-5" dirty="0">
                          <a:latin typeface="Palatino Linotype"/>
                          <a:cs typeface="Palatino Linotype"/>
                        </a:rPr>
                        <a:t>to enhance the </a:t>
                      </a:r>
                      <a:r>
                        <a:rPr sz="1800" spc="-10" dirty="0">
                          <a:latin typeface="Palatino Linotype"/>
                          <a:cs typeface="Palatino Linotype"/>
                        </a:rPr>
                        <a:t>level </a:t>
                      </a:r>
                      <a:r>
                        <a:rPr sz="1800" spc="-5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1800" dirty="0">
                          <a:latin typeface="Palatino Linotype"/>
                          <a:cs typeface="Palatino Linotype"/>
                        </a:rPr>
                        <a:t>of customer </a:t>
                      </a:r>
                      <a:r>
                        <a:rPr sz="1800" spc="5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1800" dirty="0">
                          <a:latin typeface="Palatino Linotype"/>
                          <a:cs typeface="Palatino Linotype"/>
                        </a:rPr>
                        <a:t>satisfaction </a:t>
                      </a:r>
                      <a:r>
                        <a:rPr sz="1800" spc="-5" dirty="0">
                          <a:latin typeface="Palatino Linotype"/>
                          <a:cs typeface="Palatino Linotype"/>
                        </a:rPr>
                        <a:t>by </a:t>
                      </a:r>
                      <a:r>
                        <a:rPr sz="1800" dirty="0">
                          <a:latin typeface="Palatino Linotype"/>
                          <a:cs typeface="Palatino Linotype"/>
                        </a:rPr>
                        <a:t> efficient </a:t>
                      </a:r>
                      <a:r>
                        <a:rPr sz="1800" spc="-5" dirty="0">
                          <a:latin typeface="Palatino Linotype"/>
                          <a:cs typeface="Palatino Linotype"/>
                        </a:rPr>
                        <a:t>inventory </a:t>
                      </a:r>
                      <a:r>
                        <a:rPr sz="1800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1800" spc="-5" dirty="0">
                          <a:latin typeface="Palatino Linotype"/>
                          <a:cs typeface="Palatino Linotype"/>
                        </a:rPr>
                        <a:t>management</a:t>
                      </a:r>
                      <a:endParaRPr sz="1800">
                        <a:latin typeface="Palatino Linotype"/>
                        <a:cs typeface="Palatino Linotype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C0CF39"/>
                      </a:solidFill>
                      <a:prstDash val="solid"/>
                    </a:lnL>
                    <a:lnR w="12700">
                      <a:solidFill>
                        <a:srgbClr val="C0CF39"/>
                      </a:solidFill>
                      <a:prstDash val="solid"/>
                    </a:lnR>
                    <a:lnT w="28575">
                      <a:solidFill>
                        <a:srgbClr val="C0CF39"/>
                      </a:solidFill>
                      <a:prstDash val="solid"/>
                    </a:lnT>
                    <a:solidFill>
                      <a:srgbClr val="F2F5D7"/>
                    </a:solidFill>
                  </a:tcPr>
                </a:tc>
                <a:tc>
                  <a:txBody>
                    <a:bodyPr/>
                    <a:lstStyle/>
                    <a:p>
                      <a:pPr marL="378460" marR="177165" indent="-287020">
                        <a:lnSpc>
                          <a:spcPct val="100000"/>
                        </a:lnSpc>
                        <a:spcBef>
                          <a:spcPts val="245"/>
                        </a:spcBef>
                        <a:buFont typeface="Arial MT"/>
                        <a:buChar char="•"/>
                        <a:tabLst>
                          <a:tab pos="378460" algn="l"/>
                          <a:tab pos="379095" algn="l"/>
                        </a:tabLst>
                      </a:pPr>
                      <a:r>
                        <a:rPr sz="1800" dirty="0">
                          <a:latin typeface="Palatino Linotype"/>
                          <a:cs typeface="Palatino Linotype"/>
                        </a:rPr>
                        <a:t>A B2C </a:t>
                      </a:r>
                      <a:r>
                        <a:rPr sz="1800" spc="-5" dirty="0">
                          <a:latin typeface="Palatino Linotype"/>
                          <a:cs typeface="Palatino Linotype"/>
                        </a:rPr>
                        <a:t>E- </a:t>
                      </a:r>
                      <a:r>
                        <a:rPr sz="1800" dirty="0">
                          <a:latin typeface="Palatino Linotype"/>
                          <a:cs typeface="Palatino Linotype"/>
                        </a:rPr>
                        <a:t> commerce </a:t>
                      </a:r>
                      <a:r>
                        <a:rPr sz="1800" spc="5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1800" dirty="0">
                          <a:latin typeface="Palatino Linotype"/>
                          <a:cs typeface="Palatino Linotype"/>
                        </a:rPr>
                        <a:t>company faces </a:t>
                      </a:r>
                      <a:r>
                        <a:rPr sz="1800" spc="5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1800" dirty="0">
                          <a:latin typeface="Palatino Linotype"/>
                          <a:cs typeface="Palatino Linotype"/>
                        </a:rPr>
                        <a:t>many</a:t>
                      </a:r>
                      <a:r>
                        <a:rPr sz="1800" spc="-75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1800" spc="-5" dirty="0">
                          <a:latin typeface="Palatino Linotype"/>
                          <a:cs typeface="Palatino Linotype"/>
                        </a:rPr>
                        <a:t>inventory </a:t>
                      </a:r>
                      <a:r>
                        <a:rPr sz="1800" spc="-434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1800" dirty="0">
                          <a:latin typeface="Palatino Linotype"/>
                          <a:cs typeface="Palatino Linotype"/>
                        </a:rPr>
                        <a:t>management </a:t>
                      </a:r>
                      <a:r>
                        <a:rPr sz="1800" spc="5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1800" spc="-5" dirty="0">
                          <a:latin typeface="Palatino Linotype"/>
                          <a:cs typeface="Palatino Linotype"/>
                        </a:rPr>
                        <a:t>challenges such </a:t>
                      </a:r>
                      <a:r>
                        <a:rPr sz="1800" spc="-434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1800" dirty="0">
                          <a:latin typeface="Palatino Linotype"/>
                          <a:cs typeface="Palatino Linotype"/>
                        </a:rPr>
                        <a:t>as demand </a:t>
                      </a:r>
                      <a:r>
                        <a:rPr sz="1800" spc="5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1800" spc="-5" dirty="0">
                          <a:latin typeface="Palatino Linotype"/>
                          <a:cs typeface="Palatino Linotype"/>
                        </a:rPr>
                        <a:t>fluctuations</a:t>
                      </a:r>
                      <a:endParaRPr sz="1800">
                        <a:latin typeface="Palatino Linotype"/>
                        <a:cs typeface="Palatino Linotype"/>
                      </a:endParaRPr>
                    </a:p>
                    <a:p>
                      <a:pPr marL="378460" marR="166370" indent="-287020">
                        <a:lnSpc>
                          <a:spcPct val="100000"/>
                        </a:lnSpc>
                        <a:spcBef>
                          <a:spcPts val="5"/>
                        </a:spcBef>
                        <a:buFont typeface="Arial MT"/>
                        <a:buChar char="•"/>
                        <a:tabLst>
                          <a:tab pos="378460" algn="l"/>
                          <a:tab pos="379095" algn="l"/>
                        </a:tabLst>
                      </a:pPr>
                      <a:r>
                        <a:rPr sz="1800" dirty="0">
                          <a:latin typeface="Palatino Linotype"/>
                          <a:cs typeface="Palatino Linotype"/>
                        </a:rPr>
                        <a:t>An </a:t>
                      </a:r>
                      <a:r>
                        <a:rPr sz="1800" spc="-5" dirty="0">
                          <a:latin typeface="Palatino Linotype"/>
                          <a:cs typeface="Palatino Linotype"/>
                        </a:rPr>
                        <a:t>online </a:t>
                      </a:r>
                      <a:r>
                        <a:rPr sz="1800" dirty="0">
                          <a:latin typeface="Palatino Linotype"/>
                          <a:cs typeface="Palatino Linotype"/>
                        </a:rPr>
                        <a:t> retailer faces </a:t>
                      </a:r>
                      <a:r>
                        <a:rPr sz="1800" spc="5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1800" spc="-5" dirty="0">
                          <a:latin typeface="Palatino Linotype"/>
                          <a:cs typeface="Palatino Linotype"/>
                        </a:rPr>
                        <a:t>greater </a:t>
                      </a:r>
                      <a:r>
                        <a:rPr sz="1800" dirty="0">
                          <a:latin typeface="Palatino Linotype"/>
                          <a:cs typeface="Palatino Linotype"/>
                        </a:rPr>
                        <a:t>risk of </a:t>
                      </a:r>
                      <a:r>
                        <a:rPr sz="1800" spc="5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1800" dirty="0">
                          <a:latin typeface="Palatino Linotype"/>
                          <a:cs typeface="Palatino Linotype"/>
                        </a:rPr>
                        <a:t>loss</a:t>
                      </a:r>
                      <a:r>
                        <a:rPr sz="1800" spc="-30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1800" dirty="0">
                          <a:latin typeface="Palatino Linotype"/>
                          <a:cs typeface="Palatino Linotype"/>
                        </a:rPr>
                        <a:t>of</a:t>
                      </a:r>
                      <a:r>
                        <a:rPr sz="1800" spc="-30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1800" dirty="0">
                          <a:latin typeface="Palatino Linotype"/>
                          <a:cs typeface="Palatino Linotype"/>
                        </a:rPr>
                        <a:t>sales</a:t>
                      </a:r>
                      <a:r>
                        <a:rPr sz="1800" spc="-25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1800" dirty="0">
                          <a:latin typeface="Palatino Linotype"/>
                          <a:cs typeface="Palatino Linotype"/>
                        </a:rPr>
                        <a:t>and </a:t>
                      </a:r>
                      <a:r>
                        <a:rPr sz="1800" spc="-434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1800" dirty="0">
                          <a:latin typeface="Palatino Linotype"/>
                          <a:cs typeface="Palatino Linotype"/>
                        </a:rPr>
                        <a:t>loss of </a:t>
                      </a:r>
                      <a:r>
                        <a:rPr sz="1800" spc="5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1800" dirty="0">
                          <a:latin typeface="Palatino Linotype"/>
                          <a:cs typeface="Palatino Linotype"/>
                        </a:rPr>
                        <a:t>customers.</a:t>
                      </a:r>
                      <a:endParaRPr sz="1800">
                        <a:latin typeface="Palatino Linotype"/>
                        <a:cs typeface="Palatino Linotype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C0CF39"/>
                      </a:solidFill>
                      <a:prstDash val="solid"/>
                    </a:lnL>
                    <a:lnR w="12700">
                      <a:solidFill>
                        <a:srgbClr val="C0CF39"/>
                      </a:solidFill>
                      <a:prstDash val="solid"/>
                    </a:lnR>
                    <a:lnT w="28575">
                      <a:solidFill>
                        <a:srgbClr val="C0CF39"/>
                      </a:solidFill>
                      <a:prstDash val="solid"/>
                    </a:lnT>
                    <a:solidFill>
                      <a:srgbClr val="F2F5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538">
                <a:tc grid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603250" y="1311783"/>
          <a:ext cx="10975339" cy="53035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64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6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615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4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644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253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30354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Palatino Linotype"/>
                          <a:cs typeface="Palatino Linotype"/>
                        </a:rPr>
                        <a:t>2.</a:t>
                      </a:r>
                      <a:endParaRPr sz="1800">
                        <a:latin typeface="Palatino Linotype"/>
                        <a:cs typeface="Palatino Linotype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C0CF39"/>
                      </a:solidFill>
                      <a:prstDash val="solid"/>
                    </a:lnL>
                    <a:lnR w="12700">
                      <a:solidFill>
                        <a:srgbClr val="C0CF39"/>
                      </a:solidFill>
                      <a:prstDash val="solid"/>
                    </a:lnR>
                    <a:lnT w="12700">
                      <a:solidFill>
                        <a:srgbClr val="C0CF39"/>
                      </a:solidFill>
                      <a:prstDash val="solid"/>
                    </a:lnT>
                    <a:lnB w="28575">
                      <a:solidFill>
                        <a:srgbClr val="C0CF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 marR="681990">
                        <a:lnSpc>
                          <a:spcPct val="98900"/>
                        </a:lnSpc>
                        <a:spcBef>
                          <a:spcPts val="32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Inventory 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Management  System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C0CF39"/>
                      </a:solidFill>
                      <a:prstDash val="solid"/>
                    </a:lnL>
                    <a:lnR w="12700">
                      <a:solidFill>
                        <a:srgbClr val="C0CF39"/>
                      </a:solidFill>
                      <a:prstDash val="solid"/>
                    </a:lnR>
                    <a:lnT w="12700">
                      <a:solidFill>
                        <a:srgbClr val="C0CF39"/>
                      </a:solidFill>
                      <a:prstDash val="solid"/>
                    </a:lnT>
                    <a:lnB w="28575">
                      <a:solidFill>
                        <a:srgbClr val="C0CF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5" dirty="0">
                          <a:latin typeface="Palatino Linotype"/>
                          <a:cs typeface="Palatino Linotype"/>
                        </a:rPr>
                        <a:t>Dhruvika</a:t>
                      </a:r>
                      <a:r>
                        <a:rPr sz="1800" spc="-25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1800" spc="-15" dirty="0">
                          <a:latin typeface="Palatino Linotype"/>
                          <a:cs typeface="Palatino Linotype"/>
                        </a:rPr>
                        <a:t>Patel</a:t>
                      </a:r>
                      <a:endParaRPr sz="1800">
                        <a:latin typeface="Palatino Linotype"/>
                        <a:cs typeface="Palatino Linotype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C0CF39"/>
                      </a:solidFill>
                      <a:prstDash val="solid"/>
                    </a:lnL>
                    <a:lnR w="12700">
                      <a:solidFill>
                        <a:srgbClr val="C0CF39"/>
                      </a:solidFill>
                      <a:prstDash val="solid"/>
                    </a:lnR>
                    <a:lnT w="12700">
                      <a:solidFill>
                        <a:srgbClr val="C0CF39"/>
                      </a:solidFill>
                      <a:prstDash val="solid"/>
                    </a:lnT>
                    <a:lnB w="28575">
                      <a:solidFill>
                        <a:srgbClr val="C0CF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10" dirty="0">
                          <a:latin typeface="Palatino Linotype"/>
                          <a:cs typeface="Palatino Linotype"/>
                        </a:rPr>
                        <a:t>2017(Jan-</a:t>
                      </a:r>
                      <a:endParaRPr sz="1800">
                        <a:latin typeface="Palatino Linotype"/>
                        <a:cs typeface="Palatino Linotype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Palatino Linotype"/>
                          <a:cs typeface="Palatino Linotype"/>
                        </a:rPr>
                        <a:t>May)</a:t>
                      </a:r>
                      <a:endParaRPr sz="1800">
                        <a:latin typeface="Palatino Linotype"/>
                        <a:cs typeface="Palatino Linotype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C0CF39"/>
                      </a:solidFill>
                      <a:prstDash val="solid"/>
                    </a:lnL>
                    <a:lnR w="12700">
                      <a:solidFill>
                        <a:srgbClr val="C0CF39"/>
                      </a:solidFill>
                      <a:prstDash val="solid"/>
                    </a:lnR>
                    <a:lnT w="12700">
                      <a:solidFill>
                        <a:srgbClr val="C0CF39"/>
                      </a:solidFill>
                      <a:prstDash val="solid"/>
                    </a:lnT>
                    <a:lnB w="28575">
                      <a:solidFill>
                        <a:srgbClr val="C0CF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8460" marR="86360" indent="-287020">
                        <a:lnSpc>
                          <a:spcPct val="100000"/>
                        </a:lnSpc>
                        <a:spcBef>
                          <a:spcPts val="240"/>
                        </a:spcBef>
                        <a:buFont typeface="Arial MT"/>
                        <a:buChar char="•"/>
                        <a:tabLst>
                          <a:tab pos="378460" algn="l"/>
                          <a:tab pos="379095" algn="l"/>
                        </a:tabLst>
                      </a:pPr>
                      <a:r>
                        <a:rPr sz="1800" spc="-70" dirty="0">
                          <a:latin typeface="Palatino Linotype"/>
                          <a:cs typeface="Palatino Linotype"/>
                        </a:rPr>
                        <a:t>To</a:t>
                      </a:r>
                      <a:r>
                        <a:rPr sz="1800" spc="310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1800" spc="-5" dirty="0">
                          <a:latin typeface="Palatino Linotype"/>
                          <a:cs typeface="Palatino Linotype"/>
                        </a:rPr>
                        <a:t>provide the </a:t>
                      </a:r>
                      <a:r>
                        <a:rPr sz="1800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1800" spc="-5" dirty="0">
                          <a:latin typeface="Palatino Linotype"/>
                          <a:cs typeface="Palatino Linotype"/>
                        </a:rPr>
                        <a:t>basic </a:t>
                      </a:r>
                      <a:r>
                        <a:rPr sz="1800" dirty="0">
                          <a:latin typeface="Palatino Linotype"/>
                          <a:cs typeface="Palatino Linotype"/>
                        </a:rPr>
                        <a:t>services </a:t>
                      </a:r>
                      <a:r>
                        <a:rPr sz="1800" spc="5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1800" dirty="0">
                          <a:latin typeface="Palatino Linotype"/>
                          <a:cs typeface="Palatino Linotype"/>
                        </a:rPr>
                        <a:t>related </a:t>
                      </a:r>
                      <a:r>
                        <a:rPr sz="1800" spc="-5" dirty="0">
                          <a:latin typeface="Palatino Linotype"/>
                          <a:cs typeface="Palatino Linotype"/>
                        </a:rPr>
                        <a:t>to the </a:t>
                      </a:r>
                      <a:r>
                        <a:rPr sz="1800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1800" spc="-5" dirty="0">
                          <a:latin typeface="Palatino Linotype"/>
                          <a:cs typeface="Palatino Linotype"/>
                        </a:rPr>
                        <a:t>Supply</a:t>
                      </a:r>
                      <a:r>
                        <a:rPr sz="1800" spc="10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1800" dirty="0">
                          <a:latin typeface="Palatino Linotype"/>
                          <a:cs typeface="Palatino Linotype"/>
                        </a:rPr>
                        <a:t>of</a:t>
                      </a:r>
                      <a:r>
                        <a:rPr sz="1800" spc="-15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1800" spc="-5" dirty="0">
                          <a:latin typeface="Palatino Linotype"/>
                          <a:cs typeface="Palatino Linotype"/>
                        </a:rPr>
                        <a:t>the </a:t>
                      </a:r>
                      <a:r>
                        <a:rPr sz="1800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1800" spc="-5" dirty="0">
                          <a:latin typeface="Palatino Linotype"/>
                          <a:cs typeface="Palatino Linotype"/>
                        </a:rPr>
                        <a:t>equipments</a:t>
                      </a:r>
                      <a:r>
                        <a:rPr sz="1800" spc="5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1800" dirty="0">
                          <a:latin typeface="Palatino Linotype"/>
                          <a:cs typeface="Palatino Linotype"/>
                        </a:rPr>
                        <a:t>spare </a:t>
                      </a:r>
                      <a:r>
                        <a:rPr sz="1800" spc="5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1800" spc="-5" dirty="0">
                          <a:latin typeface="Palatino Linotype"/>
                          <a:cs typeface="Palatino Linotype"/>
                        </a:rPr>
                        <a:t>part, to maintain </a:t>
                      </a:r>
                      <a:r>
                        <a:rPr sz="1800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1800" spc="-5" dirty="0">
                          <a:latin typeface="Palatino Linotype"/>
                          <a:cs typeface="Palatino Linotype"/>
                        </a:rPr>
                        <a:t>their </a:t>
                      </a:r>
                      <a:r>
                        <a:rPr sz="1800" dirty="0">
                          <a:latin typeface="Palatino Linotype"/>
                          <a:cs typeface="Palatino Linotype"/>
                        </a:rPr>
                        <a:t>PRE-SO </a:t>
                      </a:r>
                      <a:r>
                        <a:rPr sz="1800" spc="5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1800" spc="-5" dirty="0">
                          <a:latin typeface="Palatino Linotype"/>
                          <a:cs typeface="Palatino Linotype"/>
                        </a:rPr>
                        <a:t>(Supply Order) and </a:t>
                      </a:r>
                      <a:r>
                        <a:rPr sz="1800" spc="-434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1800" dirty="0">
                          <a:latin typeface="Palatino Linotype"/>
                          <a:cs typeface="Palatino Linotype"/>
                        </a:rPr>
                        <a:t>POST-SO</a:t>
                      </a:r>
                      <a:r>
                        <a:rPr sz="1800" spc="-20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1800" dirty="0">
                          <a:latin typeface="Palatino Linotype"/>
                          <a:cs typeface="Palatino Linotype"/>
                        </a:rPr>
                        <a:t>details.</a:t>
                      </a:r>
                      <a:endParaRPr sz="1800">
                        <a:latin typeface="Palatino Linotype"/>
                        <a:cs typeface="Palatino Linotype"/>
                      </a:endParaRPr>
                    </a:p>
                    <a:p>
                      <a:pPr marL="378460" marR="163830" indent="-287020">
                        <a:lnSpc>
                          <a:spcPct val="100000"/>
                        </a:lnSpc>
                        <a:spcBef>
                          <a:spcPts val="5"/>
                        </a:spcBef>
                        <a:buFont typeface="Arial MT"/>
                        <a:buChar char="•"/>
                        <a:tabLst>
                          <a:tab pos="378460" algn="l"/>
                          <a:tab pos="379095" algn="l"/>
                        </a:tabLst>
                      </a:pPr>
                      <a:r>
                        <a:rPr sz="1800" spc="-10" dirty="0">
                          <a:latin typeface="Palatino Linotype"/>
                          <a:cs typeface="Palatino Linotype"/>
                        </a:rPr>
                        <a:t>Software </a:t>
                      </a:r>
                      <a:r>
                        <a:rPr sz="1800" spc="-5" dirty="0">
                          <a:latin typeface="Palatino Linotype"/>
                          <a:cs typeface="Palatino Linotype"/>
                        </a:rPr>
                        <a:t>design </a:t>
                      </a:r>
                      <a:r>
                        <a:rPr sz="1800" dirty="0">
                          <a:latin typeface="Palatino Linotype"/>
                          <a:cs typeface="Palatino Linotype"/>
                        </a:rPr>
                        <a:t> sits</a:t>
                      </a:r>
                      <a:r>
                        <a:rPr sz="1800" spc="-45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1800" dirty="0">
                          <a:latin typeface="Palatino Linotype"/>
                          <a:cs typeface="Palatino Linotype"/>
                        </a:rPr>
                        <a:t>at</a:t>
                      </a:r>
                      <a:r>
                        <a:rPr sz="1800" spc="-30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1800" spc="-5" dirty="0">
                          <a:latin typeface="Palatino Linotype"/>
                          <a:cs typeface="Palatino Linotype"/>
                        </a:rPr>
                        <a:t>the</a:t>
                      </a:r>
                      <a:r>
                        <a:rPr sz="1800" spc="-35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1800" dirty="0">
                          <a:latin typeface="Palatino Linotype"/>
                          <a:cs typeface="Palatino Linotype"/>
                        </a:rPr>
                        <a:t>technical </a:t>
                      </a:r>
                      <a:r>
                        <a:rPr sz="1800" spc="-434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1800" spc="-5" dirty="0">
                          <a:latin typeface="Palatino Linotype"/>
                          <a:cs typeface="Palatino Linotype"/>
                        </a:rPr>
                        <a:t>kernel </a:t>
                      </a:r>
                      <a:r>
                        <a:rPr sz="1800" dirty="0">
                          <a:latin typeface="Palatino Linotype"/>
                          <a:cs typeface="Palatino Linotype"/>
                        </a:rPr>
                        <a:t>of </a:t>
                      </a:r>
                      <a:r>
                        <a:rPr sz="1800" spc="-5" dirty="0">
                          <a:latin typeface="Palatino Linotype"/>
                          <a:cs typeface="Palatino Linotype"/>
                        </a:rPr>
                        <a:t>the </a:t>
                      </a:r>
                      <a:r>
                        <a:rPr sz="1800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1800" spc="-10" dirty="0">
                          <a:latin typeface="Palatino Linotype"/>
                          <a:cs typeface="Palatino Linotype"/>
                        </a:rPr>
                        <a:t>software </a:t>
                      </a:r>
                      <a:r>
                        <a:rPr sz="1800" spc="-5" dirty="0">
                          <a:latin typeface="Palatino Linotype"/>
                          <a:cs typeface="Palatino Linotype"/>
                        </a:rPr>
                        <a:t> engineering </a:t>
                      </a:r>
                      <a:r>
                        <a:rPr sz="1800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1800" spc="-5" dirty="0">
                          <a:latin typeface="Palatino Linotype"/>
                          <a:cs typeface="Palatino Linotype"/>
                        </a:rPr>
                        <a:t>process </a:t>
                      </a:r>
                      <a:r>
                        <a:rPr sz="1800" dirty="0">
                          <a:latin typeface="Palatino Linotype"/>
                          <a:cs typeface="Palatino Linotype"/>
                        </a:rPr>
                        <a:t>and is </a:t>
                      </a:r>
                      <a:r>
                        <a:rPr sz="1800" spc="5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1800" dirty="0">
                          <a:latin typeface="Palatino Linotype"/>
                          <a:cs typeface="Palatino Linotype"/>
                        </a:rPr>
                        <a:t>applied </a:t>
                      </a:r>
                      <a:r>
                        <a:rPr sz="1800" spc="-5" dirty="0">
                          <a:latin typeface="Palatino Linotype"/>
                          <a:cs typeface="Palatino Linotype"/>
                        </a:rPr>
                        <a:t>regardless </a:t>
                      </a:r>
                      <a:r>
                        <a:rPr sz="1800" spc="-434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1800" dirty="0">
                          <a:latin typeface="Palatino Linotype"/>
                          <a:cs typeface="Palatino Linotype"/>
                        </a:rPr>
                        <a:t>of </a:t>
                      </a:r>
                      <a:r>
                        <a:rPr sz="1800" spc="-5" dirty="0">
                          <a:latin typeface="Palatino Linotype"/>
                          <a:cs typeface="Palatino Linotype"/>
                        </a:rPr>
                        <a:t>the </a:t>
                      </a:r>
                      <a:r>
                        <a:rPr sz="1800" spc="-10" dirty="0">
                          <a:latin typeface="Palatino Linotype"/>
                          <a:cs typeface="Palatino Linotype"/>
                        </a:rPr>
                        <a:t>software </a:t>
                      </a:r>
                      <a:r>
                        <a:rPr sz="1800" spc="-5" dirty="0">
                          <a:latin typeface="Palatino Linotype"/>
                          <a:cs typeface="Palatino Linotype"/>
                        </a:rPr>
                        <a:t> process model that </a:t>
                      </a:r>
                      <a:r>
                        <a:rPr sz="1800" spc="-434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1800" dirty="0">
                          <a:latin typeface="Palatino Linotype"/>
                          <a:cs typeface="Palatino Linotype"/>
                        </a:rPr>
                        <a:t>is</a:t>
                      </a:r>
                      <a:r>
                        <a:rPr sz="1800" spc="-5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1800" dirty="0">
                          <a:latin typeface="Palatino Linotype"/>
                          <a:cs typeface="Palatino Linotype"/>
                        </a:rPr>
                        <a:t>used.</a:t>
                      </a:r>
                      <a:endParaRPr sz="1800">
                        <a:latin typeface="Palatino Linotype"/>
                        <a:cs typeface="Palatino Linotype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C0CF39"/>
                      </a:solidFill>
                      <a:prstDash val="solid"/>
                    </a:lnL>
                    <a:lnR w="12700">
                      <a:solidFill>
                        <a:srgbClr val="C0CF39"/>
                      </a:solidFill>
                      <a:prstDash val="solid"/>
                    </a:lnR>
                    <a:lnT w="12700">
                      <a:solidFill>
                        <a:srgbClr val="C0CF39"/>
                      </a:solidFill>
                      <a:prstDash val="solid"/>
                    </a:lnT>
                    <a:lnB w="28575">
                      <a:solidFill>
                        <a:srgbClr val="C0CF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9095" marR="90170" indent="-287020">
                        <a:lnSpc>
                          <a:spcPct val="100000"/>
                        </a:lnSpc>
                        <a:spcBef>
                          <a:spcPts val="240"/>
                        </a:spcBef>
                        <a:buFont typeface="Arial MT"/>
                        <a:buChar char="•"/>
                        <a:tabLst>
                          <a:tab pos="379095" algn="l"/>
                          <a:tab pos="379730" algn="l"/>
                        </a:tabLst>
                      </a:pPr>
                      <a:r>
                        <a:rPr sz="1800" dirty="0">
                          <a:latin typeface="Palatino Linotype"/>
                          <a:cs typeface="Palatino Linotype"/>
                        </a:rPr>
                        <a:t>Databased used is </a:t>
                      </a:r>
                      <a:r>
                        <a:rPr sz="1800" spc="5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1800" dirty="0">
                          <a:latin typeface="Palatino Linotype"/>
                          <a:cs typeface="Palatino Linotype"/>
                        </a:rPr>
                        <a:t>SQL </a:t>
                      </a:r>
                      <a:r>
                        <a:rPr sz="1800" spc="-10" dirty="0">
                          <a:latin typeface="Palatino Linotype"/>
                          <a:cs typeface="Palatino Linotype"/>
                        </a:rPr>
                        <a:t>Server </a:t>
                      </a:r>
                      <a:r>
                        <a:rPr sz="1800" dirty="0">
                          <a:latin typeface="Palatino Linotype"/>
                          <a:cs typeface="Palatino Linotype"/>
                        </a:rPr>
                        <a:t>and </a:t>
                      </a:r>
                      <a:r>
                        <a:rPr sz="1800" spc="5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1800" spc="-10" dirty="0">
                          <a:latin typeface="Palatino Linotype"/>
                          <a:cs typeface="Palatino Linotype"/>
                        </a:rPr>
                        <a:t>every</a:t>
                      </a:r>
                      <a:r>
                        <a:rPr sz="1800" spc="-40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1800" dirty="0">
                          <a:latin typeface="Palatino Linotype"/>
                          <a:cs typeface="Palatino Linotype"/>
                        </a:rPr>
                        <a:t>database</a:t>
                      </a:r>
                      <a:r>
                        <a:rPr sz="1800" spc="-35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1800" spc="-15" dirty="0">
                          <a:latin typeface="Palatino Linotype"/>
                          <a:cs typeface="Palatino Linotype"/>
                        </a:rPr>
                        <a:t>have </a:t>
                      </a:r>
                      <a:r>
                        <a:rPr sz="1800" spc="-434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1800" dirty="0">
                          <a:latin typeface="Palatino Linotype"/>
                          <a:cs typeface="Palatino Linotype"/>
                        </a:rPr>
                        <a:t>a</a:t>
                      </a:r>
                      <a:r>
                        <a:rPr sz="1800" spc="-20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1800" dirty="0">
                          <a:latin typeface="Palatino Linotype"/>
                          <a:cs typeface="Palatino Linotype"/>
                        </a:rPr>
                        <a:t>stack</a:t>
                      </a:r>
                      <a:r>
                        <a:rPr sz="1800" spc="-20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1800" dirty="0">
                          <a:latin typeface="Palatino Linotype"/>
                          <a:cs typeface="Palatino Linotype"/>
                        </a:rPr>
                        <a:t>limit.</a:t>
                      </a:r>
                      <a:endParaRPr sz="1800">
                        <a:latin typeface="Palatino Linotype"/>
                        <a:cs typeface="Palatino Linotype"/>
                      </a:endParaRPr>
                    </a:p>
                    <a:p>
                      <a:pPr marL="379095" marR="151765" indent="-287020">
                        <a:lnSpc>
                          <a:spcPct val="100000"/>
                        </a:lnSpc>
                        <a:spcBef>
                          <a:spcPts val="5"/>
                        </a:spcBef>
                        <a:buFont typeface="Arial MT"/>
                        <a:buChar char="•"/>
                        <a:tabLst>
                          <a:tab pos="379095" algn="l"/>
                          <a:tab pos="379730" algn="l"/>
                        </a:tabLst>
                      </a:pPr>
                      <a:r>
                        <a:rPr sz="1800" spc="-5" dirty="0">
                          <a:latin typeface="Palatino Linotype"/>
                          <a:cs typeface="Palatino Linotype"/>
                        </a:rPr>
                        <a:t>Manual </a:t>
                      </a:r>
                      <a:r>
                        <a:rPr sz="1800" dirty="0">
                          <a:latin typeface="Palatino Linotype"/>
                          <a:cs typeface="Palatino Linotype"/>
                        </a:rPr>
                        <a:t>Errors at </a:t>
                      </a:r>
                      <a:r>
                        <a:rPr sz="1800" spc="5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1800" spc="-5" dirty="0">
                          <a:latin typeface="Palatino Linotype"/>
                          <a:cs typeface="Palatino Linotype"/>
                        </a:rPr>
                        <a:t>the</a:t>
                      </a:r>
                      <a:r>
                        <a:rPr sz="1800" spc="-35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1800" spc="-5" dirty="0">
                          <a:latin typeface="Palatino Linotype"/>
                          <a:cs typeface="Palatino Linotype"/>
                        </a:rPr>
                        <a:t>time</a:t>
                      </a:r>
                      <a:r>
                        <a:rPr sz="1800" spc="-35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1800" dirty="0">
                          <a:latin typeface="Palatino Linotype"/>
                          <a:cs typeface="Palatino Linotype"/>
                        </a:rPr>
                        <a:t>of</a:t>
                      </a:r>
                      <a:r>
                        <a:rPr sz="1800" spc="-20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1800" dirty="0">
                          <a:latin typeface="Palatino Linotype"/>
                          <a:cs typeface="Palatino Linotype"/>
                        </a:rPr>
                        <a:t>entering </a:t>
                      </a:r>
                      <a:r>
                        <a:rPr sz="1800" spc="-434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1800" spc="-5" dirty="0">
                          <a:latin typeface="Palatino Linotype"/>
                          <a:cs typeface="Palatino Linotype"/>
                        </a:rPr>
                        <a:t>the </a:t>
                      </a:r>
                      <a:r>
                        <a:rPr sz="1800" dirty="0">
                          <a:latin typeface="Palatino Linotype"/>
                          <a:cs typeface="Palatino Linotype"/>
                        </a:rPr>
                        <a:t>data </a:t>
                      </a:r>
                      <a:r>
                        <a:rPr sz="1800" spc="-25" dirty="0">
                          <a:latin typeface="Palatino Linotype"/>
                          <a:cs typeface="Palatino Linotype"/>
                        </a:rPr>
                        <a:t>can’t </a:t>
                      </a:r>
                      <a:r>
                        <a:rPr sz="1800" spc="-5" dirty="0">
                          <a:latin typeface="Palatino Linotype"/>
                          <a:cs typeface="Palatino Linotype"/>
                        </a:rPr>
                        <a:t>be </a:t>
                      </a:r>
                      <a:r>
                        <a:rPr sz="1800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1800" spc="-5" dirty="0">
                          <a:latin typeface="Palatino Linotype"/>
                          <a:cs typeface="Palatino Linotype"/>
                        </a:rPr>
                        <a:t>check,only the </a:t>
                      </a:r>
                      <a:r>
                        <a:rPr sz="1800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1800" spc="-5" dirty="0">
                          <a:latin typeface="Palatino Linotype"/>
                          <a:cs typeface="Palatino Linotype"/>
                        </a:rPr>
                        <a:t>validation</a:t>
                      </a:r>
                      <a:r>
                        <a:rPr sz="1800" spc="-60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1800" spc="-5" dirty="0">
                          <a:latin typeface="Palatino Linotype"/>
                          <a:cs typeface="Palatino Linotype"/>
                        </a:rPr>
                        <a:t>required</a:t>
                      </a:r>
                      <a:endParaRPr sz="1800">
                        <a:latin typeface="Palatino Linotype"/>
                        <a:cs typeface="Palatino Linotype"/>
                      </a:endParaRPr>
                    </a:p>
                    <a:p>
                      <a:pPr marL="379095" marR="274320">
                        <a:lnSpc>
                          <a:spcPct val="100000"/>
                        </a:lnSpc>
                      </a:pPr>
                      <a:r>
                        <a:rPr sz="1800" spc="-60" dirty="0">
                          <a:latin typeface="Palatino Linotype"/>
                          <a:cs typeface="Palatino Linotype"/>
                        </a:rPr>
                        <a:t>w.r.t</a:t>
                      </a:r>
                      <a:r>
                        <a:rPr sz="1800" spc="-15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1800" spc="-5" dirty="0">
                          <a:latin typeface="Palatino Linotype"/>
                          <a:cs typeface="Palatino Linotype"/>
                        </a:rPr>
                        <a:t>proposed </a:t>
                      </a:r>
                      <a:r>
                        <a:rPr sz="1800" dirty="0">
                          <a:latin typeface="Palatino Linotype"/>
                          <a:cs typeface="Palatino Linotype"/>
                        </a:rPr>
                        <a:t> system</a:t>
                      </a:r>
                      <a:r>
                        <a:rPr sz="1800" spc="-50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1800" dirty="0">
                          <a:latin typeface="Palatino Linotype"/>
                          <a:cs typeface="Palatino Linotype"/>
                        </a:rPr>
                        <a:t>is</a:t>
                      </a:r>
                      <a:r>
                        <a:rPr sz="1800" spc="-35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1800" spc="-5" dirty="0">
                          <a:latin typeface="Palatino Linotype"/>
                          <a:cs typeface="Palatino Linotype"/>
                        </a:rPr>
                        <a:t>checked.</a:t>
                      </a:r>
                      <a:endParaRPr sz="1800">
                        <a:latin typeface="Palatino Linotype"/>
                        <a:cs typeface="Palatino Linotype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C0CF39"/>
                      </a:solidFill>
                      <a:prstDash val="solid"/>
                    </a:lnL>
                    <a:lnR w="12700">
                      <a:solidFill>
                        <a:srgbClr val="C0CF39"/>
                      </a:solidFill>
                      <a:prstDash val="solid"/>
                    </a:lnR>
                    <a:lnT w="12700">
                      <a:solidFill>
                        <a:srgbClr val="C0CF39"/>
                      </a:solidFill>
                      <a:prstDash val="solid"/>
                    </a:lnT>
                    <a:lnB w="28575">
                      <a:solidFill>
                        <a:srgbClr val="C0CF3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603250" y="1964944"/>
          <a:ext cx="10974069" cy="25603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64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31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58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841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000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56031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dirty="0">
                          <a:latin typeface="Palatino Linotype"/>
                          <a:cs typeface="Palatino Linotype"/>
                        </a:rPr>
                        <a:t>3.</a:t>
                      </a:r>
                      <a:endParaRPr sz="1800">
                        <a:latin typeface="Palatino Linotype"/>
                        <a:cs typeface="Palatino Linotype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C0CF39"/>
                      </a:solidFill>
                      <a:prstDash val="solid"/>
                    </a:lnL>
                    <a:lnR w="12700">
                      <a:solidFill>
                        <a:srgbClr val="C0CF39"/>
                      </a:solidFill>
                      <a:prstDash val="solid"/>
                    </a:lnR>
                    <a:lnT w="12700">
                      <a:solidFill>
                        <a:srgbClr val="C0CF39"/>
                      </a:solidFill>
                      <a:prstDash val="solid"/>
                    </a:lnT>
                    <a:lnB w="28575">
                      <a:solidFill>
                        <a:srgbClr val="C0CF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 marR="421005">
                        <a:lnSpc>
                          <a:spcPct val="98900"/>
                        </a:lnSpc>
                        <a:spcBef>
                          <a:spcPts val="32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Inventory 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anage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ent  System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C0CF39"/>
                      </a:solidFill>
                      <a:prstDash val="solid"/>
                    </a:lnL>
                    <a:lnR w="12700">
                      <a:solidFill>
                        <a:srgbClr val="C0CF39"/>
                      </a:solidFill>
                      <a:prstDash val="solid"/>
                    </a:lnR>
                    <a:lnT w="12700">
                      <a:solidFill>
                        <a:srgbClr val="C0CF39"/>
                      </a:solidFill>
                      <a:prstDash val="solid"/>
                    </a:lnT>
                    <a:lnB w="28575">
                      <a:solidFill>
                        <a:srgbClr val="C0CF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2135"/>
                        </a:lnSpc>
                        <a:spcBef>
                          <a:spcPts val="305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Anish</a:t>
                      </a:r>
                      <a:r>
                        <a:rPr sz="18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Singh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ts val="2135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Maharjan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C0CF39"/>
                      </a:solidFill>
                      <a:prstDash val="solid"/>
                    </a:lnL>
                    <a:lnR w="12700">
                      <a:solidFill>
                        <a:srgbClr val="C0CF39"/>
                      </a:solidFill>
                      <a:prstDash val="solid"/>
                    </a:lnR>
                    <a:lnT w="12700">
                      <a:solidFill>
                        <a:srgbClr val="C0CF39"/>
                      </a:solidFill>
                      <a:prstDash val="solid"/>
                    </a:lnT>
                    <a:lnB w="28575">
                      <a:solidFill>
                        <a:srgbClr val="C0CF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Palatino Linotype"/>
                          <a:cs typeface="Palatino Linotype"/>
                        </a:rPr>
                        <a:t>2016</a:t>
                      </a:r>
                      <a:r>
                        <a:rPr sz="1800" spc="-45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1800" spc="15" dirty="0">
                          <a:latin typeface="Palatino Linotype"/>
                          <a:cs typeface="Palatino Linotype"/>
                        </a:rPr>
                        <a:t>(Jan)</a:t>
                      </a:r>
                      <a:endParaRPr sz="1800">
                        <a:latin typeface="Palatino Linotype"/>
                        <a:cs typeface="Palatino Linotype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C0CF39"/>
                      </a:solidFill>
                      <a:prstDash val="solid"/>
                    </a:lnL>
                    <a:lnR w="12700">
                      <a:solidFill>
                        <a:srgbClr val="C0CF39"/>
                      </a:solidFill>
                      <a:prstDash val="solid"/>
                    </a:lnR>
                    <a:lnT w="12700">
                      <a:solidFill>
                        <a:srgbClr val="C0CF39"/>
                      </a:solidFill>
                      <a:prstDash val="solid"/>
                    </a:lnT>
                    <a:lnB w="28575">
                      <a:solidFill>
                        <a:srgbClr val="C0CF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6385" marR="175895" indent="-286385" algn="r">
                        <a:lnSpc>
                          <a:spcPct val="100000"/>
                        </a:lnSpc>
                        <a:spcBef>
                          <a:spcPts val="305"/>
                        </a:spcBef>
                        <a:buFont typeface="Arial MT"/>
                        <a:buChar char="•"/>
                        <a:tabLst>
                          <a:tab pos="286385" algn="l"/>
                          <a:tab pos="287020" algn="l"/>
                        </a:tabLst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Handel</a:t>
                      </a: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details</a:t>
                      </a:r>
                      <a:r>
                        <a:rPr sz="18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sales,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R="132715" algn="r">
                        <a:lnSpc>
                          <a:spcPct val="10000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purchase,</a:t>
                      </a:r>
                      <a:r>
                        <a:rPr sz="18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balance</a:t>
                      </a:r>
                      <a:r>
                        <a:rPr sz="18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stock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378460" marR="1179195" indent="-287020">
                        <a:lnSpc>
                          <a:spcPct val="100000"/>
                        </a:lnSpc>
                        <a:buFont typeface="Arial MT"/>
                        <a:buChar char="•"/>
                        <a:tabLst>
                          <a:tab pos="378460" algn="l"/>
                          <a:tab pos="379095" algn="l"/>
                        </a:tabLst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Make Stock </a:t>
                      </a:r>
                      <a:r>
                        <a:rPr sz="1800" spc="-43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Manage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ble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378460" marR="304165" indent="-287020">
                        <a:lnSpc>
                          <a:spcPct val="100000"/>
                        </a:lnSpc>
                        <a:buFont typeface="Arial MT"/>
                        <a:buChar char="•"/>
                        <a:tabLst>
                          <a:tab pos="378460" algn="l"/>
                          <a:tab pos="379095" algn="l"/>
                        </a:tabLst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Deals</a:t>
                      </a:r>
                      <a:r>
                        <a:rPr sz="18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with</a:t>
                      </a: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day</a:t>
                      </a:r>
                      <a:r>
                        <a:rPr sz="18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day </a:t>
                      </a:r>
                      <a:r>
                        <a:rPr sz="1800" spc="-43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requirement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of any 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production 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organization.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C0CF39"/>
                      </a:solidFill>
                      <a:prstDash val="solid"/>
                    </a:lnL>
                    <a:lnR w="12700">
                      <a:solidFill>
                        <a:srgbClr val="C0CF39"/>
                      </a:solidFill>
                      <a:prstDash val="solid"/>
                    </a:lnR>
                    <a:lnT w="12700">
                      <a:solidFill>
                        <a:srgbClr val="C0CF39"/>
                      </a:solidFill>
                      <a:prstDash val="solid"/>
                    </a:lnT>
                    <a:lnB w="28575">
                      <a:solidFill>
                        <a:srgbClr val="C0CF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9095" indent="-287655">
                        <a:lnSpc>
                          <a:spcPct val="100000"/>
                        </a:lnSpc>
                        <a:spcBef>
                          <a:spcPts val="305"/>
                        </a:spcBef>
                        <a:buFont typeface="Arial MT"/>
                        <a:buChar char="•"/>
                        <a:tabLst>
                          <a:tab pos="379095" algn="l"/>
                          <a:tab pos="379730" algn="l"/>
                        </a:tabLst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Generate</a:t>
                      </a: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simple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37909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reports.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379095" indent="-287655">
                        <a:lnSpc>
                          <a:spcPct val="100000"/>
                        </a:lnSpc>
                        <a:buFont typeface="Arial MT"/>
                        <a:buChar char="•"/>
                        <a:tabLst>
                          <a:tab pos="379095" algn="l"/>
                          <a:tab pos="379730" algn="l"/>
                        </a:tabLst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Single</a:t>
                      </a:r>
                      <a:r>
                        <a:rPr sz="18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admin</a:t>
                      </a:r>
                      <a:r>
                        <a:rPr sz="18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panel.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379095" marR="731520" indent="-287020">
                        <a:lnSpc>
                          <a:spcPct val="100000"/>
                        </a:lnSpc>
                        <a:buFont typeface="Arial MT"/>
                        <a:buChar char="•"/>
                        <a:tabLst>
                          <a:tab pos="379095" algn="l"/>
                          <a:tab pos="379730" algn="l"/>
                        </a:tabLst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Small</a:t>
                      </a:r>
                      <a:r>
                        <a:rPr sz="1800" spc="-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production </a:t>
                      </a:r>
                      <a:r>
                        <a:rPr sz="1800" spc="-43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organization.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C0CF39"/>
                      </a:solidFill>
                      <a:prstDash val="solid"/>
                    </a:lnL>
                    <a:lnR w="12700">
                      <a:solidFill>
                        <a:srgbClr val="C0CF39"/>
                      </a:solidFill>
                      <a:prstDash val="solid"/>
                    </a:lnR>
                    <a:lnT w="12700">
                      <a:solidFill>
                        <a:srgbClr val="C0CF39"/>
                      </a:solidFill>
                      <a:prstDash val="solid"/>
                    </a:lnT>
                    <a:lnB w="28575">
                      <a:solidFill>
                        <a:srgbClr val="C0CF3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603250" y="1928876"/>
          <a:ext cx="10972798" cy="44804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64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80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789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0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63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247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480496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Palatino Linotype"/>
                          <a:cs typeface="Palatino Linotype"/>
                        </a:rPr>
                        <a:t>4.</a:t>
                      </a:r>
                      <a:endParaRPr sz="1800">
                        <a:latin typeface="Palatino Linotype"/>
                        <a:cs typeface="Palatino Linotype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C0CF39"/>
                      </a:solidFill>
                      <a:prstDash val="solid"/>
                    </a:lnL>
                    <a:lnR w="12700">
                      <a:solidFill>
                        <a:srgbClr val="C0CF39"/>
                      </a:solidFill>
                      <a:prstDash val="solid"/>
                    </a:lnR>
                    <a:lnT w="12700">
                      <a:solidFill>
                        <a:srgbClr val="C0CF39"/>
                      </a:solidFill>
                      <a:prstDash val="solid"/>
                    </a:lnT>
                    <a:lnB w="28575">
                      <a:solidFill>
                        <a:srgbClr val="C0CF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 marR="205104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Palatino Linotype"/>
                          <a:cs typeface="Palatino Linotype"/>
                        </a:rPr>
                        <a:t>Research</a:t>
                      </a:r>
                      <a:r>
                        <a:rPr sz="1800" spc="-105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1800" spc="-5" dirty="0">
                          <a:latin typeface="Palatino Linotype"/>
                          <a:cs typeface="Palatino Linotype"/>
                        </a:rPr>
                        <a:t>paper </a:t>
                      </a:r>
                      <a:r>
                        <a:rPr sz="1800" spc="-434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1800" dirty="0">
                          <a:latin typeface="Palatino Linotype"/>
                          <a:cs typeface="Palatino Linotype"/>
                        </a:rPr>
                        <a:t>on </a:t>
                      </a:r>
                      <a:r>
                        <a:rPr sz="1800" spc="-5" dirty="0">
                          <a:latin typeface="Palatino Linotype"/>
                          <a:cs typeface="Palatino Linotype"/>
                        </a:rPr>
                        <a:t>Inventory </a:t>
                      </a:r>
                      <a:r>
                        <a:rPr sz="1800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1800" spc="-5" dirty="0">
                          <a:latin typeface="Palatino Linotype"/>
                          <a:cs typeface="Palatino Linotype"/>
                        </a:rPr>
                        <a:t>management </a:t>
                      </a:r>
                      <a:r>
                        <a:rPr sz="1800" dirty="0">
                          <a:latin typeface="Palatino Linotype"/>
                          <a:cs typeface="Palatino Linotype"/>
                        </a:rPr>
                        <a:t> system</a:t>
                      </a:r>
                      <a:endParaRPr sz="1800">
                        <a:latin typeface="Palatino Linotype"/>
                        <a:cs typeface="Palatino Linotype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C0CF39"/>
                      </a:solidFill>
                      <a:prstDash val="solid"/>
                    </a:lnL>
                    <a:lnR w="12700">
                      <a:solidFill>
                        <a:srgbClr val="C0CF39"/>
                      </a:solidFill>
                      <a:prstDash val="solid"/>
                    </a:lnR>
                    <a:lnT w="12700">
                      <a:solidFill>
                        <a:srgbClr val="C0CF39"/>
                      </a:solidFill>
                      <a:prstDash val="solid"/>
                    </a:lnT>
                    <a:lnB w="28575">
                      <a:solidFill>
                        <a:srgbClr val="C0CF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 marR="46037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Palatino Linotype"/>
                          <a:cs typeface="Palatino Linotype"/>
                        </a:rPr>
                        <a:t>Punam </a:t>
                      </a:r>
                      <a:r>
                        <a:rPr sz="1800" spc="5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1800" spc="-5" dirty="0">
                          <a:latin typeface="Palatino Linotype"/>
                          <a:cs typeface="Palatino Linotype"/>
                        </a:rPr>
                        <a:t>Khobragade, </a:t>
                      </a:r>
                      <a:r>
                        <a:rPr sz="1800" dirty="0">
                          <a:latin typeface="Palatino Linotype"/>
                          <a:cs typeface="Palatino Linotype"/>
                        </a:rPr>
                        <a:t> Roshni</a:t>
                      </a:r>
                      <a:r>
                        <a:rPr sz="1800" spc="-90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1800" dirty="0">
                          <a:latin typeface="Palatino Linotype"/>
                          <a:cs typeface="Palatino Linotype"/>
                        </a:rPr>
                        <a:t>Selokar</a:t>
                      </a:r>
                      <a:endParaRPr sz="1800">
                        <a:latin typeface="Palatino Linotype"/>
                        <a:cs typeface="Palatino Linotype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C0CF39"/>
                      </a:solidFill>
                      <a:prstDash val="solid"/>
                    </a:lnL>
                    <a:lnR w="12700">
                      <a:solidFill>
                        <a:srgbClr val="C0CF39"/>
                      </a:solidFill>
                      <a:prstDash val="solid"/>
                    </a:lnR>
                    <a:lnT w="12700">
                      <a:solidFill>
                        <a:srgbClr val="C0CF39"/>
                      </a:solidFill>
                      <a:prstDash val="solid"/>
                    </a:lnT>
                    <a:lnB w="28575">
                      <a:solidFill>
                        <a:srgbClr val="C0CF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Palatino Linotype"/>
                          <a:cs typeface="Palatino Linotype"/>
                        </a:rPr>
                        <a:t>2018</a:t>
                      </a:r>
                      <a:r>
                        <a:rPr sz="1800" spc="-55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1800" dirty="0">
                          <a:latin typeface="Palatino Linotype"/>
                          <a:cs typeface="Palatino Linotype"/>
                        </a:rPr>
                        <a:t>(April)</a:t>
                      </a:r>
                      <a:endParaRPr sz="1800">
                        <a:latin typeface="Palatino Linotype"/>
                        <a:cs typeface="Palatino Linotype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C0CF39"/>
                      </a:solidFill>
                      <a:prstDash val="solid"/>
                    </a:lnL>
                    <a:lnR w="12700">
                      <a:solidFill>
                        <a:srgbClr val="C0CF39"/>
                      </a:solidFill>
                      <a:prstDash val="solid"/>
                    </a:lnR>
                    <a:lnT w="12700">
                      <a:solidFill>
                        <a:srgbClr val="C0CF39"/>
                      </a:solidFill>
                      <a:prstDash val="solid"/>
                    </a:lnT>
                    <a:lnB w="28575">
                      <a:solidFill>
                        <a:srgbClr val="C0CF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8460" marR="261620" indent="-287020">
                        <a:lnSpc>
                          <a:spcPct val="100000"/>
                        </a:lnSpc>
                        <a:spcBef>
                          <a:spcPts val="244"/>
                        </a:spcBef>
                        <a:buFont typeface="Arial MT"/>
                        <a:buChar char="•"/>
                        <a:tabLst>
                          <a:tab pos="378460" algn="l"/>
                          <a:tab pos="379095" algn="l"/>
                        </a:tabLst>
                      </a:pPr>
                      <a:r>
                        <a:rPr sz="1800" spc="-70" dirty="0">
                          <a:latin typeface="Palatino Linotype"/>
                          <a:cs typeface="Palatino Linotype"/>
                        </a:rPr>
                        <a:t>To</a:t>
                      </a:r>
                      <a:r>
                        <a:rPr sz="1800" spc="-10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1800" dirty="0">
                          <a:latin typeface="Palatino Linotype"/>
                          <a:cs typeface="Palatino Linotype"/>
                        </a:rPr>
                        <a:t>find</a:t>
                      </a:r>
                      <a:r>
                        <a:rPr sz="1800" spc="-10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1800" dirty="0">
                          <a:latin typeface="Palatino Linotype"/>
                          <a:cs typeface="Palatino Linotype"/>
                        </a:rPr>
                        <a:t>out </a:t>
                      </a:r>
                      <a:r>
                        <a:rPr sz="1800" spc="-5" dirty="0">
                          <a:latin typeface="Palatino Linotype"/>
                          <a:cs typeface="Palatino Linotype"/>
                        </a:rPr>
                        <a:t>the </a:t>
                      </a:r>
                      <a:r>
                        <a:rPr sz="1800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1800" spc="-5" dirty="0">
                          <a:latin typeface="Palatino Linotype"/>
                          <a:cs typeface="Palatino Linotype"/>
                        </a:rPr>
                        <a:t>optimum </a:t>
                      </a:r>
                      <a:r>
                        <a:rPr sz="1800" spc="-10" dirty="0">
                          <a:latin typeface="Palatino Linotype"/>
                          <a:cs typeface="Palatino Linotype"/>
                        </a:rPr>
                        <a:t>level </a:t>
                      </a:r>
                      <a:r>
                        <a:rPr sz="1800" dirty="0">
                          <a:latin typeface="Palatino Linotype"/>
                          <a:cs typeface="Palatino Linotype"/>
                        </a:rPr>
                        <a:t>of </a:t>
                      </a:r>
                      <a:r>
                        <a:rPr sz="1800" spc="5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1800" spc="-5" dirty="0">
                          <a:latin typeface="Palatino Linotype"/>
                          <a:cs typeface="Palatino Linotype"/>
                        </a:rPr>
                        <a:t>inventory to be </a:t>
                      </a:r>
                      <a:r>
                        <a:rPr sz="1800" dirty="0">
                          <a:latin typeface="Palatino Linotype"/>
                          <a:cs typeface="Palatino Linotype"/>
                        </a:rPr>
                        <a:t> ordered</a:t>
                      </a:r>
                      <a:r>
                        <a:rPr sz="1800" spc="-30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1800" dirty="0">
                          <a:latin typeface="Palatino Linotype"/>
                          <a:cs typeface="Palatino Linotype"/>
                        </a:rPr>
                        <a:t>at</a:t>
                      </a:r>
                      <a:r>
                        <a:rPr sz="1800" spc="-30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1800" dirty="0">
                          <a:latin typeface="Palatino Linotype"/>
                          <a:cs typeface="Palatino Linotype"/>
                        </a:rPr>
                        <a:t>a</a:t>
                      </a:r>
                      <a:r>
                        <a:rPr sz="1800" spc="-35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1800" spc="-5" dirty="0">
                          <a:latin typeface="Palatino Linotype"/>
                          <a:cs typeface="Palatino Linotype"/>
                        </a:rPr>
                        <a:t>point </a:t>
                      </a:r>
                      <a:r>
                        <a:rPr sz="1800" spc="-434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1800" dirty="0">
                          <a:latin typeface="Palatino Linotype"/>
                          <a:cs typeface="Palatino Linotype"/>
                        </a:rPr>
                        <a:t>of</a:t>
                      </a:r>
                      <a:r>
                        <a:rPr sz="1800" spc="-5" dirty="0">
                          <a:latin typeface="Palatino Linotype"/>
                          <a:cs typeface="Palatino Linotype"/>
                        </a:rPr>
                        <a:t> time</a:t>
                      </a:r>
                      <a:r>
                        <a:rPr sz="1800" spc="-20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1800" dirty="0">
                          <a:latin typeface="Palatino Linotype"/>
                          <a:cs typeface="Palatino Linotype"/>
                        </a:rPr>
                        <a:t>.</a:t>
                      </a:r>
                      <a:endParaRPr sz="1800">
                        <a:latin typeface="Palatino Linotype"/>
                        <a:cs typeface="Palatino Linotype"/>
                      </a:endParaRPr>
                    </a:p>
                    <a:p>
                      <a:pPr marL="378460" marR="106045" indent="-287020">
                        <a:lnSpc>
                          <a:spcPct val="100000"/>
                        </a:lnSpc>
                        <a:buFont typeface="Arial MT"/>
                        <a:buChar char="•"/>
                        <a:tabLst>
                          <a:tab pos="434975" algn="l"/>
                          <a:tab pos="435609" algn="l"/>
                        </a:tabLst>
                      </a:pPr>
                      <a:r>
                        <a:rPr dirty="0"/>
                        <a:t>	</a:t>
                      </a:r>
                      <a:r>
                        <a:rPr sz="1800" spc="-70" dirty="0">
                          <a:latin typeface="Palatino Linotype"/>
                          <a:cs typeface="Palatino Linotype"/>
                        </a:rPr>
                        <a:t>To</a:t>
                      </a:r>
                      <a:r>
                        <a:rPr sz="1800" spc="-5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1800" dirty="0">
                          <a:latin typeface="Palatino Linotype"/>
                          <a:cs typeface="Palatino Linotype"/>
                        </a:rPr>
                        <a:t>study</a:t>
                      </a:r>
                      <a:r>
                        <a:rPr sz="1800" spc="-10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1800" spc="-5" dirty="0">
                          <a:latin typeface="Palatino Linotype"/>
                          <a:cs typeface="Palatino Linotype"/>
                        </a:rPr>
                        <a:t>the </a:t>
                      </a:r>
                      <a:r>
                        <a:rPr sz="1800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1800" spc="-5" dirty="0">
                          <a:latin typeface="Palatino Linotype"/>
                          <a:cs typeface="Palatino Linotype"/>
                        </a:rPr>
                        <a:t>inventory </a:t>
                      </a:r>
                      <a:r>
                        <a:rPr sz="1800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1800" spc="-5" dirty="0">
                          <a:latin typeface="Palatino Linotype"/>
                          <a:cs typeface="Palatino Linotype"/>
                        </a:rPr>
                        <a:t>management </a:t>
                      </a:r>
                      <a:r>
                        <a:rPr sz="1800" dirty="0">
                          <a:latin typeface="Palatino Linotype"/>
                          <a:cs typeface="Palatino Linotype"/>
                        </a:rPr>
                        <a:t> system </a:t>
                      </a:r>
                      <a:r>
                        <a:rPr sz="1800" spc="-5" dirty="0">
                          <a:latin typeface="Palatino Linotype"/>
                          <a:cs typeface="Palatino Linotype"/>
                        </a:rPr>
                        <a:t>in </a:t>
                      </a:r>
                      <a:r>
                        <a:rPr sz="1800" dirty="0">
                          <a:latin typeface="Palatino Linotype"/>
                          <a:cs typeface="Palatino Linotype"/>
                        </a:rPr>
                        <a:t> construction </a:t>
                      </a:r>
                      <a:r>
                        <a:rPr sz="1800" spc="5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1800" dirty="0">
                          <a:latin typeface="Palatino Linotype"/>
                          <a:cs typeface="Palatino Linotype"/>
                        </a:rPr>
                        <a:t>industries</a:t>
                      </a:r>
                      <a:r>
                        <a:rPr sz="1800" spc="-45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1800" spc="-5" dirty="0">
                          <a:latin typeface="Palatino Linotype"/>
                          <a:cs typeface="Palatino Linotype"/>
                        </a:rPr>
                        <a:t>based</a:t>
                      </a:r>
                      <a:r>
                        <a:rPr sz="1800" spc="-45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1800" dirty="0">
                          <a:latin typeface="Palatino Linotype"/>
                          <a:cs typeface="Palatino Linotype"/>
                        </a:rPr>
                        <a:t>on </a:t>
                      </a:r>
                      <a:r>
                        <a:rPr sz="1800" spc="-434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1800" dirty="0">
                          <a:latin typeface="Palatino Linotype"/>
                          <a:cs typeface="Palatino Linotype"/>
                        </a:rPr>
                        <a:t>size of </a:t>
                      </a:r>
                      <a:r>
                        <a:rPr sz="1800" spc="-5" dirty="0">
                          <a:latin typeface="Palatino Linotype"/>
                          <a:cs typeface="Palatino Linotype"/>
                        </a:rPr>
                        <a:t>the project, </a:t>
                      </a:r>
                      <a:r>
                        <a:rPr sz="1800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1800" spc="-5" dirty="0">
                          <a:latin typeface="Palatino Linotype"/>
                          <a:cs typeface="Palatino Linotype"/>
                        </a:rPr>
                        <a:t>type </a:t>
                      </a:r>
                      <a:r>
                        <a:rPr sz="1800" dirty="0">
                          <a:latin typeface="Palatino Linotype"/>
                          <a:cs typeface="Palatino Linotype"/>
                        </a:rPr>
                        <a:t>of </a:t>
                      </a:r>
                      <a:r>
                        <a:rPr sz="1800" spc="-5" dirty="0">
                          <a:latin typeface="Palatino Linotype"/>
                          <a:cs typeface="Palatino Linotype"/>
                        </a:rPr>
                        <a:t>the </a:t>
                      </a:r>
                      <a:r>
                        <a:rPr sz="1800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1800" spc="-5" dirty="0">
                          <a:latin typeface="Palatino Linotype"/>
                          <a:cs typeface="Palatino Linotype"/>
                        </a:rPr>
                        <a:t>structure, existing </a:t>
                      </a:r>
                      <a:r>
                        <a:rPr sz="1800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1800" spc="-5" dirty="0">
                          <a:latin typeface="Palatino Linotype"/>
                          <a:cs typeface="Palatino Linotype"/>
                        </a:rPr>
                        <a:t>management </a:t>
                      </a:r>
                      <a:r>
                        <a:rPr sz="1800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1800" spc="-5" dirty="0">
                          <a:latin typeface="Palatino Linotype"/>
                          <a:cs typeface="Palatino Linotype"/>
                        </a:rPr>
                        <a:t>principles.</a:t>
                      </a:r>
                      <a:endParaRPr sz="1800">
                        <a:latin typeface="Palatino Linotype"/>
                        <a:cs typeface="Palatino Linotype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C0CF39"/>
                      </a:solidFill>
                      <a:prstDash val="solid"/>
                    </a:lnL>
                    <a:lnR w="12700">
                      <a:solidFill>
                        <a:srgbClr val="C0CF39"/>
                      </a:solidFill>
                      <a:prstDash val="solid"/>
                    </a:lnR>
                    <a:lnT w="12700">
                      <a:solidFill>
                        <a:srgbClr val="C0CF39"/>
                      </a:solidFill>
                      <a:prstDash val="solid"/>
                    </a:lnT>
                    <a:lnB w="28575">
                      <a:solidFill>
                        <a:srgbClr val="C0CF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9095" marR="159385" indent="-287020">
                        <a:lnSpc>
                          <a:spcPct val="100000"/>
                        </a:lnSpc>
                        <a:spcBef>
                          <a:spcPts val="244"/>
                        </a:spcBef>
                        <a:buFont typeface="Arial MT"/>
                        <a:buChar char="•"/>
                        <a:tabLst>
                          <a:tab pos="379095" algn="l"/>
                          <a:tab pos="379730" algn="l"/>
                        </a:tabLst>
                      </a:pPr>
                      <a:r>
                        <a:rPr sz="1800" spc="-5" dirty="0">
                          <a:latin typeface="Palatino Linotype"/>
                          <a:cs typeface="Palatino Linotype"/>
                        </a:rPr>
                        <a:t>Generating backup </a:t>
                      </a:r>
                      <a:r>
                        <a:rPr sz="1800" spc="-434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1800" dirty="0">
                          <a:latin typeface="Palatino Linotype"/>
                          <a:cs typeface="Palatino Linotype"/>
                        </a:rPr>
                        <a:t>data is a </a:t>
                      </a:r>
                      <a:r>
                        <a:rPr sz="1800" spc="-5" dirty="0">
                          <a:latin typeface="Palatino Linotype"/>
                          <a:cs typeface="Palatino Linotype"/>
                        </a:rPr>
                        <a:t>critical </a:t>
                      </a:r>
                      <a:r>
                        <a:rPr sz="1800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1800" spc="-5" dirty="0">
                          <a:latin typeface="Palatino Linotype"/>
                          <a:cs typeface="Palatino Linotype"/>
                        </a:rPr>
                        <a:t>process in </a:t>
                      </a:r>
                      <a:r>
                        <a:rPr sz="1800" dirty="0">
                          <a:latin typeface="Palatino Linotype"/>
                          <a:cs typeface="Palatino Linotype"/>
                        </a:rPr>
                        <a:t>a </a:t>
                      </a:r>
                      <a:r>
                        <a:rPr sz="1800" spc="-5" dirty="0">
                          <a:latin typeface="Palatino Linotype"/>
                          <a:cs typeface="Palatino Linotype"/>
                        </a:rPr>
                        <a:t>project </a:t>
                      </a:r>
                      <a:r>
                        <a:rPr sz="1800" spc="-434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1800" dirty="0">
                          <a:latin typeface="Palatino Linotype"/>
                          <a:cs typeface="Palatino Linotype"/>
                        </a:rPr>
                        <a:t>for</a:t>
                      </a:r>
                      <a:r>
                        <a:rPr sz="1800" spc="-25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1800" dirty="0">
                          <a:latin typeface="Palatino Linotype"/>
                          <a:cs typeface="Palatino Linotype"/>
                        </a:rPr>
                        <a:t>our</a:t>
                      </a:r>
                      <a:r>
                        <a:rPr sz="1800" spc="-20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1800" spc="-15" dirty="0">
                          <a:latin typeface="Palatino Linotype"/>
                          <a:cs typeface="Palatino Linotype"/>
                        </a:rPr>
                        <a:t>shopkeeper.</a:t>
                      </a:r>
                      <a:endParaRPr sz="1800">
                        <a:latin typeface="Palatino Linotype"/>
                        <a:cs typeface="Palatino Linotype"/>
                      </a:endParaRPr>
                    </a:p>
                    <a:p>
                      <a:pPr marL="379095" marR="102235" indent="-287020">
                        <a:lnSpc>
                          <a:spcPct val="100000"/>
                        </a:lnSpc>
                        <a:buFont typeface="Arial MT"/>
                        <a:buChar char="•"/>
                        <a:tabLst>
                          <a:tab pos="379095" algn="l"/>
                          <a:tab pos="379730" algn="l"/>
                        </a:tabLst>
                      </a:pPr>
                      <a:r>
                        <a:rPr sz="1800" spc="-5" dirty="0">
                          <a:latin typeface="Palatino Linotype"/>
                          <a:cs typeface="Palatino Linotype"/>
                        </a:rPr>
                        <a:t>The</a:t>
                      </a:r>
                      <a:r>
                        <a:rPr sz="1800" spc="-40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1800" dirty="0">
                          <a:latin typeface="Palatino Linotype"/>
                          <a:cs typeface="Palatino Linotype"/>
                        </a:rPr>
                        <a:t>processing</a:t>
                      </a:r>
                      <a:r>
                        <a:rPr sz="1800" spc="-50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1800" spc="-5" dirty="0">
                          <a:latin typeface="Palatino Linotype"/>
                          <a:cs typeface="Palatino Linotype"/>
                        </a:rPr>
                        <a:t>time </a:t>
                      </a:r>
                      <a:r>
                        <a:rPr sz="1800" spc="-434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1800" spc="-5" dirty="0">
                          <a:latin typeface="Palatino Linotype"/>
                          <a:cs typeface="Palatino Linotype"/>
                        </a:rPr>
                        <a:t>hence </a:t>
                      </a:r>
                      <a:r>
                        <a:rPr sz="1800" dirty="0">
                          <a:latin typeface="Palatino Linotype"/>
                          <a:cs typeface="Palatino Linotype"/>
                        </a:rPr>
                        <a:t>can </a:t>
                      </a:r>
                      <a:r>
                        <a:rPr sz="1800" spc="-5" dirty="0">
                          <a:latin typeface="Palatino Linotype"/>
                          <a:cs typeface="Palatino Linotype"/>
                        </a:rPr>
                        <a:t>make us </a:t>
                      </a:r>
                      <a:r>
                        <a:rPr sz="1800" dirty="0">
                          <a:latin typeface="Palatino Linotype"/>
                          <a:cs typeface="Palatino Linotype"/>
                        </a:rPr>
                        <a:t> loose </a:t>
                      </a:r>
                      <a:r>
                        <a:rPr sz="1800" spc="-5" dirty="0">
                          <a:latin typeface="Palatino Linotype"/>
                          <a:cs typeface="Palatino Linotype"/>
                        </a:rPr>
                        <a:t>the control </a:t>
                      </a:r>
                      <a:r>
                        <a:rPr sz="1800" dirty="0">
                          <a:latin typeface="Palatino Linotype"/>
                          <a:cs typeface="Palatino Linotype"/>
                        </a:rPr>
                        <a:t> when </a:t>
                      </a:r>
                      <a:r>
                        <a:rPr sz="1800" spc="-5" dirty="0">
                          <a:latin typeface="Palatino Linotype"/>
                          <a:cs typeface="Palatino Linotype"/>
                        </a:rPr>
                        <a:t>there </a:t>
                      </a:r>
                      <a:r>
                        <a:rPr sz="1800" dirty="0">
                          <a:latin typeface="Palatino Linotype"/>
                          <a:cs typeface="Palatino Linotype"/>
                        </a:rPr>
                        <a:t>is a lot </a:t>
                      </a:r>
                      <a:r>
                        <a:rPr sz="1800" spc="5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1800" dirty="0">
                          <a:latin typeface="Palatino Linotype"/>
                          <a:cs typeface="Palatino Linotype"/>
                        </a:rPr>
                        <a:t>of</a:t>
                      </a:r>
                      <a:r>
                        <a:rPr sz="1800" spc="-5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1800" dirty="0">
                          <a:latin typeface="Palatino Linotype"/>
                          <a:cs typeface="Palatino Linotype"/>
                        </a:rPr>
                        <a:t>revision</a:t>
                      </a:r>
                      <a:endParaRPr sz="1800">
                        <a:latin typeface="Palatino Linotype"/>
                        <a:cs typeface="Palatino Linotype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C0CF39"/>
                      </a:solidFill>
                      <a:prstDash val="solid"/>
                    </a:lnL>
                    <a:lnR w="12700">
                      <a:solidFill>
                        <a:srgbClr val="C0CF39"/>
                      </a:solidFill>
                      <a:prstDash val="solid"/>
                    </a:lnR>
                    <a:lnT w="12700">
                      <a:solidFill>
                        <a:srgbClr val="C0CF39"/>
                      </a:solidFill>
                      <a:prstDash val="solid"/>
                    </a:lnT>
                    <a:lnB w="28575">
                      <a:solidFill>
                        <a:srgbClr val="C0CF3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603250" y="1928748"/>
          <a:ext cx="10974069" cy="39788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64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80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789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77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072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253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78808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Palatino Linotype"/>
                          <a:cs typeface="Palatino Linotype"/>
                        </a:rPr>
                        <a:t>5.</a:t>
                      </a:r>
                      <a:endParaRPr sz="1800">
                        <a:latin typeface="Palatino Linotype"/>
                        <a:cs typeface="Palatino Linotype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C0CF39"/>
                      </a:solidFill>
                      <a:prstDash val="solid"/>
                    </a:lnL>
                    <a:lnR w="12700">
                      <a:solidFill>
                        <a:srgbClr val="C0CF39"/>
                      </a:solidFill>
                      <a:prstDash val="solid"/>
                    </a:lnR>
                    <a:lnT w="12700">
                      <a:solidFill>
                        <a:srgbClr val="C0CF39"/>
                      </a:solidFill>
                      <a:prstDash val="solid"/>
                    </a:lnT>
                    <a:lnB w="28575">
                      <a:solidFill>
                        <a:srgbClr val="C0CF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 marR="908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Palatino Linotype"/>
                          <a:cs typeface="Palatino Linotype"/>
                        </a:rPr>
                        <a:t>Inventory </a:t>
                      </a:r>
                      <a:r>
                        <a:rPr sz="1800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1800" spc="-5" dirty="0">
                          <a:latin typeface="Palatino Linotype"/>
                          <a:cs typeface="Palatino Linotype"/>
                        </a:rPr>
                        <a:t>management</a:t>
                      </a:r>
                      <a:r>
                        <a:rPr sz="1800" spc="-60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1800" dirty="0">
                          <a:latin typeface="Palatino Linotype"/>
                          <a:cs typeface="Palatino Linotype"/>
                        </a:rPr>
                        <a:t>for </a:t>
                      </a:r>
                      <a:r>
                        <a:rPr sz="1800" spc="-434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1800" dirty="0">
                          <a:latin typeface="Palatino Linotype"/>
                          <a:cs typeface="Palatino Linotype"/>
                        </a:rPr>
                        <a:t>retail </a:t>
                      </a:r>
                      <a:r>
                        <a:rPr sz="1800" spc="5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1800" spc="-5" dirty="0">
                          <a:latin typeface="Palatino Linotype"/>
                          <a:cs typeface="Palatino Linotype"/>
                        </a:rPr>
                        <a:t>companies: </a:t>
                      </a:r>
                      <a:r>
                        <a:rPr sz="1800" dirty="0">
                          <a:latin typeface="Palatino Linotype"/>
                          <a:cs typeface="Palatino Linotype"/>
                        </a:rPr>
                        <a:t>A </a:t>
                      </a:r>
                      <a:r>
                        <a:rPr sz="1800" spc="5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1800" spc="-5" dirty="0">
                          <a:latin typeface="Palatino Linotype"/>
                          <a:cs typeface="Palatino Linotype"/>
                        </a:rPr>
                        <a:t>literature </a:t>
                      </a:r>
                      <a:r>
                        <a:rPr sz="1800" dirty="0">
                          <a:latin typeface="Palatino Linotype"/>
                          <a:cs typeface="Palatino Linotype"/>
                        </a:rPr>
                        <a:t> review and </a:t>
                      </a:r>
                      <a:r>
                        <a:rPr sz="1800" spc="5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1800" spc="-5" dirty="0">
                          <a:latin typeface="Palatino Linotype"/>
                          <a:cs typeface="Palatino Linotype"/>
                        </a:rPr>
                        <a:t>current trends</a:t>
                      </a:r>
                      <a:endParaRPr sz="1800">
                        <a:latin typeface="Palatino Linotype"/>
                        <a:cs typeface="Palatino Linotype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C0CF39"/>
                      </a:solidFill>
                      <a:prstDash val="solid"/>
                    </a:lnL>
                    <a:lnR w="12700">
                      <a:solidFill>
                        <a:srgbClr val="C0CF39"/>
                      </a:solidFill>
                      <a:prstDash val="solid"/>
                    </a:lnR>
                    <a:lnT w="12700">
                      <a:solidFill>
                        <a:srgbClr val="C0CF39"/>
                      </a:solidFill>
                      <a:prstDash val="solid"/>
                    </a:lnT>
                    <a:lnB w="28575">
                      <a:solidFill>
                        <a:srgbClr val="C0CF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 marR="24765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latin typeface="Palatino Linotype"/>
                          <a:cs typeface="Palatino Linotype"/>
                        </a:rPr>
                        <a:t>Cinthya</a:t>
                      </a:r>
                      <a:r>
                        <a:rPr sz="1800" spc="-65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1800" spc="-20" dirty="0">
                          <a:latin typeface="Palatino Linotype"/>
                          <a:cs typeface="Palatino Linotype"/>
                        </a:rPr>
                        <a:t>Vanessa, </a:t>
                      </a:r>
                      <a:r>
                        <a:rPr sz="1800" spc="-434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1800" spc="-5" dirty="0">
                          <a:latin typeface="Palatino Linotype"/>
                          <a:cs typeface="Palatino Linotype"/>
                        </a:rPr>
                        <a:t>Jorge</a:t>
                      </a:r>
                      <a:r>
                        <a:rPr sz="1800" spc="-65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1800" dirty="0">
                          <a:latin typeface="Palatino Linotype"/>
                          <a:cs typeface="Palatino Linotype"/>
                        </a:rPr>
                        <a:t>Andres</a:t>
                      </a:r>
                      <a:endParaRPr sz="1800">
                        <a:latin typeface="Palatino Linotype"/>
                        <a:cs typeface="Palatino Linotype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C0CF39"/>
                      </a:solidFill>
                      <a:prstDash val="solid"/>
                    </a:lnL>
                    <a:lnR w="12700">
                      <a:solidFill>
                        <a:srgbClr val="C0CF39"/>
                      </a:solidFill>
                      <a:prstDash val="solid"/>
                    </a:lnR>
                    <a:lnT w="12700">
                      <a:solidFill>
                        <a:srgbClr val="C0CF39"/>
                      </a:solidFill>
                      <a:prstDash val="solid"/>
                    </a:lnT>
                    <a:lnB w="28575">
                      <a:solidFill>
                        <a:srgbClr val="C0CF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Palatino Linotype"/>
                          <a:cs typeface="Palatino Linotype"/>
                        </a:rPr>
                        <a:t>2021(March</a:t>
                      </a:r>
                      <a:r>
                        <a:rPr sz="1800" spc="-45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1800" dirty="0">
                          <a:latin typeface="Palatino Linotype"/>
                          <a:cs typeface="Palatino Linotype"/>
                        </a:rPr>
                        <a:t>)</a:t>
                      </a:r>
                      <a:endParaRPr sz="1800">
                        <a:latin typeface="Palatino Linotype"/>
                        <a:cs typeface="Palatino Linotype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C0CF39"/>
                      </a:solidFill>
                      <a:prstDash val="solid"/>
                    </a:lnL>
                    <a:lnR w="12700">
                      <a:solidFill>
                        <a:srgbClr val="C0CF39"/>
                      </a:solidFill>
                      <a:prstDash val="solid"/>
                    </a:lnR>
                    <a:lnT w="12700">
                      <a:solidFill>
                        <a:srgbClr val="C0CF39"/>
                      </a:solidFill>
                      <a:prstDash val="solid"/>
                    </a:lnT>
                    <a:lnB w="28575">
                      <a:solidFill>
                        <a:srgbClr val="C0CF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8460" marR="88900" indent="-287020">
                        <a:lnSpc>
                          <a:spcPct val="100000"/>
                        </a:lnSpc>
                        <a:spcBef>
                          <a:spcPts val="245"/>
                        </a:spcBef>
                        <a:buFont typeface="Arial MT"/>
                        <a:buChar char="•"/>
                        <a:tabLst>
                          <a:tab pos="378460" algn="l"/>
                          <a:tab pos="379095" algn="l"/>
                        </a:tabLst>
                      </a:pPr>
                      <a:r>
                        <a:rPr sz="1800" dirty="0">
                          <a:latin typeface="Palatino Linotype"/>
                          <a:cs typeface="Palatino Linotype"/>
                        </a:rPr>
                        <a:t>This</a:t>
                      </a:r>
                      <a:r>
                        <a:rPr sz="1800" spc="15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1800" dirty="0">
                          <a:latin typeface="Palatino Linotype"/>
                          <a:cs typeface="Palatino Linotype"/>
                        </a:rPr>
                        <a:t>study </a:t>
                      </a:r>
                      <a:r>
                        <a:rPr sz="1800" spc="5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1800" spc="-5" dirty="0">
                          <a:latin typeface="Palatino Linotype"/>
                          <a:cs typeface="Palatino Linotype"/>
                        </a:rPr>
                        <a:t>suggests</a:t>
                      </a:r>
                      <a:r>
                        <a:rPr sz="1800" spc="-45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1800" spc="-5" dirty="0">
                          <a:latin typeface="Palatino Linotype"/>
                          <a:cs typeface="Palatino Linotype"/>
                        </a:rPr>
                        <a:t>that</a:t>
                      </a:r>
                      <a:r>
                        <a:rPr sz="1800" spc="-40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1800" spc="-5" dirty="0">
                          <a:latin typeface="Palatino Linotype"/>
                          <a:cs typeface="Palatino Linotype"/>
                        </a:rPr>
                        <a:t>order </a:t>
                      </a:r>
                      <a:r>
                        <a:rPr sz="1800" spc="-434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1800" spc="-30" dirty="0">
                          <a:latin typeface="Palatino Linotype"/>
                          <a:cs typeface="Palatino Linotype"/>
                        </a:rPr>
                        <a:t>quantity, </a:t>
                      </a:r>
                      <a:r>
                        <a:rPr sz="1800" spc="-5" dirty="0">
                          <a:latin typeface="Palatino Linotype"/>
                          <a:cs typeface="Palatino Linotype"/>
                        </a:rPr>
                        <a:t>inventory </a:t>
                      </a:r>
                      <a:r>
                        <a:rPr sz="1800" spc="-434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1800" dirty="0">
                          <a:latin typeface="Palatino Linotype"/>
                          <a:cs typeface="Palatino Linotype"/>
                        </a:rPr>
                        <a:t>localization, </a:t>
                      </a:r>
                      <a:r>
                        <a:rPr sz="1800" spc="-5" dirty="0">
                          <a:latin typeface="Palatino Linotype"/>
                          <a:cs typeface="Palatino Linotype"/>
                        </a:rPr>
                        <a:t>and </a:t>
                      </a:r>
                      <a:r>
                        <a:rPr sz="1800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1800" spc="-5" dirty="0">
                          <a:latin typeface="Palatino Linotype"/>
                          <a:cs typeface="Palatino Linotype"/>
                        </a:rPr>
                        <a:t>optimization</a:t>
                      </a:r>
                      <a:r>
                        <a:rPr sz="1800" dirty="0">
                          <a:latin typeface="Palatino Linotype"/>
                          <a:cs typeface="Palatino Linotype"/>
                        </a:rPr>
                        <a:t> are </a:t>
                      </a:r>
                      <a:r>
                        <a:rPr sz="1800" spc="5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1800" spc="-5" dirty="0">
                          <a:latin typeface="Palatino Linotype"/>
                          <a:cs typeface="Palatino Linotype"/>
                        </a:rPr>
                        <a:t>the </a:t>
                      </a:r>
                      <a:r>
                        <a:rPr sz="1800" dirty="0">
                          <a:latin typeface="Palatino Linotype"/>
                          <a:cs typeface="Palatino Linotype"/>
                        </a:rPr>
                        <a:t>main </a:t>
                      </a:r>
                      <a:r>
                        <a:rPr sz="1800" spc="-5" dirty="0">
                          <a:latin typeface="Palatino Linotype"/>
                          <a:cs typeface="Palatino Linotype"/>
                        </a:rPr>
                        <a:t>factors in </a:t>
                      </a:r>
                      <a:r>
                        <a:rPr sz="1800" spc="-434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1800" dirty="0">
                          <a:latin typeface="Palatino Linotype"/>
                          <a:cs typeface="Palatino Linotype"/>
                        </a:rPr>
                        <a:t>which </a:t>
                      </a:r>
                      <a:r>
                        <a:rPr sz="1800" spc="-5" dirty="0">
                          <a:latin typeface="Palatino Linotype"/>
                          <a:cs typeface="Palatino Linotype"/>
                        </a:rPr>
                        <a:t>the systems, </a:t>
                      </a:r>
                      <a:r>
                        <a:rPr sz="1800" spc="-434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1800" spc="-5" dirty="0">
                          <a:latin typeface="Palatino Linotype"/>
                          <a:cs typeface="Palatino Linotype"/>
                        </a:rPr>
                        <a:t>methodologies, </a:t>
                      </a:r>
                      <a:r>
                        <a:rPr sz="1800" dirty="0">
                          <a:latin typeface="Palatino Linotype"/>
                          <a:cs typeface="Palatino Linotype"/>
                        </a:rPr>
                        <a:t> and </a:t>
                      </a:r>
                      <a:r>
                        <a:rPr sz="1800" spc="-5" dirty="0">
                          <a:latin typeface="Palatino Linotype"/>
                          <a:cs typeface="Palatino Linotype"/>
                        </a:rPr>
                        <a:t>tools </a:t>
                      </a:r>
                      <a:r>
                        <a:rPr sz="1800" dirty="0">
                          <a:latin typeface="Palatino Linotype"/>
                          <a:cs typeface="Palatino Linotype"/>
                        </a:rPr>
                        <a:t>are </a:t>
                      </a:r>
                      <a:r>
                        <a:rPr sz="1800" spc="5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1800" dirty="0">
                          <a:latin typeface="Palatino Linotype"/>
                          <a:cs typeface="Palatino Linotype"/>
                        </a:rPr>
                        <a:t>focused.</a:t>
                      </a:r>
                      <a:endParaRPr sz="1800">
                        <a:latin typeface="Palatino Linotype"/>
                        <a:cs typeface="Palatino Linotype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C0CF39"/>
                      </a:solidFill>
                      <a:prstDash val="solid"/>
                    </a:lnL>
                    <a:lnR w="12700">
                      <a:solidFill>
                        <a:srgbClr val="C0CF39"/>
                      </a:solidFill>
                      <a:prstDash val="solid"/>
                    </a:lnR>
                    <a:lnT w="12700">
                      <a:solidFill>
                        <a:srgbClr val="C0CF39"/>
                      </a:solidFill>
                      <a:prstDash val="solid"/>
                    </a:lnT>
                    <a:lnB w="28575">
                      <a:solidFill>
                        <a:srgbClr val="C0CF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9095" marR="135890" indent="-287020">
                        <a:lnSpc>
                          <a:spcPct val="100000"/>
                        </a:lnSpc>
                        <a:spcBef>
                          <a:spcPts val="245"/>
                        </a:spcBef>
                        <a:buFont typeface="Arial MT"/>
                        <a:buChar char="•"/>
                        <a:tabLst>
                          <a:tab pos="379095" algn="l"/>
                          <a:tab pos="379730" algn="l"/>
                        </a:tabLst>
                      </a:pPr>
                      <a:r>
                        <a:rPr sz="1800" dirty="0">
                          <a:latin typeface="Palatino Linotype"/>
                          <a:cs typeface="Palatino Linotype"/>
                        </a:rPr>
                        <a:t>It</a:t>
                      </a:r>
                      <a:r>
                        <a:rPr sz="1800" spc="-10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1800" dirty="0">
                          <a:latin typeface="Palatino Linotype"/>
                          <a:cs typeface="Palatino Linotype"/>
                        </a:rPr>
                        <a:t>is</a:t>
                      </a:r>
                      <a:r>
                        <a:rPr sz="1800" spc="-10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1800" spc="-5" dirty="0">
                          <a:latin typeface="Palatino Linotype"/>
                          <a:cs typeface="Palatino Linotype"/>
                        </a:rPr>
                        <a:t>important</a:t>
                      </a:r>
                      <a:r>
                        <a:rPr sz="1800" spc="20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1800" spc="-5" dirty="0">
                          <a:latin typeface="Palatino Linotype"/>
                          <a:cs typeface="Palatino Linotype"/>
                        </a:rPr>
                        <a:t>to </a:t>
                      </a:r>
                      <a:r>
                        <a:rPr sz="1800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1800" spc="-5" dirty="0">
                          <a:latin typeface="Palatino Linotype"/>
                          <a:cs typeface="Palatino Linotype"/>
                        </a:rPr>
                        <a:t>mention</a:t>
                      </a:r>
                      <a:r>
                        <a:rPr sz="1800" spc="5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1800" spc="-5" dirty="0">
                          <a:latin typeface="Palatino Linotype"/>
                          <a:cs typeface="Palatino Linotype"/>
                        </a:rPr>
                        <a:t>that</a:t>
                      </a:r>
                      <a:r>
                        <a:rPr sz="1800" spc="-10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1800" dirty="0">
                          <a:latin typeface="Palatino Linotype"/>
                          <a:cs typeface="Palatino Linotype"/>
                        </a:rPr>
                        <a:t>all </a:t>
                      </a:r>
                      <a:r>
                        <a:rPr sz="1800" spc="5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1800" dirty="0">
                          <a:latin typeface="Palatino Linotype"/>
                          <a:cs typeface="Palatino Linotype"/>
                        </a:rPr>
                        <a:t>retailers</a:t>
                      </a:r>
                      <a:r>
                        <a:rPr sz="1800" spc="-30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1800" spc="-5" dirty="0">
                          <a:latin typeface="Palatino Linotype"/>
                          <a:cs typeface="Palatino Linotype"/>
                        </a:rPr>
                        <a:t>may</a:t>
                      </a:r>
                      <a:r>
                        <a:rPr sz="1800" spc="-25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1800" spc="-5" dirty="0">
                          <a:latin typeface="Palatino Linotype"/>
                          <a:cs typeface="Palatino Linotype"/>
                        </a:rPr>
                        <a:t>not</a:t>
                      </a:r>
                      <a:r>
                        <a:rPr sz="1800" spc="-30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1800" spc="-5" dirty="0">
                          <a:latin typeface="Palatino Linotype"/>
                          <a:cs typeface="Palatino Linotype"/>
                        </a:rPr>
                        <a:t>be </a:t>
                      </a:r>
                      <a:r>
                        <a:rPr sz="1800" spc="-434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1800" dirty="0">
                          <a:latin typeface="Palatino Linotype"/>
                          <a:cs typeface="Palatino Linotype"/>
                        </a:rPr>
                        <a:t>able </a:t>
                      </a:r>
                      <a:r>
                        <a:rPr sz="1800" spc="-5" dirty="0">
                          <a:latin typeface="Palatino Linotype"/>
                          <a:cs typeface="Palatino Linotype"/>
                        </a:rPr>
                        <a:t>to employ </a:t>
                      </a:r>
                      <a:r>
                        <a:rPr sz="1800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1800" spc="-5" dirty="0">
                          <a:latin typeface="Palatino Linotype"/>
                          <a:cs typeface="Palatino Linotype"/>
                        </a:rPr>
                        <a:t>these technologies </a:t>
                      </a:r>
                      <a:r>
                        <a:rPr sz="1800" dirty="0">
                          <a:latin typeface="Palatino Linotype"/>
                          <a:cs typeface="Palatino Linotype"/>
                        </a:rPr>
                        <a:t> due </a:t>
                      </a:r>
                      <a:r>
                        <a:rPr sz="1800" spc="-5" dirty="0">
                          <a:latin typeface="Palatino Linotype"/>
                          <a:cs typeface="Palatino Linotype"/>
                        </a:rPr>
                        <a:t>to their high </a:t>
                      </a:r>
                      <a:r>
                        <a:rPr sz="1800" dirty="0">
                          <a:latin typeface="Palatino Linotype"/>
                          <a:cs typeface="Palatino Linotype"/>
                        </a:rPr>
                        <a:t> cost of </a:t>
                      </a:r>
                      <a:r>
                        <a:rPr sz="1800" spc="5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1800" spc="-5" dirty="0">
                          <a:latin typeface="Palatino Linotype"/>
                          <a:cs typeface="Palatino Linotype"/>
                        </a:rPr>
                        <a:t>implementation </a:t>
                      </a:r>
                      <a:r>
                        <a:rPr sz="1800" dirty="0">
                          <a:latin typeface="Palatino Linotype"/>
                          <a:cs typeface="Palatino Linotype"/>
                        </a:rPr>
                        <a:t> and</a:t>
                      </a:r>
                      <a:r>
                        <a:rPr sz="1800" spc="-10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1800" spc="-5" dirty="0">
                          <a:latin typeface="Palatino Linotype"/>
                          <a:cs typeface="Palatino Linotype"/>
                        </a:rPr>
                        <a:t>maintenance.</a:t>
                      </a:r>
                      <a:endParaRPr sz="1800">
                        <a:latin typeface="Palatino Linotype"/>
                        <a:cs typeface="Palatino Linotype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C0CF39"/>
                      </a:solidFill>
                      <a:prstDash val="solid"/>
                    </a:lnL>
                    <a:lnR w="12700">
                      <a:solidFill>
                        <a:srgbClr val="C0CF39"/>
                      </a:solidFill>
                      <a:prstDash val="solid"/>
                    </a:lnR>
                    <a:lnT w="12700">
                      <a:solidFill>
                        <a:srgbClr val="C0CF39"/>
                      </a:solidFill>
                      <a:prstDash val="solid"/>
                    </a:lnT>
                    <a:lnB w="28575">
                      <a:solidFill>
                        <a:srgbClr val="C0CF3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5513" y="2253886"/>
            <a:ext cx="10364451" cy="159617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07010">
              <a:lnSpc>
                <a:spcPct val="100000"/>
              </a:lnSpc>
              <a:spcBef>
                <a:spcPts val="105"/>
              </a:spcBef>
            </a:pPr>
            <a:r>
              <a:rPr spc="5" dirty="0"/>
              <a:t>THANK</a:t>
            </a:r>
            <a:r>
              <a:rPr spc="-95" dirty="0"/>
              <a:t> </a:t>
            </a:r>
            <a:r>
              <a:rPr dirty="0"/>
              <a:t>YOU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710EE66-8707-456F-8F2E-091D581CB03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10BEB954-4024-4CCF-A9D6-4C00FDC028D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B96CC85-5758-41C0-8EFD-737AFB6912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5</TotalTime>
  <Words>460</Words>
  <Application>Microsoft Office PowerPoint</Application>
  <PresentationFormat>Widescreen</PresentationFormat>
  <Paragraphs>60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Arial MT</vt:lpstr>
      <vt:lpstr>Calibri</vt:lpstr>
      <vt:lpstr>Palatino Linotype</vt:lpstr>
      <vt:lpstr>Times New Roman</vt:lpstr>
      <vt:lpstr>Tw Cen MT</vt:lpstr>
      <vt:lpstr>Droplet</vt:lpstr>
      <vt:lpstr>PowerPoint Presentation</vt:lpstr>
      <vt:lpstr>LITERATURE SURVEY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sivadurai1905@hotmail.com</dc:creator>
  <cp:lastModifiedBy>sivadurai1905@hotmail.com</cp:lastModifiedBy>
  <cp:revision>1</cp:revision>
  <dcterms:created xsi:type="dcterms:W3CDTF">2022-10-16T09:07:56Z</dcterms:created>
  <dcterms:modified xsi:type="dcterms:W3CDTF">2022-10-16T09:13:06Z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