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5" r:id="rId3"/>
    <p:sldId id="257" r:id="rId4"/>
    <p:sldId id="258" r:id="rId5"/>
    <p:sldId id="271" r:id="rId6"/>
    <p:sldId id="272" r:id="rId7"/>
    <p:sldId id="262" r:id="rId8"/>
    <p:sldId id="264" r:id="rId9"/>
    <p:sldId id="265" r:id="rId10"/>
    <p:sldId id="266" r:id="rId11"/>
    <p:sldId id="267" r:id="rId12"/>
    <p:sldId id="268" r:id="rId13"/>
    <p:sldId id="270"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596" y="-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4A9152-0E42-03B1-CA89-A2D8095E2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668A1AF-CC1B-E70F-1904-0477AEAFC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9FC53C4-0E7A-33C5-C8FB-5155C5C4C600}"/>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5" name="Footer Placeholder 4">
            <a:extLst>
              <a:ext uri="{FF2B5EF4-FFF2-40B4-BE49-F238E27FC236}">
                <a16:creationId xmlns="" xmlns:a16="http://schemas.microsoft.com/office/drawing/2014/main" id="{1E17D66E-6C16-573A-2E52-7D0590D39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41EF79C-61D4-A43B-FFDF-892CC8D8E18D}"/>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351461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9C0DF3-4289-7CF5-5105-8BFADF193F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EDFAF98-715E-41C9-98EA-A5DFB377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8BD4BC3-CDE7-D2E8-5FA3-458F29D835E7}"/>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5" name="Footer Placeholder 4">
            <a:extLst>
              <a:ext uri="{FF2B5EF4-FFF2-40B4-BE49-F238E27FC236}">
                <a16:creationId xmlns="" xmlns:a16="http://schemas.microsoft.com/office/drawing/2014/main" id="{D236FE63-8D6B-6C17-4C3E-05F7B880C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C59764E-C72F-B05A-25B2-B8590AE62AE5}"/>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68107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15F4818-D234-CC7F-2AA5-68EE93670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B5843AD-AD94-F796-B7FA-9EDE8BDF6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7260A17-13EC-1017-1578-C7F5B3F32470}"/>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5" name="Footer Placeholder 4">
            <a:extLst>
              <a:ext uri="{FF2B5EF4-FFF2-40B4-BE49-F238E27FC236}">
                <a16:creationId xmlns="" xmlns:a16="http://schemas.microsoft.com/office/drawing/2014/main" id="{36CEEC95-31B4-2D12-7F11-06BE4E311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A8A2B9-B121-D3BB-6D64-F5968A129949}"/>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354977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46410D-0198-5F8B-7B39-9B4432D22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0462926-D872-FB2E-9735-D7E604F62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8D4FEE3-96E3-CA76-774E-7464B551A02F}"/>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5" name="Footer Placeholder 4">
            <a:extLst>
              <a:ext uri="{FF2B5EF4-FFF2-40B4-BE49-F238E27FC236}">
                <a16:creationId xmlns="" xmlns:a16="http://schemas.microsoft.com/office/drawing/2014/main" id="{83737A00-7AB7-39EC-E19A-7D7725AD8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744581-98E8-3C8D-6F5E-555EAB4BECB3}"/>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97480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DEF700-A3D4-059F-E9AF-9F5C6B518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04EDF43-7DB4-7E68-FC4C-9C95AE2DC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706F228-0F65-0D4A-529C-094B48063B7F}"/>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5" name="Footer Placeholder 4">
            <a:extLst>
              <a:ext uri="{FF2B5EF4-FFF2-40B4-BE49-F238E27FC236}">
                <a16:creationId xmlns="" xmlns:a16="http://schemas.microsoft.com/office/drawing/2014/main" id="{B6D292C3-9E79-62CA-D11B-B789C310E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26AA546-DD13-48B0-B305-F21C9016F33F}"/>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170337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67712-C659-FEA9-2A7D-5E1AF90D0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9FCA225-0B1E-0FC0-628E-F5FC4FE9F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76EB52D-C4AC-657B-A020-E5C2A9A57C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DAA8775-3FB5-24A4-FE53-3A9C43A025AE}"/>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6" name="Footer Placeholder 5">
            <a:extLst>
              <a:ext uri="{FF2B5EF4-FFF2-40B4-BE49-F238E27FC236}">
                <a16:creationId xmlns="" xmlns:a16="http://schemas.microsoft.com/office/drawing/2014/main" id="{19B29E4A-77A3-E2CD-67A1-C69FD97BD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4CB8469-D044-D62B-0035-2EDEA6811F68}"/>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313395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5763B-FFE5-3A27-162E-CED1BF06A8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85A2A7-19D5-80AB-B6F8-9C7A52A1D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3754EAE-ECE3-F9CF-B068-CBA8E9CA2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58200EF-BF63-86F0-8FA5-DB7C3CBC1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F046584-781B-5B4A-D661-44DACA5B2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CF29470-50EE-1FBA-FE86-2CBC4EA3C6ED}"/>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8" name="Footer Placeholder 7">
            <a:extLst>
              <a:ext uri="{FF2B5EF4-FFF2-40B4-BE49-F238E27FC236}">
                <a16:creationId xmlns="" xmlns:a16="http://schemas.microsoft.com/office/drawing/2014/main" id="{8E489045-2E9E-5D41-D127-18EA2326C5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70A9E41-47D1-A149-36FB-BA1330C7AA89}"/>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40252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A275D4-FA4C-B9E2-7401-9936390EF9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1EE983B-7796-DBBB-6B75-D0956DDE87C7}"/>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4" name="Footer Placeholder 3">
            <a:extLst>
              <a:ext uri="{FF2B5EF4-FFF2-40B4-BE49-F238E27FC236}">
                <a16:creationId xmlns="" xmlns:a16="http://schemas.microsoft.com/office/drawing/2014/main" id="{C925A8D2-23E0-C3F2-53A4-FD7904473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B87CAF4-7169-B07C-3617-087A6EC1191A}"/>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83038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175F969-1A58-C62A-EBC4-2BD56F9D6277}"/>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3" name="Footer Placeholder 2">
            <a:extLst>
              <a:ext uri="{FF2B5EF4-FFF2-40B4-BE49-F238E27FC236}">
                <a16:creationId xmlns="" xmlns:a16="http://schemas.microsoft.com/office/drawing/2014/main" id="{C842BDFE-17A7-27B6-DDF9-0398EA01AF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A5B7102-A7AF-0638-F2EF-31B1A8E6FE75}"/>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383136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07D5D4-E879-B938-006E-55C512AAC7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77D6D3F-2C60-2C2C-CDC8-37C944B66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009FB0F-F6EC-5318-2D74-4077DABED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94C4FA-CF7A-EFDE-60AA-081660E466E3}"/>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6" name="Footer Placeholder 5">
            <a:extLst>
              <a:ext uri="{FF2B5EF4-FFF2-40B4-BE49-F238E27FC236}">
                <a16:creationId xmlns="" xmlns:a16="http://schemas.microsoft.com/office/drawing/2014/main" id="{1B9D62F3-75CD-A19B-CF58-B90518F86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0B60F52-8C07-9411-931E-E7BA7CC33B08}"/>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14284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B5ABB-B4EA-46E0-F57C-098D19573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D9A146F-A500-D03E-A2F7-4E64664A3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780B364-2F03-EA19-BB36-A8A92FC0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781AD5-10D4-25BD-0764-2DF5C87E9C7A}"/>
              </a:ext>
            </a:extLst>
          </p:cNvPr>
          <p:cNvSpPr>
            <a:spLocks noGrp="1"/>
          </p:cNvSpPr>
          <p:nvPr>
            <p:ph type="dt" sz="half" idx="10"/>
          </p:nvPr>
        </p:nvSpPr>
        <p:spPr/>
        <p:txBody>
          <a:bodyPr/>
          <a:lstStyle/>
          <a:p>
            <a:fld id="{A65758AA-7076-4604-8E63-4FA84B6C5E04}" type="datetimeFigureOut">
              <a:rPr lang="en-IN" smtClean="0"/>
              <a:pPr/>
              <a:t>20-11-2022</a:t>
            </a:fld>
            <a:endParaRPr lang="en-IN"/>
          </a:p>
        </p:txBody>
      </p:sp>
      <p:sp>
        <p:nvSpPr>
          <p:cNvPr id="6" name="Footer Placeholder 5">
            <a:extLst>
              <a:ext uri="{FF2B5EF4-FFF2-40B4-BE49-F238E27FC236}">
                <a16:creationId xmlns="" xmlns:a16="http://schemas.microsoft.com/office/drawing/2014/main" id="{7062B9CF-87CE-0730-BA2F-50E93A975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542180E-3FC2-8141-E798-079C163F17E5}"/>
              </a:ext>
            </a:extLst>
          </p:cNvPr>
          <p:cNvSpPr>
            <a:spLocks noGrp="1"/>
          </p:cNvSpPr>
          <p:nvPr>
            <p:ph type="sldNum" sz="quarter" idx="12"/>
          </p:nvPr>
        </p:nvSpPr>
        <p:spPr/>
        <p:txBody>
          <a:body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318236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E7BB74D-128A-E491-EF4B-6414F21CB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C62F229-3AC0-7EB5-1BC3-6BFAB3CA2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772CDA-FD1D-F2A2-927F-2525EA620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758AA-7076-4604-8E63-4FA84B6C5E04}" type="datetimeFigureOut">
              <a:rPr lang="en-IN" smtClean="0"/>
              <a:pPr/>
              <a:t>20-11-2022</a:t>
            </a:fld>
            <a:endParaRPr lang="en-IN"/>
          </a:p>
        </p:txBody>
      </p:sp>
      <p:sp>
        <p:nvSpPr>
          <p:cNvPr id="5" name="Footer Placeholder 4">
            <a:extLst>
              <a:ext uri="{FF2B5EF4-FFF2-40B4-BE49-F238E27FC236}">
                <a16:creationId xmlns="" xmlns:a16="http://schemas.microsoft.com/office/drawing/2014/main" id="{2A0DA792-DB35-58E4-DB1C-955CC19D1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253D8BD-37BE-79B7-A686-29529C511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9EEFA-9982-4408-9917-26586A080D6B}" type="slidenum">
              <a:rPr lang="en-IN" smtClean="0"/>
              <a:pPr/>
              <a:t>‹#›</a:t>
            </a:fld>
            <a:endParaRPr lang="en-IN"/>
          </a:p>
        </p:txBody>
      </p:sp>
    </p:spTree>
    <p:extLst>
      <p:ext uri="{BB962C8B-B14F-4D97-AF65-F5344CB8AC3E}">
        <p14:creationId xmlns="" xmlns:p14="http://schemas.microsoft.com/office/powerpoint/2010/main" val="81486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52A2D-FE79-23FF-C18E-6F4A9124ED0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27591B2A-522D-7AAB-8844-F544B60F151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xmlns="" id="{12B0B1A5-CE13-E0C0-1203-1A5FE3F0668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42720" y="1122363"/>
            <a:ext cx="9509760" cy="4135437"/>
          </a:xfrm>
          <a:prstGeom prst="rect">
            <a:avLst/>
          </a:prstGeom>
        </p:spPr>
      </p:pic>
    </p:spTree>
    <p:extLst>
      <p:ext uri="{BB962C8B-B14F-4D97-AF65-F5344CB8AC3E}">
        <p14:creationId xmlns:p14="http://schemas.microsoft.com/office/powerpoint/2010/main" xmlns="" val="4234101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4AEBF7D-BEE4-10DF-A74F-DFCD1C50CB57}"/>
              </a:ext>
            </a:extLst>
          </p:cNvPr>
          <p:cNvPicPr>
            <a:picLocks noChangeAspect="1"/>
          </p:cNvPicPr>
          <p:nvPr/>
        </p:nvPicPr>
        <p:blipFill>
          <a:blip r:embed="rId2" cstate="print"/>
          <a:srcRect b="3735"/>
          <a:stretch>
            <a:fillRect/>
          </a:stretch>
        </p:blipFill>
        <p:spPr>
          <a:xfrm>
            <a:off x="0" y="0"/>
            <a:ext cx="12192000" cy="6858000"/>
          </a:xfrm>
          <a:prstGeom prst="rect">
            <a:avLst/>
          </a:prstGeom>
        </p:spPr>
      </p:pic>
    </p:spTree>
    <p:extLst>
      <p:ext uri="{BB962C8B-B14F-4D97-AF65-F5344CB8AC3E}">
        <p14:creationId xmlns="" xmlns:p14="http://schemas.microsoft.com/office/powerpoint/2010/main" val="6443533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70C6BA6-991B-DE2D-B951-63639E0ACE99}"/>
              </a:ext>
            </a:extLst>
          </p:cNvPr>
          <p:cNvPicPr>
            <a:picLocks noChangeAspect="1"/>
          </p:cNvPicPr>
          <p:nvPr/>
        </p:nvPicPr>
        <p:blipFill>
          <a:blip r:embed="rId2" cstate="print"/>
          <a:srcRect b="2035"/>
          <a:stretch>
            <a:fillRect/>
          </a:stretch>
        </p:blipFill>
        <p:spPr>
          <a:xfrm>
            <a:off x="0" y="0"/>
            <a:ext cx="12192000" cy="6858000"/>
          </a:xfrm>
          <a:prstGeom prst="rect">
            <a:avLst/>
          </a:prstGeom>
        </p:spPr>
      </p:pic>
    </p:spTree>
    <p:extLst>
      <p:ext uri="{BB962C8B-B14F-4D97-AF65-F5344CB8AC3E}">
        <p14:creationId xmlns="" xmlns:p14="http://schemas.microsoft.com/office/powerpoint/2010/main" val="17541552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C151D92-950B-D846-6212-2153E785B500}"/>
              </a:ext>
            </a:extLst>
          </p:cNvPr>
          <p:cNvPicPr>
            <a:picLocks noChangeAspect="1"/>
          </p:cNvPicPr>
          <p:nvPr/>
        </p:nvPicPr>
        <p:blipFill>
          <a:blip r:embed="rId2" cstate="print"/>
          <a:srcRect b="1754"/>
          <a:stretch>
            <a:fillRect/>
          </a:stretch>
        </p:blipFill>
        <p:spPr>
          <a:xfrm>
            <a:off x="0" y="1"/>
            <a:ext cx="12192000" cy="6857999"/>
          </a:xfrm>
          <a:prstGeom prst="rect">
            <a:avLst/>
          </a:prstGeom>
        </p:spPr>
      </p:pic>
    </p:spTree>
    <p:extLst>
      <p:ext uri="{BB962C8B-B14F-4D97-AF65-F5344CB8AC3E}">
        <p14:creationId xmlns="" xmlns:p14="http://schemas.microsoft.com/office/powerpoint/2010/main" val="1578972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EC2237F-92DF-0C67-EDF7-CF6F401345FE}"/>
              </a:ext>
            </a:extLst>
          </p:cNvPr>
          <p:cNvSpPr txBox="1"/>
          <p:nvPr/>
        </p:nvSpPr>
        <p:spPr>
          <a:xfrm>
            <a:off x="1973180" y="547036"/>
            <a:ext cx="8287351" cy="646331"/>
          </a:xfrm>
          <a:prstGeom prst="rect">
            <a:avLst/>
          </a:prstGeom>
          <a:noFill/>
        </p:spPr>
        <p:txBody>
          <a:bodyPr wrap="square" rtlCol="0">
            <a:spAutoFit/>
          </a:bodyPr>
          <a:lstStyle/>
          <a:p>
            <a:pPr algn="ctr"/>
            <a:r>
              <a:rPr lang="en-IN" sz="3600" b="1" dirty="0">
                <a:latin typeface="Times New Roman" pitchFamily="18" charset="0"/>
                <a:cs typeface="Times New Roman" pitchFamily="18" charset="0"/>
              </a:rPr>
              <a:t>PERFORMANCE AND METRICS</a:t>
            </a:r>
          </a:p>
        </p:txBody>
      </p:sp>
      <p:pic>
        <p:nvPicPr>
          <p:cNvPr id="7" name="Picture 6">
            <a:extLst>
              <a:ext uri="{FF2B5EF4-FFF2-40B4-BE49-F238E27FC236}">
                <a16:creationId xmlns="" xmlns:a16="http://schemas.microsoft.com/office/drawing/2014/main" id="{9FD92CBF-D184-F043-566F-5679DCE94859}"/>
              </a:ext>
            </a:extLst>
          </p:cNvPr>
          <p:cNvPicPr>
            <a:picLocks noChangeAspect="1"/>
          </p:cNvPicPr>
          <p:nvPr/>
        </p:nvPicPr>
        <p:blipFill>
          <a:blip r:embed="rId2" cstate="print"/>
          <a:srcRect l="3496"/>
          <a:stretch>
            <a:fillRect/>
          </a:stretch>
        </p:blipFill>
        <p:spPr>
          <a:xfrm>
            <a:off x="1164657" y="1652871"/>
            <a:ext cx="9807074" cy="4490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099978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itchFamily="18" charset="0"/>
                <a:cs typeface="Times New Roman" pitchFamily="18" charset="0"/>
              </a:rPr>
              <a:t>FUTURE SCOPE</a:t>
            </a:r>
            <a:endParaRPr lang="en-IN" dirty="0"/>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ea typeface="Times New Roman" panose="02020603050405020304" pitchFamily="18" charset="0"/>
              </a:rPr>
              <a:t>There is an scope for future improvement of this implement. We will carry out this utilizing progressed profound learning technique to work on the exactness and accuracy. Upgrades can be done in a proficient way. Consequently, the venture is adaptable and can be upgraded whenever with further advanced features.</a:t>
            </a:r>
            <a:endParaRPr lang="en-IN" dirty="0">
              <a:latin typeface="Times New Roman" panose="02020603050405020304" pitchFamily="18" charset="0"/>
              <a:ea typeface="Times New Roman" panose="02020603050405020304" pitchFamily="18" charset="0"/>
            </a:endParaRPr>
          </a:p>
          <a:p>
            <a:pPr>
              <a:buNone/>
            </a:pPr>
            <a:endParaRPr lang="en-IN" dirty="0">
              <a:latin typeface="Times New Roman" panose="02020603050405020304" pitchFamily="18" charset="0"/>
              <a:ea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F63672F-746A-FB3A-5A1E-B453687AA9EB}"/>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 xmlns:a16="http://schemas.microsoft.com/office/drawing/2014/main" id="{5089D220-F628-6DAC-4769-E18AF1347575}"/>
              </a:ext>
            </a:extLst>
          </p:cNvPr>
          <p:cNvSpPr txBox="1"/>
          <p:nvPr/>
        </p:nvSpPr>
        <p:spPr>
          <a:xfrm>
            <a:off x="5638800" y="2971800"/>
            <a:ext cx="914400" cy="914400"/>
          </a:xfrm>
          <a:prstGeom prst="rect">
            <a:avLst/>
          </a:prstGeom>
          <a:noFill/>
        </p:spPr>
        <p:txBody>
          <a:bodyPr wrap="square" rtlCol="0">
            <a:spAutoFit/>
          </a:bodyPr>
          <a:lstStyle/>
          <a:p>
            <a:endParaRPr lang="en-IN" dirty="0"/>
          </a:p>
        </p:txBody>
      </p:sp>
      <p:pic>
        <p:nvPicPr>
          <p:cNvPr id="1028" name="Picture 4" descr="Thank You Text Message - Free image on Pixabay">
            <a:extLst>
              <a:ext uri="{FF2B5EF4-FFF2-40B4-BE49-F238E27FC236}">
                <a16:creationId xmlns="" xmlns:a16="http://schemas.microsoft.com/office/drawing/2014/main" id="{A095CA8D-E9C0-BC74-B53F-7D978512303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46264854"/>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625" y="577516"/>
            <a:ext cx="9144000" cy="3230830"/>
          </a:xfrm>
        </p:spPr>
        <p:txBody>
          <a:bodyPr>
            <a:noAutofit/>
          </a:bodyPr>
          <a:lstStyle/>
          <a:p>
            <a:pPr>
              <a:lnSpc>
                <a:spcPct val="150000"/>
              </a:lnSpc>
            </a:pPr>
            <a:r>
              <a:rPr lang="en-US" sz="2400" b="1" dirty="0" smtClean="0">
                <a:latin typeface="Times New Roman" pitchFamily="18" charset="0"/>
                <a:cs typeface="Times New Roman" pitchFamily="18" charset="0"/>
              </a:rPr>
              <a:t>VEL TECH HIGH TECH</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DR. RANGARAJAN DR. SAKUNTHALA  ENGINEERING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COLLEGE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An autonomous Institution</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Department of Computer Science and Engineering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IN" sz="2400" dirty="0"/>
          </a:p>
        </p:txBody>
      </p:sp>
      <p:sp>
        <p:nvSpPr>
          <p:cNvPr id="3" name="Subtitle 2"/>
          <p:cNvSpPr>
            <a:spLocks noGrp="1"/>
          </p:cNvSpPr>
          <p:nvPr>
            <p:ph type="subTitle" idx="1"/>
          </p:nvPr>
        </p:nvSpPr>
        <p:spPr>
          <a:xfrm>
            <a:off x="2858703" y="3861920"/>
            <a:ext cx="6824312" cy="1229844"/>
          </a:xfrm>
        </p:spPr>
        <p:txBody>
          <a:bodyPr>
            <a:noAutofit/>
          </a:bodyPr>
          <a:lstStyle/>
          <a:p>
            <a:pPr>
              <a:lnSpc>
                <a:spcPct val="150000"/>
              </a:lnSpc>
            </a:pPr>
            <a:r>
              <a:rPr lang="en-IN" b="1" dirty="0" smtClean="0">
                <a:latin typeface="Times New Roman" pitchFamily="18" charset="0"/>
                <a:cs typeface="Times New Roman" pitchFamily="18" charset="0"/>
              </a:rPr>
              <a:t>Project Title </a:t>
            </a:r>
          </a:p>
          <a:p>
            <a:pPr>
              <a:lnSpc>
                <a:spcPct val="150000"/>
              </a:lnSpc>
            </a:pPr>
            <a:r>
              <a:rPr lang="en-IN" b="1" dirty="0" smtClean="0">
                <a:latin typeface="Times New Roman" pitchFamily="18" charset="0"/>
                <a:cs typeface="Times New Roman" pitchFamily="18" charset="0"/>
              </a:rPr>
              <a:t>WEB PHISHING DETECTION </a:t>
            </a:r>
            <a:endParaRPr lang="en-IN" b="1"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3046019A-790F-9A42-A465-0D4F149F037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2874" y="718142"/>
            <a:ext cx="1289408" cy="1254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00AEF3B-1906-8297-F0CA-EBC864C6C226}"/>
              </a:ext>
            </a:extLst>
          </p:cNvPr>
          <p:cNvSpPr txBox="1"/>
          <p:nvPr/>
        </p:nvSpPr>
        <p:spPr>
          <a:xfrm>
            <a:off x="1501540" y="1232032"/>
            <a:ext cx="9150951" cy="4072910"/>
          </a:xfrm>
          <a:prstGeom prst="rect">
            <a:avLst/>
          </a:prstGeom>
          <a:noFill/>
        </p:spPr>
        <p:txBody>
          <a:bodyPr wrap="square" rtlCol="0">
            <a:spAutoFit/>
          </a:bodyPr>
          <a:lstStyle/>
          <a:p>
            <a:pPr algn="ctr">
              <a:lnSpc>
                <a:spcPct val="150000"/>
              </a:lnSpc>
            </a:pPr>
            <a:r>
              <a:rPr lang="en-US" sz="2800" b="1" dirty="0" smtClean="0">
                <a:latin typeface="Times New Roman" pitchFamily="18" charset="0"/>
                <a:cs typeface="Times New Roman" pitchFamily="18" charset="0"/>
              </a:rPr>
              <a:t>TEAM DETAILS</a:t>
            </a:r>
          </a:p>
          <a:p>
            <a:pPr>
              <a:lnSpc>
                <a:spcPct val="150000"/>
              </a:lnSpc>
            </a:pPr>
            <a:r>
              <a:rPr lang="en-US" sz="2400" b="1" dirty="0" smtClean="0">
                <a:latin typeface="Times New Roman" pitchFamily="18" charset="0"/>
                <a:cs typeface="Times New Roman" pitchFamily="18" charset="0"/>
              </a:rPr>
              <a:t>TEAM ID: PNT2022TMID21985</a:t>
            </a:r>
          </a:p>
          <a:p>
            <a:pPr marR="1572260">
              <a:lnSpc>
                <a:spcPct val="150000"/>
              </a:lnSpc>
              <a:spcBef>
                <a:spcPts val="1140"/>
              </a:spcBef>
            </a:pPr>
            <a:r>
              <a:rPr lang="en-US" sz="2400" spc="-15" dirty="0" smtClean="0">
                <a:latin typeface="Times New Roman" pitchFamily="18" charset="0"/>
                <a:ea typeface="Times New Roman" panose="02020603050405020304" pitchFamily="18" charset="0"/>
                <a:cs typeface="Times New Roman" pitchFamily="18" charset="0"/>
              </a:rPr>
              <a:t>Team Leader - ARCHANA M (113019104013) </a:t>
            </a:r>
            <a:endParaRPr lang="en-IN" sz="2400" dirty="0" smtClean="0">
              <a:latin typeface="Times New Roman" pitchFamily="18" charset="0"/>
              <a:ea typeface="Times New Roman" panose="02020603050405020304" pitchFamily="18" charset="0"/>
              <a:cs typeface="Times New Roman" pitchFamily="18" charset="0"/>
            </a:endParaRPr>
          </a:p>
          <a:p>
            <a:pPr marR="1572260">
              <a:lnSpc>
                <a:spcPct val="150000"/>
              </a:lnSpc>
              <a:spcBef>
                <a:spcPts val="1140"/>
              </a:spcBef>
            </a:pPr>
            <a:r>
              <a:rPr lang="en-US" sz="2400" spc="-15" dirty="0" smtClean="0">
                <a:latin typeface="Times New Roman" pitchFamily="18" charset="0"/>
                <a:ea typeface="Times New Roman" panose="02020603050405020304" pitchFamily="18" charset="0"/>
                <a:cs typeface="Times New Roman" pitchFamily="18" charset="0"/>
              </a:rPr>
              <a:t>Member 1 - AADHILAKSHMI A (113019104001)</a:t>
            </a:r>
            <a:endParaRPr lang="en-IN" sz="2400" dirty="0" smtClean="0">
              <a:latin typeface="Times New Roman" pitchFamily="18" charset="0"/>
              <a:ea typeface="Times New Roman" panose="02020603050405020304" pitchFamily="18" charset="0"/>
              <a:cs typeface="Times New Roman" pitchFamily="18" charset="0"/>
            </a:endParaRPr>
          </a:p>
          <a:p>
            <a:pPr marR="1572260">
              <a:lnSpc>
                <a:spcPct val="150000"/>
              </a:lnSpc>
              <a:spcBef>
                <a:spcPts val="1140"/>
              </a:spcBef>
            </a:pPr>
            <a:r>
              <a:rPr lang="en-US" sz="2400" spc="-15" dirty="0" smtClean="0">
                <a:latin typeface="Times New Roman" pitchFamily="18" charset="0"/>
                <a:ea typeface="Times New Roman" panose="02020603050405020304" pitchFamily="18" charset="0"/>
                <a:cs typeface="Times New Roman" pitchFamily="18" charset="0"/>
              </a:rPr>
              <a:t>Member 2 - JAHNAVI D  (113019104036)</a:t>
            </a:r>
            <a:endParaRPr lang="en-IN" sz="2400" dirty="0" smtClean="0">
              <a:latin typeface="Times New Roman" pitchFamily="18" charset="0"/>
              <a:ea typeface="Times New Roman" panose="02020603050405020304" pitchFamily="18" charset="0"/>
              <a:cs typeface="Times New Roman" pitchFamily="18" charset="0"/>
            </a:endParaRPr>
          </a:p>
          <a:p>
            <a:pPr marR="1572260">
              <a:lnSpc>
                <a:spcPct val="150000"/>
              </a:lnSpc>
              <a:spcBef>
                <a:spcPts val="1140"/>
              </a:spcBef>
            </a:pPr>
            <a:r>
              <a:rPr lang="en-US" sz="2400" spc="-15" dirty="0" smtClean="0">
                <a:latin typeface="Times New Roman" pitchFamily="18" charset="0"/>
                <a:ea typeface="Times New Roman" panose="02020603050405020304" pitchFamily="18" charset="0"/>
                <a:cs typeface="Times New Roman" pitchFamily="18" charset="0"/>
              </a:rPr>
              <a:t>Member 3 - NAJNEEN BANU (113019104056)</a:t>
            </a:r>
            <a:endParaRPr lang="en-US" sz="2400" dirty="0" smtClean="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210992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B1DC6D5-9300-FCB5-1B2B-8094B8CD568C}"/>
              </a:ext>
            </a:extLst>
          </p:cNvPr>
          <p:cNvPicPr>
            <a:picLocks noChangeAspect="1"/>
          </p:cNvPicPr>
          <p:nvPr/>
        </p:nvPicPr>
        <p:blipFill>
          <a:blip r:embed="rId2" cstate="print"/>
          <a:srcRect b="8103"/>
          <a:stretch>
            <a:fillRect/>
          </a:stretch>
        </p:blipFill>
        <p:spPr>
          <a:xfrm>
            <a:off x="0" y="28038"/>
            <a:ext cx="12192000" cy="6829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5651757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49" y="143744"/>
            <a:ext cx="10515600" cy="1325563"/>
          </a:xfrm>
        </p:spPr>
        <p:txBody>
          <a:bodyPr/>
          <a:lstStyle/>
          <a:p>
            <a:pPr algn="ctr"/>
            <a:r>
              <a:rPr lang="en-IN"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838200" y="1357163"/>
            <a:ext cx="10515600" cy="5082138"/>
          </a:xfrm>
        </p:spPr>
        <p:txBody>
          <a:bodyPr>
            <a:normAutofit/>
          </a:bodyPr>
          <a:lstStyle/>
          <a:p>
            <a:pPr marL="0" indent="0">
              <a:lnSpc>
                <a:spcPct val="150000"/>
              </a:lnSpc>
              <a:buNone/>
            </a:pPr>
            <a:r>
              <a:rPr lang="en-US" sz="2400" dirty="0">
                <a:latin typeface="Times New Roman" panose="02020603050405020304" pitchFamily="18" charset="0"/>
                <a:ea typeface="Times New Roman" panose="02020603050405020304" pitchFamily="18" charset="0"/>
              </a:rPr>
              <a:t>To distinguish and predict e-banking phishing sites, we proposed an </a:t>
            </a:r>
            <a:r>
              <a:rPr lang="en-US" sz="2400" dirty="0" smtClean="0">
                <a:latin typeface="Times New Roman" panose="02020603050405020304" pitchFamily="18" charset="0"/>
                <a:ea typeface="Times New Roman" panose="02020603050405020304" pitchFamily="18" charset="0"/>
              </a:rPr>
              <a:t>adaptable </a:t>
            </a:r>
            <a:r>
              <a:rPr lang="en-US" sz="2400" dirty="0">
                <a:latin typeface="Times New Roman" panose="02020603050405020304" pitchFamily="18" charset="0"/>
                <a:ea typeface="Times New Roman" panose="02020603050405020304" pitchFamily="18" charset="0"/>
              </a:rPr>
              <a:t>and compelling framework that depends on utilizing grouping calculations. We executed order calculations and strategies to remove the phishing datasets rules to characterize their authenticity. The e-banking phishing site can be recognized in view of a few significant qualities like </a:t>
            </a:r>
            <a:r>
              <a:rPr lang="en-US" sz="2400" dirty="0" smtClean="0">
                <a:latin typeface="Times New Roman" panose="02020603050405020304" pitchFamily="18" charset="0"/>
                <a:ea typeface="Times New Roman" panose="02020603050405020304" pitchFamily="18" charset="0"/>
              </a:rPr>
              <a:t>URL, </a:t>
            </a:r>
            <a:r>
              <a:rPr lang="en-US" sz="2400" dirty="0">
                <a:latin typeface="Times New Roman" panose="02020603050405020304" pitchFamily="18" charset="0"/>
                <a:ea typeface="Times New Roman" panose="02020603050405020304" pitchFamily="18" charset="0"/>
              </a:rPr>
              <a:t>space character, </a:t>
            </a:r>
            <a:r>
              <a:rPr lang="en-US" sz="2400" dirty="0" smtClean="0">
                <a:latin typeface="Times New Roman" panose="02020603050405020304" pitchFamily="18" charset="0"/>
                <a:ea typeface="Times New Roman" panose="02020603050405020304" pitchFamily="18" charset="0"/>
              </a:rPr>
              <a:t>security </a:t>
            </a:r>
            <a:r>
              <a:rPr lang="en-US" sz="2400" dirty="0">
                <a:latin typeface="Times New Roman" panose="02020603050405020304" pitchFamily="18" charset="0"/>
                <a:ea typeface="Times New Roman" panose="02020603050405020304" pitchFamily="18" charset="0"/>
              </a:rPr>
              <a:t>and encryption standards in the last phishing recognition rate. When a client makes an exchange online </a:t>
            </a:r>
            <a:r>
              <a:rPr lang="en-US" sz="2400" dirty="0" smtClean="0">
                <a:latin typeface="Times New Roman" panose="02020603050405020304" pitchFamily="18" charset="0"/>
                <a:ea typeface="Times New Roman" panose="02020603050405020304" pitchFamily="18" charset="0"/>
              </a:rPr>
              <a:t>installment </a:t>
            </a:r>
            <a:r>
              <a:rPr lang="en-US" sz="2400" dirty="0">
                <a:latin typeface="Times New Roman" panose="02020603050405020304" pitchFamily="18" charset="0"/>
                <a:ea typeface="Times New Roman" panose="02020603050405020304" pitchFamily="18" charset="0"/>
              </a:rPr>
              <a:t>through an e-banking site our framework will utilize an information mining calculation to recognize regardless of whether the e-banking site is a phishing </a:t>
            </a:r>
            <a:r>
              <a:rPr lang="en-US" sz="2400" dirty="0" smtClean="0">
                <a:latin typeface="Times New Roman" panose="02020603050405020304" pitchFamily="18" charset="0"/>
                <a:ea typeface="Times New Roman" panose="02020603050405020304" pitchFamily="18" charset="0"/>
              </a:rPr>
              <a:t>site.</a:t>
            </a:r>
            <a:endParaRPr lang="en-IN" sz="2400" dirty="0"/>
          </a:p>
          <a:p>
            <a:pPr>
              <a:lnSpc>
                <a:spcPct val="150000"/>
              </a:lnSpc>
            </a:pPr>
            <a:endParaRPr lang="en-IN"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575" y="211121"/>
            <a:ext cx="10515600" cy="1325563"/>
          </a:xfrm>
        </p:spPr>
        <p:txBody>
          <a:bodyPr/>
          <a:lstStyle/>
          <a:p>
            <a:pPr algn="ctr"/>
            <a:r>
              <a:rPr lang="en-IN" b="1" dirty="0">
                <a:latin typeface="Times New Roman" pitchFamily="18" charset="0"/>
                <a:cs typeface="Times New Roman" pitchFamily="18" charset="0"/>
              </a:rPr>
              <a:t>PROPOSED SOLUTION</a:t>
            </a:r>
          </a:p>
        </p:txBody>
      </p:sp>
      <p:sp>
        <p:nvSpPr>
          <p:cNvPr id="3" name="Content Placeholder 2"/>
          <p:cNvSpPr>
            <a:spLocks noGrp="1"/>
          </p:cNvSpPr>
          <p:nvPr>
            <p:ph idx="1"/>
          </p:nvPr>
        </p:nvSpPr>
        <p:spPr>
          <a:xfrm>
            <a:off x="838200" y="1584993"/>
            <a:ext cx="10515600" cy="4748429"/>
          </a:xfrm>
        </p:spPr>
        <p:txBody>
          <a:bodyPr>
            <a:noAutofit/>
          </a:bodyPr>
          <a:lstStyle/>
          <a:p>
            <a:pPr marL="0" indent="0">
              <a:lnSpc>
                <a:spcPct val="150000"/>
              </a:lnSpc>
            </a:pPr>
            <a:r>
              <a:rPr lang="en-US" sz="2400" dirty="0">
                <a:latin typeface="Times New Roman" panose="02020603050405020304" pitchFamily="18" charset="0"/>
                <a:ea typeface="Times New Roman" panose="02020603050405020304" pitchFamily="18" charset="0"/>
              </a:rPr>
              <a:t>Web phishing plans to take private data, for example, usernames, passwords, and </a:t>
            </a:r>
            <a:r>
              <a:rPr lang="en-US" sz="2400" dirty="0" smtClean="0">
                <a:latin typeface="Times New Roman" panose="02020603050405020304" pitchFamily="18" charset="0"/>
                <a:ea typeface="Times New Roman" panose="02020603050405020304" pitchFamily="18" charset="0"/>
              </a:rPr>
              <a:t>online payment </a:t>
            </a:r>
            <a:r>
              <a:rPr lang="en-US" sz="2400" dirty="0">
                <a:latin typeface="Times New Roman" panose="02020603050405020304" pitchFamily="18" charset="0"/>
                <a:ea typeface="Times New Roman" panose="02020603050405020304" pitchFamily="18" charset="0"/>
              </a:rPr>
              <a:t>card </a:t>
            </a:r>
            <a:r>
              <a:rPr lang="en-US" sz="2400" dirty="0" smtClean="0">
                <a:latin typeface="Times New Roman" panose="02020603050405020304" pitchFamily="18" charset="0"/>
                <a:ea typeface="Times New Roman" panose="02020603050405020304" pitchFamily="18" charset="0"/>
              </a:rPr>
              <a:t>details, </a:t>
            </a:r>
            <a:r>
              <a:rPr lang="en-US" sz="2400" dirty="0">
                <a:latin typeface="Times New Roman" panose="02020603050405020304" pitchFamily="18" charset="0"/>
                <a:ea typeface="Times New Roman" panose="02020603050405020304" pitchFamily="18" charset="0"/>
              </a:rPr>
              <a:t>via mimicking a genuine element. It will prompt data exposure and </a:t>
            </a:r>
            <a:r>
              <a:rPr lang="en-US" sz="2400" dirty="0" smtClean="0">
                <a:latin typeface="Times New Roman" panose="02020603050405020304" pitchFamily="18" charset="0"/>
                <a:ea typeface="Times New Roman" panose="02020603050405020304" pitchFamily="18" charset="0"/>
              </a:rPr>
              <a:t>a property </a:t>
            </a:r>
            <a:r>
              <a:rPr lang="en-US" sz="2400" dirty="0">
                <a:latin typeface="Times New Roman" panose="02020603050405020304" pitchFamily="18" charset="0"/>
                <a:ea typeface="Times New Roman" panose="02020603050405020304" pitchFamily="18" charset="0"/>
              </a:rPr>
              <a:t>harm. Huge associations might get caught in various types of scams.</a:t>
            </a:r>
            <a:endParaRPr lang="en-IN" sz="2400" dirty="0"/>
          </a:p>
          <a:p>
            <a:pPr marL="0" indent="0">
              <a:lnSpc>
                <a:spcPct val="150000"/>
              </a:lnSpc>
            </a:pPr>
            <a:r>
              <a:rPr lang="en-US" sz="2400" dirty="0">
                <a:latin typeface="Times New Roman" panose="02020603050405020304" pitchFamily="18" charset="0"/>
                <a:ea typeface="Times New Roman" panose="02020603050405020304" pitchFamily="18" charset="0"/>
              </a:rPr>
              <a:t>To recognize and detect e-banking phishing sites, we proposed an </a:t>
            </a:r>
            <a:r>
              <a:rPr lang="en-US" sz="2400" dirty="0" smtClean="0">
                <a:latin typeface="Times New Roman" panose="02020603050405020304" pitchFamily="18" charset="0"/>
                <a:ea typeface="Times New Roman" panose="02020603050405020304" pitchFamily="18" charset="0"/>
              </a:rPr>
              <a:t>intelligent </a:t>
            </a:r>
            <a:r>
              <a:rPr lang="en-US" sz="2400" dirty="0">
                <a:latin typeface="Times New Roman" panose="02020603050405020304" pitchFamily="18" charset="0"/>
                <a:ea typeface="Times New Roman" panose="02020603050405020304" pitchFamily="18" charset="0"/>
              </a:rPr>
              <a:t>adaptable and successful framework that depends on utilizing grouping calculations(algorithms). We executed </a:t>
            </a:r>
            <a:r>
              <a:rPr lang="en-US" sz="2400" dirty="0" err="1" smtClean="0">
                <a:latin typeface="Times New Roman" panose="02020603050405020304" pitchFamily="18" charset="0"/>
                <a:ea typeface="Times New Roman" panose="02020603050405020304" pitchFamily="18" charset="0"/>
              </a:rPr>
              <a:t>characterization,calculations</a:t>
            </a:r>
            <a:r>
              <a:rPr lang="en-US" sz="2400" dirty="0" smtClean="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and methods to extract the phishing datasets models to order their authenticity.</a:t>
            </a:r>
            <a:endParaRPr lang="en-IN" sz="2400" dirty="0"/>
          </a:p>
          <a:p>
            <a:endParaRPr lang="en-IN" sz="3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B5480FC-B9C4-3897-2F2C-4DDF83AD0AFA}"/>
              </a:ext>
            </a:extLst>
          </p:cNvPr>
          <p:cNvSpPr txBox="1"/>
          <p:nvPr/>
        </p:nvSpPr>
        <p:spPr>
          <a:xfrm>
            <a:off x="2127184" y="447577"/>
            <a:ext cx="7729085" cy="584775"/>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TECHNICAL ARCHITECTURE</a:t>
            </a:r>
          </a:p>
        </p:txBody>
      </p:sp>
      <p:pic>
        <p:nvPicPr>
          <p:cNvPr id="4" name="image6.jpeg">
            <a:extLst>
              <a:ext uri="{FF2B5EF4-FFF2-40B4-BE49-F238E27FC236}">
                <a16:creationId xmlns="" xmlns:a16="http://schemas.microsoft.com/office/drawing/2014/main" id="{839185A5-7C89-453E-F02E-9BB6E24118A6}"/>
              </a:ext>
            </a:extLst>
          </p:cNvPr>
          <p:cNvPicPr>
            <a:picLocks noChangeAspect="1"/>
          </p:cNvPicPr>
          <p:nvPr/>
        </p:nvPicPr>
        <p:blipFill>
          <a:blip r:embed="rId2" cstate="print"/>
          <a:stretch>
            <a:fillRect/>
          </a:stretch>
        </p:blipFill>
        <p:spPr>
          <a:xfrm>
            <a:off x="968338" y="1300480"/>
            <a:ext cx="10603367" cy="5283199"/>
          </a:xfrm>
          <a:prstGeom prst="rect">
            <a:avLst/>
          </a:prstGeom>
        </p:spPr>
      </p:pic>
    </p:spTree>
    <p:extLst>
      <p:ext uri="{BB962C8B-B14F-4D97-AF65-F5344CB8AC3E}">
        <p14:creationId xmlns="" xmlns:p14="http://schemas.microsoft.com/office/powerpoint/2010/main" val="3392543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26DE5B3-BF39-DEB2-D99F-BEB11FE8FE4D}"/>
              </a:ext>
            </a:extLst>
          </p:cNvPr>
          <p:cNvSpPr txBox="1"/>
          <p:nvPr/>
        </p:nvSpPr>
        <p:spPr>
          <a:xfrm rot="10800000" flipV="1">
            <a:off x="625641" y="2523800"/>
            <a:ext cx="11415562" cy="905056"/>
          </a:xfrm>
          <a:prstGeom prst="rect">
            <a:avLst/>
          </a:prstGeom>
          <a:noFill/>
        </p:spPr>
        <p:txBody>
          <a:bodyPr wrap="square" rtlCol="0">
            <a:spAutoFit/>
          </a:bodyPr>
          <a:lstStyle/>
          <a:p>
            <a:pPr algn="ctr">
              <a:lnSpc>
                <a:spcPct val="150000"/>
              </a:lnSpc>
            </a:pPr>
            <a:r>
              <a:rPr lang="en-IN" sz="4000" b="1" dirty="0">
                <a:latin typeface="Times New Roman" pitchFamily="18" charset="0"/>
                <a:cs typeface="Times New Roman" pitchFamily="18" charset="0"/>
              </a:rPr>
              <a:t>WORKING DEMO OF THE PROJECT</a:t>
            </a:r>
          </a:p>
        </p:txBody>
      </p:sp>
    </p:spTree>
    <p:extLst>
      <p:ext uri="{BB962C8B-B14F-4D97-AF65-F5344CB8AC3E}">
        <p14:creationId xmlns="" xmlns:p14="http://schemas.microsoft.com/office/powerpoint/2010/main" val="37306514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36B8F93-651E-E013-1257-80497F8AE780}"/>
              </a:ext>
            </a:extLst>
          </p:cNvPr>
          <p:cNvPicPr>
            <a:picLocks noChangeAspect="1"/>
          </p:cNvPicPr>
          <p:nvPr/>
        </p:nvPicPr>
        <p:blipFill>
          <a:blip r:embed="rId2" cstate="print"/>
          <a:stretch>
            <a:fillRect/>
          </a:stretch>
        </p:blipFill>
        <p:spPr>
          <a:xfrm>
            <a:off x="-9676" y="0"/>
            <a:ext cx="12201676" cy="6858000"/>
          </a:xfrm>
          <a:prstGeom prst="rect">
            <a:avLst/>
          </a:prstGeom>
        </p:spPr>
      </p:pic>
    </p:spTree>
    <p:extLst>
      <p:ext uri="{BB962C8B-B14F-4D97-AF65-F5344CB8AC3E}">
        <p14:creationId xmlns="" xmlns:p14="http://schemas.microsoft.com/office/powerpoint/2010/main" val="41380826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307</Words>
  <Application>Microsoft Office PowerPoint</Application>
  <PresentationFormat>Custom</PresentationFormat>
  <Paragraphs>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VEL TECH HIGH TECH  DR. RANGARAJAN DR. SAKUNTHALA  ENGINEERING  COLLEGE An autonomous Institution Department of Computer Science and Engineering  </vt:lpstr>
      <vt:lpstr>Slide 3</vt:lpstr>
      <vt:lpstr>Slide 4</vt:lpstr>
      <vt:lpstr>PROBLEM STATEMENT</vt:lpstr>
      <vt:lpstr>PROPOSED SOLUTION</vt:lpstr>
      <vt:lpstr>Slide 7</vt:lpstr>
      <vt:lpstr>Slide 8</vt:lpstr>
      <vt:lpstr>Slide 9</vt:lpstr>
      <vt:lpstr>Slide 10</vt:lpstr>
      <vt:lpstr>Slide 11</vt:lpstr>
      <vt:lpstr>Slide 12</vt:lpstr>
      <vt:lpstr>Slide 13</vt:lpstr>
      <vt:lpstr>FUTURE SCOPE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Anantharaman</dc:creator>
  <cp:lastModifiedBy>rahamat</cp:lastModifiedBy>
  <cp:revision>5</cp:revision>
  <dcterms:created xsi:type="dcterms:W3CDTF">2022-11-19T13:06:51Z</dcterms:created>
  <dcterms:modified xsi:type="dcterms:W3CDTF">2022-11-20T15:34:14Z</dcterms:modified>
</cp:coreProperties>
</file>