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70" r:id="rId14"/>
    <p:sldId id="269"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9152-0E42-03B1-CA89-A2D8095E2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68A1AF-CC1B-E70F-1904-0477AEAFC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FC53C4-0E7A-33C5-C8FB-5155C5C4C600}"/>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1E17D66E-6C16-573A-2E52-7D0590D39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EF79C-61D4-A43B-FFDF-892CC8D8E18D}"/>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351461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0DF3-4289-7CF5-5105-8BFADF193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FAF98-715E-41C9-98EA-A5DFB377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D4BC3-CDE7-D2E8-5FA3-458F29D835E7}"/>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D236FE63-8D6B-6C17-4C3E-05F7B880C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9764E-C72F-B05A-25B2-B8590AE62AE5}"/>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68107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F4818-D234-CC7F-2AA5-68EE93670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843AD-AD94-F796-B7FA-9EDE8BDF6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60A17-13EC-1017-1578-C7F5B3F32470}"/>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36CEEC95-31B4-2D12-7F11-06BE4E311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8A2B9-B121-D3BB-6D64-F5968A129949}"/>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35497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410D-0198-5F8B-7B39-9B4432D22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462926-D872-FB2E-9735-D7E604F62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4FEE3-96E3-CA76-774E-7464B551A02F}"/>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83737A00-7AB7-39EC-E19A-7D7725AD8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44581-98E8-3C8D-6F5E-555EAB4BECB3}"/>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97480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F700-A3D4-059F-E9AF-9F5C6B51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EDF43-7DB4-7E68-FC4C-9C95AE2DC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6F228-0F65-0D4A-529C-094B48063B7F}"/>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B6D292C3-9E79-62CA-D11B-B789C310E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AA546-DD13-48B0-B305-F21C9016F33F}"/>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170337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7712-C659-FEA9-2A7D-5E1AF90D0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FCA225-0B1E-0FC0-628E-F5FC4FE9F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6EB52D-C4AC-657B-A020-E5C2A9A57C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AA8775-3FB5-24A4-FE53-3A9C43A025AE}"/>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6" name="Footer Placeholder 5">
            <a:extLst>
              <a:ext uri="{FF2B5EF4-FFF2-40B4-BE49-F238E27FC236}">
                <a16:creationId xmlns:a16="http://schemas.microsoft.com/office/drawing/2014/main" id="{19B29E4A-77A3-E2CD-67A1-C69FD97BD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B8469-D044-D62B-0035-2EDEA6811F68}"/>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313395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763B-FFE5-3A27-162E-CED1BF06A8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85A2A7-19D5-80AB-B6F8-9C7A52A1D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54EAE-ECE3-F9CF-B068-CBA8E9CA2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8200EF-BF63-86F0-8FA5-DB7C3CBC1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46584-781B-5B4A-D661-44DACA5B2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29470-50EE-1FBA-FE86-2CBC4EA3C6ED}"/>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8" name="Footer Placeholder 7">
            <a:extLst>
              <a:ext uri="{FF2B5EF4-FFF2-40B4-BE49-F238E27FC236}">
                <a16:creationId xmlns:a16="http://schemas.microsoft.com/office/drawing/2014/main" id="{8E489045-2E9E-5D41-D127-18EA2326C5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0A9E41-47D1-A149-36FB-BA1330C7AA89}"/>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40252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5D4-FA4C-B9E2-7401-9936390EF9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EE983B-7796-DBBB-6B75-D0956DDE87C7}"/>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4" name="Footer Placeholder 3">
            <a:extLst>
              <a:ext uri="{FF2B5EF4-FFF2-40B4-BE49-F238E27FC236}">
                <a16:creationId xmlns:a16="http://schemas.microsoft.com/office/drawing/2014/main" id="{C925A8D2-23E0-C3F2-53A4-FD7904473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87CAF4-7169-B07C-3617-087A6EC1191A}"/>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83038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5F969-1A58-C62A-EBC4-2BD56F9D6277}"/>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3" name="Footer Placeholder 2">
            <a:extLst>
              <a:ext uri="{FF2B5EF4-FFF2-40B4-BE49-F238E27FC236}">
                <a16:creationId xmlns:a16="http://schemas.microsoft.com/office/drawing/2014/main" id="{C842BDFE-17A7-27B6-DDF9-0398EA01AF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B7102-A7AF-0638-F2EF-31B1A8E6FE75}"/>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383136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5D4-E879-B938-006E-55C512AAC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7D6D3F-2C60-2C2C-CDC8-37C944B66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09FB0F-F6EC-5318-2D74-4077DABED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4C4FA-CF7A-EFDE-60AA-081660E466E3}"/>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6" name="Footer Placeholder 5">
            <a:extLst>
              <a:ext uri="{FF2B5EF4-FFF2-40B4-BE49-F238E27FC236}">
                <a16:creationId xmlns:a16="http://schemas.microsoft.com/office/drawing/2014/main" id="{1B9D62F3-75CD-A19B-CF58-B90518F86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60F52-8C07-9411-931E-E7BA7CC33B08}"/>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14284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5ABB-B4EA-46E0-F57C-098D19573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9A146F-A500-D03E-A2F7-4E64664A3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0B364-2F03-EA19-BB36-A8A92FC0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81AD5-10D4-25BD-0764-2DF5C87E9C7A}"/>
              </a:ext>
            </a:extLst>
          </p:cNvPr>
          <p:cNvSpPr>
            <a:spLocks noGrp="1"/>
          </p:cNvSpPr>
          <p:nvPr>
            <p:ph type="dt" sz="half" idx="10"/>
          </p:nvPr>
        </p:nvSpPr>
        <p:spPr/>
        <p:txBody>
          <a:bodyPr/>
          <a:lstStyle/>
          <a:p>
            <a:fld id="{A65758AA-7076-4604-8E63-4FA84B6C5E04}" type="datetimeFigureOut">
              <a:rPr lang="en-IN" smtClean="0"/>
              <a:t>19-11-2022</a:t>
            </a:fld>
            <a:endParaRPr lang="en-IN"/>
          </a:p>
        </p:txBody>
      </p:sp>
      <p:sp>
        <p:nvSpPr>
          <p:cNvPr id="6" name="Footer Placeholder 5">
            <a:extLst>
              <a:ext uri="{FF2B5EF4-FFF2-40B4-BE49-F238E27FC236}">
                <a16:creationId xmlns:a16="http://schemas.microsoft.com/office/drawing/2014/main" id="{7062B9CF-87CE-0730-BA2F-50E93A975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42180E-3FC2-8141-E798-079C163F17E5}"/>
              </a:ext>
            </a:extLst>
          </p:cNvPr>
          <p:cNvSpPr>
            <a:spLocks noGrp="1"/>
          </p:cNvSpPr>
          <p:nvPr>
            <p:ph type="sldNum" sz="quarter" idx="12"/>
          </p:nvPr>
        </p:nvSpPr>
        <p:spPr/>
        <p:txBody>
          <a:bodyPr/>
          <a:lstStyle/>
          <a:p>
            <a:fld id="{F509EEFA-9982-4408-9917-26586A080D6B}" type="slidenum">
              <a:rPr lang="en-IN" smtClean="0"/>
              <a:t>‹#›</a:t>
            </a:fld>
            <a:endParaRPr lang="en-IN"/>
          </a:p>
        </p:txBody>
      </p:sp>
    </p:spTree>
    <p:extLst>
      <p:ext uri="{BB962C8B-B14F-4D97-AF65-F5344CB8AC3E}">
        <p14:creationId xmlns:p14="http://schemas.microsoft.com/office/powerpoint/2010/main" val="318236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BB74D-128A-E491-EF4B-6414F21CB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2F229-3AC0-7EB5-1BC3-6BFAB3CA2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72CDA-FD1D-F2A2-927F-2525EA620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58AA-7076-4604-8E63-4FA84B6C5E04}" type="datetimeFigureOut">
              <a:rPr lang="en-IN" smtClean="0"/>
              <a:t>19-11-2022</a:t>
            </a:fld>
            <a:endParaRPr lang="en-IN"/>
          </a:p>
        </p:txBody>
      </p:sp>
      <p:sp>
        <p:nvSpPr>
          <p:cNvPr id="5" name="Footer Placeholder 4">
            <a:extLst>
              <a:ext uri="{FF2B5EF4-FFF2-40B4-BE49-F238E27FC236}">
                <a16:creationId xmlns:a16="http://schemas.microsoft.com/office/drawing/2014/main" id="{2A0DA792-DB35-58E4-DB1C-955CC19D1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53D8BD-37BE-79B7-A686-29529C511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9EEFA-9982-4408-9917-26586A080D6B}" type="slidenum">
              <a:rPr lang="en-IN" smtClean="0"/>
              <a:t>‹#›</a:t>
            </a:fld>
            <a:endParaRPr lang="en-IN"/>
          </a:p>
        </p:txBody>
      </p:sp>
    </p:spTree>
    <p:extLst>
      <p:ext uri="{BB962C8B-B14F-4D97-AF65-F5344CB8AC3E}">
        <p14:creationId xmlns:p14="http://schemas.microsoft.com/office/powerpoint/2010/main" val="81486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2A2D-FE79-23FF-C18E-6F4A9124ED0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7591B2A-522D-7AAB-8844-F544B60F151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2B0B1A5-CE13-E0C0-1203-1A5FE3F06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1122363"/>
            <a:ext cx="9509760" cy="4135437"/>
          </a:xfrm>
          <a:prstGeom prst="rect">
            <a:avLst/>
          </a:prstGeom>
        </p:spPr>
      </p:pic>
    </p:spTree>
    <p:extLst>
      <p:ext uri="{BB962C8B-B14F-4D97-AF65-F5344CB8AC3E}">
        <p14:creationId xmlns:p14="http://schemas.microsoft.com/office/powerpoint/2010/main" val="423410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AEBF7D-BEE4-10DF-A74F-DFCD1C50CB57}"/>
              </a:ext>
            </a:extLst>
          </p:cNvPr>
          <p:cNvPicPr>
            <a:picLocks noChangeAspect="1"/>
          </p:cNvPicPr>
          <p:nvPr/>
        </p:nvPicPr>
        <p:blipFill>
          <a:blip r:embed="rId2"/>
          <a:stretch>
            <a:fillRect/>
          </a:stretch>
        </p:blipFill>
        <p:spPr>
          <a:xfrm>
            <a:off x="0" y="1"/>
            <a:ext cx="12192000" cy="6929120"/>
          </a:xfrm>
          <a:prstGeom prst="rect">
            <a:avLst/>
          </a:prstGeom>
        </p:spPr>
      </p:pic>
    </p:spTree>
    <p:extLst>
      <p:ext uri="{BB962C8B-B14F-4D97-AF65-F5344CB8AC3E}">
        <p14:creationId xmlns:p14="http://schemas.microsoft.com/office/powerpoint/2010/main" val="64435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0C6BA6-991B-DE2D-B951-63639E0ACE99}"/>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7541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151D92-950B-D846-6212-2153E785B500}"/>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57897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C2237F-92DF-0C67-EDF7-CF6F401345FE}"/>
              </a:ext>
            </a:extLst>
          </p:cNvPr>
          <p:cNvSpPr txBox="1"/>
          <p:nvPr/>
        </p:nvSpPr>
        <p:spPr>
          <a:xfrm>
            <a:off x="3144520" y="335280"/>
            <a:ext cx="5902960" cy="646331"/>
          </a:xfrm>
          <a:prstGeom prst="rect">
            <a:avLst/>
          </a:prstGeom>
          <a:noFill/>
        </p:spPr>
        <p:txBody>
          <a:bodyPr wrap="square" rtlCol="0">
            <a:spAutoFit/>
          </a:bodyPr>
          <a:lstStyle/>
          <a:p>
            <a:r>
              <a:rPr lang="en-IN" sz="3600" dirty="0"/>
              <a:t>PERFORMANCE AND METRICS</a:t>
            </a:r>
          </a:p>
        </p:txBody>
      </p:sp>
      <p:pic>
        <p:nvPicPr>
          <p:cNvPr id="7" name="Picture 6">
            <a:extLst>
              <a:ext uri="{FF2B5EF4-FFF2-40B4-BE49-F238E27FC236}">
                <a16:creationId xmlns:a16="http://schemas.microsoft.com/office/drawing/2014/main" id="{9FD92CBF-D184-F043-566F-5679DCE94859}"/>
              </a:ext>
            </a:extLst>
          </p:cNvPr>
          <p:cNvPicPr>
            <a:picLocks noChangeAspect="1"/>
          </p:cNvPicPr>
          <p:nvPr/>
        </p:nvPicPr>
        <p:blipFill>
          <a:blip r:embed="rId2"/>
          <a:stretch>
            <a:fillRect/>
          </a:stretch>
        </p:blipFill>
        <p:spPr>
          <a:xfrm>
            <a:off x="1155836" y="1412240"/>
            <a:ext cx="10162404" cy="4490365"/>
          </a:xfrm>
          <a:prstGeom prst="rect">
            <a:avLst/>
          </a:prstGeom>
        </p:spPr>
      </p:pic>
    </p:spTree>
    <p:extLst>
      <p:ext uri="{BB962C8B-B14F-4D97-AF65-F5344CB8AC3E}">
        <p14:creationId xmlns:p14="http://schemas.microsoft.com/office/powerpoint/2010/main" val="40999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6C0A8-0CF7-3B44-3054-BE7B42C8F304}"/>
              </a:ext>
            </a:extLst>
          </p:cNvPr>
          <p:cNvSpPr txBox="1"/>
          <p:nvPr/>
        </p:nvSpPr>
        <p:spPr>
          <a:xfrm>
            <a:off x="4368800" y="325120"/>
            <a:ext cx="6004560" cy="769441"/>
          </a:xfrm>
          <a:prstGeom prst="rect">
            <a:avLst/>
          </a:prstGeom>
          <a:noFill/>
        </p:spPr>
        <p:txBody>
          <a:bodyPr wrap="square" rtlCol="0">
            <a:spAutoFit/>
          </a:bodyPr>
          <a:lstStyle/>
          <a:p>
            <a:r>
              <a:rPr lang="en-IN" sz="4400" dirty="0"/>
              <a:t>FUTURE SCOPE</a:t>
            </a:r>
          </a:p>
        </p:txBody>
      </p:sp>
      <p:sp>
        <p:nvSpPr>
          <p:cNvPr id="5" name="TextBox 4">
            <a:extLst>
              <a:ext uri="{FF2B5EF4-FFF2-40B4-BE49-F238E27FC236}">
                <a16:creationId xmlns:a16="http://schemas.microsoft.com/office/drawing/2014/main" id="{0E6DC61D-977B-BEA2-8707-0918CDD124C5}"/>
              </a:ext>
            </a:extLst>
          </p:cNvPr>
          <p:cNvSpPr txBox="1"/>
          <p:nvPr/>
        </p:nvSpPr>
        <p:spPr>
          <a:xfrm>
            <a:off x="3058160" y="1574800"/>
            <a:ext cx="6878320" cy="3539430"/>
          </a:xfrm>
          <a:prstGeom prst="rect">
            <a:avLst/>
          </a:prstGeom>
          <a:noFill/>
        </p:spPr>
        <p:txBody>
          <a:bodyPr wrap="square" rtlCol="0">
            <a:spAutoFit/>
          </a:bodyPr>
          <a:lstStyle/>
          <a:p>
            <a:r>
              <a:rPr lang="en-US" sz="2800" dirty="0">
                <a:effectLst/>
                <a:latin typeface="Times New Roman" panose="02020603050405020304" pitchFamily="18" charset="0"/>
                <a:ea typeface="Times New Roman" panose="02020603050405020304" pitchFamily="18" charset="0"/>
              </a:rPr>
              <a:t>There is an scope for future improvement of this implement. We will carry out this utilizing progressed profound learning technique to work on the exactness and accuracy. Upgrades can be done in a proficient way. Consequently, the venture is adaptable and can be upgraded whenever with further advanced features.</a:t>
            </a:r>
            <a:endParaRPr lang="en-IN"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845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3672F-746A-FB3A-5A1E-B453687AA9EB}"/>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089D220-F628-6DAC-4769-E18AF1347575}"/>
              </a:ext>
            </a:extLst>
          </p:cNvPr>
          <p:cNvSpPr txBox="1"/>
          <p:nvPr/>
        </p:nvSpPr>
        <p:spPr>
          <a:xfrm>
            <a:off x="5638800" y="2971800"/>
            <a:ext cx="914400" cy="914400"/>
          </a:xfrm>
          <a:prstGeom prst="rect">
            <a:avLst/>
          </a:prstGeom>
          <a:noFill/>
        </p:spPr>
        <p:txBody>
          <a:bodyPr wrap="square" rtlCol="0">
            <a:spAutoFit/>
          </a:bodyPr>
          <a:lstStyle/>
          <a:p>
            <a:endParaRPr lang="en-IN" dirty="0"/>
          </a:p>
        </p:txBody>
      </p:sp>
      <p:pic>
        <p:nvPicPr>
          <p:cNvPr id="1028" name="Picture 4" descr="Thank You Text Message - Free image on Pixabay">
            <a:extLst>
              <a:ext uri="{FF2B5EF4-FFF2-40B4-BE49-F238E27FC236}">
                <a16:creationId xmlns:a16="http://schemas.microsoft.com/office/drawing/2014/main" id="{A095CA8D-E9C0-BC74-B53F-7D978512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26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AEF3B-1906-8297-F0CA-EBC864C6C226}"/>
              </a:ext>
            </a:extLst>
          </p:cNvPr>
          <p:cNvSpPr txBox="1"/>
          <p:nvPr/>
        </p:nvSpPr>
        <p:spPr>
          <a:xfrm>
            <a:off x="2438400" y="1079083"/>
            <a:ext cx="8483600" cy="3046988"/>
          </a:xfrm>
          <a:prstGeom prst="rect">
            <a:avLst/>
          </a:prstGeom>
          <a:noFill/>
        </p:spPr>
        <p:txBody>
          <a:bodyPr wrap="square" rtlCol="0">
            <a:spAutoFit/>
          </a:bodyPr>
          <a:lstStyle/>
          <a:p>
            <a:pPr algn="ctr"/>
            <a:r>
              <a:rPr lang="en-IN" sz="9600" dirty="0"/>
              <a:t>WEB PHISHING DETECTION</a:t>
            </a:r>
          </a:p>
        </p:txBody>
      </p:sp>
    </p:spTree>
    <p:extLst>
      <p:ext uri="{BB962C8B-B14F-4D97-AF65-F5344CB8AC3E}">
        <p14:creationId xmlns:p14="http://schemas.microsoft.com/office/powerpoint/2010/main" val="1210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1DC6D5-9300-FCB5-1B2B-8094B8CD568C}"/>
              </a:ext>
            </a:extLst>
          </p:cNvPr>
          <p:cNvPicPr>
            <a:picLocks noChangeAspect="1"/>
          </p:cNvPicPr>
          <p:nvPr/>
        </p:nvPicPr>
        <p:blipFill>
          <a:blip r:embed="rId2"/>
          <a:stretch>
            <a:fillRect/>
          </a:stretch>
        </p:blipFill>
        <p:spPr>
          <a:xfrm>
            <a:off x="1097280" y="436880"/>
            <a:ext cx="9631045" cy="6421120"/>
          </a:xfrm>
          <a:prstGeom prst="rect">
            <a:avLst/>
          </a:prstGeom>
        </p:spPr>
      </p:pic>
    </p:spTree>
    <p:extLst>
      <p:ext uri="{BB962C8B-B14F-4D97-AF65-F5344CB8AC3E}">
        <p14:creationId xmlns:p14="http://schemas.microsoft.com/office/powerpoint/2010/main" val="56517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7A5A-1583-3C24-856E-DE6E9BCA2280}"/>
              </a:ext>
            </a:extLst>
          </p:cNvPr>
          <p:cNvSpPr txBox="1"/>
          <p:nvPr/>
        </p:nvSpPr>
        <p:spPr>
          <a:xfrm>
            <a:off x="2692400" y="375920"/>
            <a:ext cx="5953760" cy="830997"/>
          </a:xfrm>
          <a:prstGeom prst="rect">
            <a:avLst/>
          </a:prstGeom>
          <a:noFill/>
        </p:spPr>
        <p:txBody>
          <a:bodyPr wrap="square" rtlCol="0">
            <a:spAutoFit/>
          </a:bodyPr>
          <a:lstStyle/>
          <a:p>
            <a:pPr algn="ctr"/>
            <a:r>
              <a:rPr lang="en-IN" sz="4800" dirty="0"/>
              <a:t>TEAM DETAILS</a:t>
            </a:r>
          </a:p>
        </p:txBody>
      </p:sp>
      <p:sp>
        <p:nvSpPr>
          <p:cNvPr id="5" name="TextBox 4">
            <a:extLst>
              <a:ext uri="{FF2B5EF4-FFF2-40B4-BE49-F238E27FC236}">
                <a16:creationId xmlns:a16="http://schemas.microsoft.com/office/drawing/2014/main" id="{43F5DACB-5AAD-AE54-87DC-F3527C934E51}"/>
              </a:ext>
            </a:extLst>
          </p:cNvPr>
          <p:cNvSpPr txBox="1"/>
          <p:nvPr/>
        </p:nvSpPr>
        <p:spPr>
          <a:xfrm>
            <a:off x="3860800" y="1767841"/>
            <a:ext cx="5770880" cy="4349909"/>
          </a:xfrm>
          <a:prstGeom prst="rect">
            <a:avLst/>
          </a:prstGeom>
          <a:noFill/>
        </p:spPr>
        <p:txBody>
          <a:bodyPr wrap="square" rtlCol="0">
            <a:spAutoFit/>
          </a:bodyPr>
          <a:lstStyle/>
          <a:p>
            <a:pPr marR="1572260">
              <a:spcBef>
                <a:spcPts val="1140"/>
              </a:spcBef>
              <a:spcAft>
                <a:spcPts val="0"/>
              </a:spcAft>
            </a:pPr>
            <a:r>
              <a:rPr lang="en-IN" sz="1800" b="1" spc="-15" dirty="0">
                <a:effectLst/>
                <a:latin typeface="Times New Roman" panose="02020603050405020304" pitchFamily="18" charset="0"/>
                <a:ea typeface="Times New Roman" panose="02020603050405020304" pitchFamily="18" charset="0"/>
              </a:rPr>
              <a:t> </a:t>
            </a:r>
            <a:r>
              <a:rPr lang="en-US" sz="2400" b="1" spc="-15" dirty="0">
                <a:effectLst/>
                <a:latin typeface="Times New Roman" panose="02020603050405020304" pitchFamily="18" charset="0"/>
                <a:ea typeface="Times New Roman" panose="02020603050405020304" pitchFamily="18" charset="0"/>
              </a:rPr>
              <a:t>TEAM LEADER - ARCHANA M (113019104013) </a:t>
            </a:r>
            <a:endParaRPr lang="en-IN" sz="2400" dirty="0">
              <a:effectLst/>
              <a:latin typeface="Times New Roman" panose="02020603050405020304" pitchFamily="18" charset="0"/>
              <a:ea typeface="Times New Roman" panose="02020603050405020304" pitchFamily="18" charset="0"/>
            </a:endParaRPr>
          </a:p>
          <a:p>
            <a:pPr marR="1572260">
              <a:spcBef>
                <a:spcPts val="1140"/>
              </a:spcBef>
              <a:spcAft>
                <a:spcPts val="0"/>
              </a:spcAft>
            </a:pPr>
            <a:r>
              <a:rPr lang="en-US" sz="2400" b="1" spc="-15" dirty="0">
                <a:effectLst/>
                <a:latin typeface="Times New Roman" panose="02020603050405020304" pitchFamily="18" charset="0"/>
                <a:ea typeface="Times New Roman" panose="02020603050405020304" pitchFamily="18" charset="0"/>
              </a:rPr>
              <a:t> MEMBER 1 - AADHILAKSHMI A (113019104001)</a:t>
            </a:r>
            <a:endParaRPr lang="en-IN" sz="2400" dirty="0">
              <a:effectLst/>
              <a:latin typeface="Times New Roman" panose="02020603050405020304" pitchFamily="18" charset="0"/>
              <a:ea typeface="Times New Roman" panose="02020603050405020304" pitchFamily="18" charset="0"/>
            </a:endParaRPr>
          </a:p>
          <a:p>
            <a:pPr marR="1572260">
              <a:spcBef>
                <a:spcPts val="1140"/>
              </a:spcBef>
              <a:spcAft>
                <a:spcPts val="0"/>
              </a:spcAft>
            </a:pPr>
            <a:r>
              <a:rPr lang="en-US" sz="2400" b="1" spc="-15" dirty="0">
                <a:effectLst/>
                <a:latin typeface="Times New Roman" panose="02020603050405020304" pitchFamily="18" charset="0"/>
                <a:ea typeface="Times New Roman" panose="02020603050405020304" pitchFamily="18" charset="0"/>
              </a:rPr>
              <a:t> MEMBER 2 – JAHNAVI D (113019104036)</a:t>
            </a:r>
            <a:endParaRPr lang="en-IN" sz="2400" dirty="0">
              <a:effectLst/>
              <a:latin typeface="Times New Roman" panose="02020603050405020304" pitchFamily="18" charset="0"/>
              <a:ea typeface="Times New Roman" panose="02020603050405020304" pitchFamily="18" charset="0"/>
            </a:endParaRPr>
          </a:p>
          <a:p>
            <a:pPr marR="1572260">
              <a:spcBef>
                <a:spcPts val="1140"/>
              </a:spcBef>
              <a:spcAft>
                <a:spcPts val="0"/>
              </a:spcAft>
            </a:pPr>
            <a:r>
              <a:rPr lang="en-US" sz="2400" b="1" spc="-15" dirty="0">
                <a:effectLst/>
                <a:latin typeface="Times New Roman" panose="02020603050405020304" pitchFamily="18" charset="0"/>
                <a:ea typeface="Times New Roman" panose="02020603050405020304" pitchFamily="18" charset="0"/>
              </a:rPr>
              <a:t> MEMBER 3 – NAJNEEN BANU (113019104056)</a:t>
            </a:r>
            <a:endParaRPr lang="en-IN" sz="2400" dirty="0">
              <a:effectLst/>
              <a:latin typeface="Times New Roman" panose="02020603050405020304" pitchFamily="18" charset="0"/>
              <a:ea typeface="Times New Roman" panose="02020603050405020304" pitchFamily="18" charset="0"/>
            </a:endParaRPr>
          </a:p>
          <a:p>
            <a:pPr marR="1572260">
              <a:spcBef>
                <a:spcPts val="1140"/>
              </a:spcBef>
              <a:spcAft>
                <a:spcPts val="0"/>
              </a:spcAft>
            </a:pPr>
            <a:r>
              <a:rPr lang="en-US" sz="2400" b="1" spc="-15"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151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3A303-54F2-7A63-4086-D7D084D242D9}"/>
              </a:ext>
            </a:extLst>
          </p:cNvPr>
          <p:cNvSpPr txBox="1"/>
          <p:nvPr/>
        </p:nvSpPr>
        <p:spPr>
          <a:xfrm>
            <a:off x="3992880" y="355600"/>
            <a:ext cx="6482080" cy="523220"/>
          </a:xfrm>
          <a:prstGeom prst="rect">
            <a:avLst/>
          </a:prstGeom>
          <a:noFill/>
        </p:spPr>
        <p:txBody>
          <a:bodyPr wrap="square" rtlCol="0">
            <a:spAutoFit/>
          </a:bodyPr>
          <a:lstStyle/>
          <a:p>
            <a:r>
              <a:rPr lang="en-IN" sz="2800" dirty="0"/>
              <a:t>PROBLEM STATEMENT</a:t>
            </a:r>
          </a:p>
        </p:txBody>
      </p:sp>
      <p:sp>
        <p:nvSpPr>
          <p:cNvPr id="3" name="TextBox 2">
            <a:extLst>
              <a:ext uri="{FF2B5EF4-FFF2-40B4-BE49-F238E27FC236}">
                <a16:creationId xmlns:a16="http://schemas.microsoft.com/office/drawing/2014/main" id="{3BE21CEC-2B5D-10BF-F546-861DDF0A2177}"/>
              </a:ext>
            </a:extLst>
          </p:cNvPr>
          <p:cNvSpPr txBox="1"/>
          <p:nvPr/>
        </p:nvSpPr>
        <p:spPr>
          <a:xfrm>
            <a:off x="2326640" y="1158240"/>
            <a:ext cx="7233920" cy="4893647"/>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To distinguish and predict e-banking phishing sites, we proposed an astute, adaptable and compelling framework that depends on utilizing grouping calculations. We executed order calculations and strategies to remove the phishing datasets rules to characterize their authenticity. The e-banking phishing site can be recognized in view of a few significant qualities like URL and space character, and security and encryption standards in the last phishing recognition rate. When a client makes an exchange online when he makes installment through an e-banking site our framework will utilize an information mining calculation to recognize regardless of whether the e-banking site is a phishing site</a:t>
            </a:r>
            <a:endParaRPr lang="en-IN" sz="2400" dirty="0"/>
          </a:p>
        </p:txBody>
      </p:sp>
    </p:spTree>
    <p:extLst>
      <p:ext uri="{BB962C8B-B14F-4D97-AF65-F5344CB8AC3E}">
        <p14:creationId xmlns:p14="http://schemas.microsoft.com/office/powerpoint/2010/main" val="67402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DCB2D7-5150-6C5A-76A0-877147864605}"/>
              </a:ext>
            </a:extLst>
          </p:cNvPr>
          <p:cNvSpPr txBox="1"/>
          <p:nvPr/>
        </p:nvSpPr>
        <p:spPr>
          <a:xfrm>
            <a:off x="4622800" y="264160"/>
            <a:ext cx="4500880" cy="523220"/>
          </a:xfrm>
          <a:prstGeom prst="rect">
            <a:avLst/>
          </a:prstGeom>
          <a:noFill/>
        </p:spPr>
        <p:txBody>
          <a:bodyPr wrap="square" rtlCol="0">
            <a:spAutoFit/>
          </a:bodyPr>
          <a:lstStyle/>
          <a:p>
            <a:r>
              <a:rPr lang="en-IN" sz="2800" dirty="0"/>
              <a:t>PROPOSED SOLUTION</a:t>
            </a:r>
          </a:p>
        </p:txBody>
      </p:sp>
      <p:sp>
        <p:nvSpPr>
          <p:cNvPr id="4" name="TextBox 3">
            <a:extLst>
              <a:ext uri="{FF2B5EF4-FFF2-40B4-BE49-F238E27FC236}">
                <a16:creationId xmlns:a16="http://schemas.microsoft.com/office/drawing/2014/main" id="{D6F40E8F-1D1E-5105-7D4D-E437AB89839D}"/>
              </a:ext>
            </a:extLst>
          </p:cNvPr>
          <p:cNvSpPr txBox="1"/>
          <p:nvPr/>
        </p:nvSpPr>
        <p:spPr>
          <a:xfrm>
            <a:off x="2032000" y="1757680"/>
            <a:ext cx="8930640" cy="3872855"/>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Web phishing plans to take private data, for example, usernames, passwords, and charge card subtleties, via mimicking a genuine element. It will prompt data exposure and property harm. Huge associations might get caught in various types of scams.</a:t>
            </a:r>
          </a:p>
          <a:p>
            <a:endParaRPr lang="en-IN" sz="2400" dirty="0"/>
          </a:p>
          <a:p>
            <a:endParaRPr lang="en-IN" dirty="0"/>
          </a:p>
          <a:p>
            <a:pPr marL="106045">
              <a:lnSpc>
                <a:spcPts val="1400"/>
              </a:lnSpc>
            </a:pPr>
            <a:r>
              <a:rPr lang="en-US" sz="2400" dirty="0">
                <a:effectLst/>
                <a:latin typeface="Times New Roman" panose="02020603050405020304" pitchFamily="18" charset="0"/>
                <a:ea typeface="Times New Roman" panose="02020603050405020304" pitchFamily="18" charset="0"/>
              </a:rPr>
              <a:t>To recognize and detect e-banking phishing sites, we proposed an </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intelligent, adaptable and successful framework that depends on utilizing grouping calculations(algorithms). We executed characterization calculations and methods to extract the phishing datasets models to order their authenticity.</a:t>
            </a:r>
            <a:endParaRPr lang="en-IN" sz="2400" dirty="0"/>
          </a:p>
        </p:txBody>
      </p:sp>
    </p:spTree>
    <p:extLst>
      <p:ext uri="{BB962C8B-B14F-4D97-AF65-F5344CB8AC3E}">
        <p14:creationId xmlns:p14="http://schemas.microsoft.com/office/powerpoint/2010/main" val="241378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480FC-B9C4-3897-2F2C-4DDF83AD0AFA}"/>
              </a:ext>
            </a:extLst>
          </p:cNvPr>
          <p:cNvSpPr txBox="1"/>
          <p:nvPr/>
        </p:nvSpPr>
        <p:spPr>
          <a:xfrm>
            <a:off x="4053840" y="274322"/>
            <a:ext cx="4592320" cy="523220"/>
          </a:xfrm>
          <a:prstGeom prst="rect">
            <a:avLst/>
          </a:prstGeom>
          <a:noFill/>
        </p:spPr>
        <p:txBody>
          <a:bodyPr wrap="square" rtlCol="0">
            <a:spAutoFit/>
          </a:bodyPr>
          <a:lstStyle/>
          <a:p>
            <a:r>
              <a:rPr lang="en-IN" sz="2800" dirty="0"/>
              <a:t>TECHNICAL ARCHITECTURE</a:t>
            </a:r>
          </a:p>
        </p:txBody>
      </p:sp>
      <p:pic>
        <p:nvPicPr>
          <p:cNvPr id="4" name="image6.jpeg">
            <a:extLst>
              <a:ext uri="{FF2B5EF4-FFF2-40B4-BE49-F238E27FC236}">
                <a16:creationId xmlns:a16="http://schemas.microsoft.com/office/drawing/2014/main" id="{839185A5-7C89-453E-F02E-9BB6E24118A6}"/>
              </a:ext>
            </a:extLst>
          </p:cNvPr>
          <p:cNvPicPr>
            <a:picLocks noChangeAspect="1"/>
          </p:cNvPicPr>
          <p:nvPr/>
        </p:nvPicPr>
        <p:blipFill>
          <a:blip r:embed="rId2" cstate="print"/>
          <a:stretch>
            <a:fillRect/>
          </a:stretch>
        </p:blipFill>
        <p:spPr>
          <a:xfrm>
            <a:off x="958713" y="1300480"/>
            <a:ext cx="10603367" cy="5283199"/>
          </a:xfrm>
          <a:prstGeom prst="rect">
            <a:avLst/>
          </a:prstGeom>
        </p:spPr>
      </p:pic>
    </p:spTree>
    <p:extLst>
      <p:ext uri="{BB962C8B-B14F-4D97-AF65-F5344CB8AC3E}">
        <p14:creationId xmlns:p14="http://schemas.microsoft.com/office/powerpoint/2010/main" val="339254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DE5B3-BF39-DEB2-D99F-BEB11FE8FE4D}"/>
              </a:ext>
            </a:extLst>
          </p:cNvPr>
          <p:cNvSpPr txBox="1"/>
          <p:nvPr/>
        </p:nvSpPr>
        <p:spPr>
          <a:xfrm rot="10800000" flipV="1">
            <a:off x="2418080" y="2362502"/>
            <a:ext cx="7416800" cy="707886"/>
          </a:xfrm>
          <a:prstGeom prst="rect">
            <a:avLst/>
          </a:prstGeom>
          <a:noFill/>
        </p:spPr>
        <p:txBody>
          <a:bodyPr wrap="square" rtlCol="0">
            <a:spAutoFit/>
          </a:bodyPr>
          <a:lstStyle/>
          <a:p>
            <a:r>
              <a:rPr lang="en-IN" sz="4000" dirty="0"/>
              <a:t>WORKING DEMO OF THE PROJECT</a:t>
            </a:r>
          </a:p>
        </p:txBody>
      </p:sp>
    </p:spTree>
    <p:extLst>
      <p:ext uri="{BB962C8B-B14F-4D97-AF65-F5344CB8AC3E}">
        <p14:creationId xmlns:p14="http://schemas.microsoft.com/office/powerpoint/2010/main" val="373065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6B8F93-651E-E013-1257-80497F8AE780}"/>
              </a:ext>
            </a:extLst>
          </p:cNvPr>
          <p:cNvPicPr>
            <a:picLocks noChangeAspect="1"/>
          </p:cNvPicPr>
          <p:nvPr/>
        </p:nvPicPr>
        <p:blipFill>
          <a:blip r:embed="rId2"/>
          <a:stretch>
            <a:fillRect/>
          </a:stretch>
        </p:blipFill>
        <p:spPr>
          <a:xfrm>
            <a:off x="-9676" y="0"/>
            <a:ext cx="12201676" cy="6858000"/>
          </a:xfrm>
          <a:prstGeom prst="rect">
            <a:avLst/>
          </a:prstGeom>
        </p:spPr>
      </p:pic>
    </p:spTree>
    <p:extLst>
      <p:ext uri="{BB962C8B-B14F-4D97-AF65-F5344CB8AC3E}">
        <p14:creationId xmlns:p14="http://schemas.microsoft.com/office/powerpoint/2010/main" val="413808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310</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Anantharaman</dc:creator>
  <cp:lastModifiedBy>S Anantharaman</cp:lastModifiedBy>
  <cp:revision>1</cp:revision>
  <dcterms:created xsi:type="dcterms:W3CDTF">2022-11-19T13:06:51Z</dcterms:created>
  <dcterms:modified xsi:type="dcterms:W3CDTF">2022-11-19T13:25:41Z</dcterms:modified>
</cp:coreProperties>
</file>