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75" r:id="rId6"/>
    <p:sldId id="260" r:id="rId7"/>
    <p:sldId id="280" r:id="rId8"/>
    <p:sldId id="276" r:id="rId9"/>
    <p:sldId id="261" r:id="rId10"/>
    <p:sldId id="262" r:id="rId11"/>
    <p:sldId id="263" r:id="rId12"/>
    <p:sldId id="277" r:id="rId13"/>
    <p:sldId id="278"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FEFFE2-3277-4F89-B75F-61AF04292F0B}"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ECA70-6B6A-43A2-8C0E-E4C8ED0A528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01404"/>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FEFFE2-3277-4F89-B75F-61AF04292F0B}"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ECA70-6B6A-43A2-8C0E-E4C8ED0A5283}" type="slidenum">
              <a:rPr lang="en-IN" smtClean="0"/>
              <a:t>‹#›</a:t>
            </a:fld>
            <a:endParaRPr lang="en-IN"/>
          </a:p>
        </p:txBody>
      </p:sp>
    </p:spTree>
    <p:extLst>
      <p:ext uri="{BB962C8B-B14F-4D97-AF65-F5344CB8AC3E}">
        <p14:creationId xmlns:p14="http://schemas.microsoft.com/office/powerpoint/2010/main" val="2002444218"/>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FEFFE2-3277-4F89-B75F-61AF04292F0B}"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ECA70-6B6A-43A2-8C0E-E4C8ED0A5283}" type="slidenum">
              <a:rPr lang="en-IN" smtClean="0"/>
              <a:t>‹#›</a:t>
            </a:fld>
            <a:endParaRPr lang="en-IN"/>
          </a:p>
        </p:txBody>
      </p:sp>
    </p:spTree>
    <p:extLst>
      <p:ext uri="{BB962C8B-B14F-4D97-AF65-F5344CB8AC3E}">
        <p14:creationId xmlns:p14="http://schemas.microsoft.com/office/powerpoint/2010/main" val="3038990865"/>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FEFFE2-3277-4F89-B75F-61AF04292F0B}"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ECA70-6B6A-43A2-8C0E-E4C8ED0A5283}" type="slidenum">
              <a:rPr lang="en-IN" smtClean="0"/>
              <a:t>‹#›</a:t>
            </a:fld>
            <a:endParaRPr lang="en-IN"/>
          </a:p>
        </p:txBody>
      </p:sp>
    </p:spTree>
    <p:extLst>
      <p:ext uri="{BB962C8B-B14F-4D97-AF65-F5344CB8AC3E}">
        <p14:creationId xmlns:p14="http://schemas.microsoft.com/office/powerpoint/2010/main" val="3356642984"/>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FEFFE2-3277-4F89-B75F-61AF04292F0B}"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ECA70-6B6A-43A2-8C0E-E4C8ED0A528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168389"/>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FEFFE2-3277-4F89-B75F-61AF04292F0B}"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4ECA70-6B6A-43A2-8C0E-E4C8ED0A5283}" type="slidenum">
              <a:rPr lang="en-IN" smtClean="0"/>
              <a:t>‹#›</a:t>
            </a:fld>
            <a:endParaRPr lang="en-IN"/>
          </a:p>
        </p:txBody>
      </p:sp>
    </p:spTree>
    <p:extLst>
      <p:ext uri="{BB962C8B-B14F-4D97-AF65-F5344CB8AC3E}">
        <p14:creationId xmlns:p14="http://schemas.microsoft.com/office/powerpoint/2010/main" val="359148295"/>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FEFFE2-3277-4F89-B75F-61AF04292F0B}"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4ECA70-6B6A-43A2-8C0E-E4C8ED0A5283}" type="slidenum">
              <a:rPr lang="en-IN" smtClean="0"/>
              <a:t>‹#›</a:t>
            </a:fld>
            <a:endParaRPr lang="en-IN"/>
          </a:p>
        </p:txBody>
      </p:sp>
    </p:spTree>
    <p:extLst>
      <p:ext uri="{BB962C8B-B14F-4D97-AF65-F5344CB8AC3E}">
        <p14:creationId xmlns:p14="http://schemas.microsoft.com/office/powerpoint/2010/main" val="188286818"/>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FEFFE2-3277-4F89-B75F-61AF04292F0B}"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4ECA70-6B6A-43A2-8C0E-E4C8ED0A5283}" type="slidenum">
              <a:rPr lang="en-IN" smtClean="0"/>
              <a:t>‹#›</a:t>
            </a:fld>
            <a:endParaRPr lang="en-IN"/>
          </a:p>
        </p:txBody>
      </p:sp>
    </p:spTree>
    <p:extLst>
      <p:ext uri="{BB962C8B-B14F-4D97-AF65-F5344CB8AC3E}">
        <p14:creationId xmlns:p14="http://schemas.microsoft.com/office/powerpoint/2010/main" val="1475071952"/>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FEFFE2-3277-4F89-B75F-61AF04292F0B}" type="datetimeFigureOut">
              <a:rPr lang="en-IN" smtClean="0"/>
              <a:t>06-12-2022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B4ECA70-6B6A-43A2-8C0E-E4C8ED0A5283}" type="slidenum">
              <a:rPr lang="en-IN" smtClean="0"/>
              <a:t>‹#›</a:t>
            </a:fld>
            <a:endParaRPr lang="en-IN"/>
          </a:p>
        </p:txBody>
      </p:sp>
    </p:spTree>
    <p:extLst>
      <p:ext uri="{BB962C8B-B14F-4D97-AF65-F5344CB8AC3E}">
        <p14:creationId xmlns:p14="http://schemas.microsoft.com/office/powerpoint/2010/main" val="3691564931"/>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7FEFFE2-3277-4F89-B75F-61AF04292F0B}" type="datetimeFigureOut">
              <a:rPr lang="en-IN" smtClean="0"/>
              <a:t>06-12-2022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4ECA70-6B6A-43A2-8C0E-E4C8ED0A5283}" type="slidenum">
              <a:rPr lang="en-IN" smtClean="0"/>
              <a:t>‹#›</a:t>
            </a:fld>
            <a:endParaRPr lang="en-IN"/>
          </a:p>
        </p:txBody>
      </p:sp>
    </p:spTree>
    <p:extLst>
      <p:ext uri="{BB962C8B-B14F-4D97-AF65-F5344CB8AC3E}">
        <p14:creationId xmlns:p14="http://schemas.microsoft.com/office/powerpoint/2010/main" val="4118956886"/>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EFFE2-3277-4F89-B75F-61AF04292F0B}"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4ECA70-6B6A-43A2-8C0E-E4C8ED0A5283}" type="slidenum">
              <a:rPr lang="en-IN" smtClean="0"/>
              <a:t>‹#›</a:t>
            </a:fld>
            <a:endParaRPr lang="en-IN"/>
          </a:p>
        </p:txBody>
      </p:sp>
    </p:spTree>
    <p:extLst>
      <p:ext uri="{BB962C8B-B14F-4D97-AF65-F5344CB8AC3E}">
        <p14:creationId xmlns:p14="http://schemas.microsoft.com/office/powerpoint/2010/main" val="3993781387"/>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FEFFE2-3277-4F89-B75F-61AF04292F0B}" type="datetimeFigureOut">
              <a:rPr lang="en-IN" smtClean="0"/>
              <a:t>06-12-2022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4ECA70-6B6A-43A2-8C0E-E4C8ED0A528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00638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b="1" dirty="0" smtClean="0">
                <a:latin typeface="Times New Roman" panose="02020603050405020304" pitchFamily="18" charset="0"/>
                <a:cs typeface="Times New Roman" panose="02020603050405020304" pitchFamily="18" charset="0"/>
              </a:rPr>
              <a:t>SMART FASHION RECOMMENDER SYSTEM</a:t>
            </a:r>
            <a:endParaRPr lang="en-IN" sz="5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b="1" dirty="0" smtClean="0">
                <a:latin typeface="Times New Roman" panose="02020603050405020304" pitchFamily="18" charset="0"/>
                <a:cs typeface="Times New Roman" panose="02020603050405020304" pitchFamily="18" charset="0"/>
              </a:rPr>
              <a:t>CLOUD APPLICATION DEVELOPMENT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34822"/>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DFD LEVEL 1 DIAGRAM</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3572081" y="1846263"/>
            <a:ext cx="5108164" cy="4022725"/>
          </a:xfrm>
          <a:prstGeom prst="rect">
            <a:avLst/>
          </a:prstGeom>
        </p:spPr>
      </p:pic>
    </p:spTree>
    <p:extLst>
      <p:ext uri="{BB962C8B-B14F-4D97-AF65-F5344CB8AC3E}">
        <p14:creationId xmlns:p14="http://schemas.microsoft.com/office/powerpoint/2010/main" val="571280045"/>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DFD LEVEL 2 DIAGRAM</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3901865" y="2026567"/>
            <a:ext cx="4449230" cy="4022725"/>
          </a:xfrm>
          <a:prstGeom prst="rect">
            <a:avLst/>
          </a:prstGeom>
        </p:spPr>
      </p:pic>
    </p:spTree>
    <p:extLst>
      <p:ext uri="{BB962C8B-B14F-4D97-AF65-F5344CB8AC3E}">
        <p14:creationId xmlns:p14="http://schemas.microsoft.com/office/powerpoint/2010/main" val="2344862645"/>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FUNCTIONAL REQUIREMENTS</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4200039"/>
              </p:ext>
            </p:extLst>
          </p:nvPr>
        </p:nvGraphicFramePr>
        <p:xfrm>
          <a:off x="3606085" y="1813668"/>
          <a:ext cx="5164427" cy="4355311"/>
        </p:xfrm>
        <a:graphic>
          <a:graphicData uri="http://schemas.openxmlformats.org/drawingml/2006/table">
            <a:tbl>
              <a:tblPr firstRow="1" firstCol="1" bandRow="1">
                <a:tableStyleId>{5C22544A-7EE6-4342-B048-85BDC9FD1C3A}</a:tableStyleId>
              </a:tblPr>
              <a:tblGrid>
                <a:gridCol w="511210"/>
                <a:gridCol w="1745093"/>
                <a:gridCol w="2908124"/>
              </a:tblGrid>
              <a:tr h="209144">
                <a:tc>
                  <a:txBody>
                    <a:bodyPr/>
                    <a:lstStyle/>
                    <a:p>
                      <a:pPr>
                        <a:lnSpc>
                          <a:spcPct val="115000"/>
                        </a:lnSpc>
                        <a:spcAft>
                          <a:spcPts val="0"/>
                        </a:spcAft>
                      </a:pPr>
                      <a:r>
                        <a:rPr lang="en-IN" sz="600">
                          <a:effectLst/>
                        </a:rPr>
                        <a:t>FR No.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Functional Requirement (Epic)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Sub Requirement (Story / Sub-Task)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r h="306642">
                <a:tc>
                  <a:txBody>
                    <a:bodyPr/>
                    <a:lstStyle/>
                    <a:p>
                      <a:pPr>
                        <a:lnSpc>
                          <a:spcPct val="115000"/>
                        </a:lnSpc>
                        <a:spcAft>
                          <a:spcPts val="0"/>
                        </a:spcAft>
                      </a:pPr>
                      <a:r>
                        <a:rPr lang="en-IN" sz="600">
                          <a:effectLst/>
                        </a:rPr>
                        <a:t>FR-1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User Registration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marR="1038860">
                        <a:lnSpc>
                          <a:spcPct val="115000"/>
                        </a:lnSpc>
                        <a:spcAft>
                          <a:spcPts val="0"/>
                        </a:spcAft>
                      </a:pPr>
                      <a:r>
                        <a:rPr lang="en-IN" sz="600">
                          <a:effectLst/>
                        </a:rPr>
                        <a:t>Registration through Form Registration through Gmail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r h="305878">
                <a:tc>
                  <a:txBody>
                    <a:bodyPr/>
                    <a:lstStyle/>
                    <a:p>
                      <a:pPr>
                        <a:lnSpc>
                          <a:spcPct val="115000"/>
                        </a:lnSpc>
                        <a:spcAft>
                          <a:spcPts val="0"/>
                        </a:spcAft>
                      </a:pPr>
                      <a:r>
                        <a:rPr lang="en-IN" sz="600">
                          <a:effectLst/>
                        </a:rPr>
                        <a:t>FR-2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User Confirmation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marR="1128395">
                        <a:lnSpc>
                          <a:spcPct val="115000"/>
                        </a:lnSpc>
                        <a:spcAft>
                          <a:spcPts val="0"/>
                        </a:spcAft>
                      </a:pPr>
                      <a:r>
                        <a:rPr lang="en-IN" sz="600">
                          <a:effectLst/>
                        </a:rPr>
                        <a:t>Confirmation via Email Confirmation via OTP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r h="294407">
                <a:tc>
                  <a:txBody>
                    <a:bodyPr/>
                    <a:lstStyle/>
                    <a:p>
                      <a:pPr>
                        <a:lnSpc>
                          <a:spcPct val="115000"/>
                        </a:lnSpc>
                        <a:spcAft>
                          <a:spcPts val="0"/>
                        </a:spcAft>
                      </a:pPr>
                      <a:r>
                        <a:rPr lang="en-IN" sz="600">
                          <a:effectLst/>
                        </a:rPr>
                        <a:t>FR-3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Product Master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It includes the information of the products, item no, size, categories etc.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r h="464322">
                <a:tc>
                  <a:txBody>
                    <a:bodyPr/>
                    <a:lstStyle/>
                    <a:p>
                      <a:pPr>
                        <a:lnSpc>
                          <a:spcPct val="115000"/>
                        </a:lnSpc>
                        <a:spcAft>
                          <a:spcPts val="0"/>
                        </a:spcAft>
                      </a:pPr>
                      <a:r>
                        <a:rPr lang="en-IN" sz="600">
                          <a:effectLst/>
                        </a:rPr>
                        <a:t>FR-4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Mobile Friendliness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An analytic tool to study the audience and inquire about their devices. Know the position of essential buttons and options on the webpages, change them accordingly for a better experience.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r h="305495">
                <a:tc>
                  <a:txBody>
                    <a:bodyPr/>
                    <a:lstStyle/>
                    <a:p>
                      <a:pPr>
                        <a:lnSpc>
                          <a:spcPct val="115000"/>
                        </a:lnSpc>
                        <a:spcAft>
                          <a:spcPts val="0"/>
                        </a:spcAft>
                      </a:pPr>
                      <a:r>
                        <a:rPr lang="en-IN" sz="600">
                          <a:effectLst/>
                        </a:rPr>
                        <a:t>FR-5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Price Master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Only for the price of the products and applicable discount of the products.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r h="348241">
                <a:tc>
                  <a:txBody>
                    <a:bodyPr/>
                    <a:lstStyle/>
                    <a:p>
                      <a:pPr>
                        <a:lnSpc>
                          <a:spcPct val="115000"/>
                        </a:lnSpc>
                        <a:spcAft>
                          <a:spcPts val="0"/>
                        </a:spcAft>
                      </a:pPr>
                      <a:r>
                        <a:rPr lang="en-IN" sz="600">
                          <a:effectLst/>
                        </a:rPr>
                        <a:t>FR-6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Transaction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It is a payment method in which the transfer of money of buying products. This process is secure and password protected.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r h="348241">
                <a:tc>
                  <a:txBody>
                    <a:bodyPr/>
                    <a:lstStyle/>
                    <a:p>
                      <a:pPr>
                        <a:lnSpc>
                          <a:spcPct val="115000"/>
                        </a:lnSpc>
                        <a:spcAft>
                          <a:spcPts val="0"/>
                        </a:spcAft>
                      </a:pPr>
                      <a:r>
                        <a:rPr lang="en-IN" sz="600">
                          <a:effectLst/>
                        </a:rPr>
                        <a:t>FR-7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Reporting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After ordering for the product, the system will send one copy of the bill to the customer’s Email-address and another one for the system data base.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r h="305495">
                <a:tc>
                  <a:txBody>
                    <a:bodyPr/>
                    <a:lstStyle/>
                    <a:p>
                      <a:pPr>
                        <a:lnSpc>
                          <a:spcPct val="115000"/>
                        </a:lnSpc>
                        <a:spcAft>
                          <a:spcPts val="0"/>
                        </a:spcAft>
                      </a:pPr>
                      <a:r>
                        <a:rPr lang="en-IN" sz="600">
                          <a:effectLst/>
                        </a:rPr>
                        <a:t>FR-8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Delivery Report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List of the products that can be delivered to the customer.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r h="348241">
                <a:tc>
                  <a:txBody>
                    <a:bodyPr/>
                    <a:lstStyle/>
                    <a:p>
                      <a:pPr>
                        <a:lnSpc>
                          <a:spcPct val="115000"/>
                        </a:lnSpc>
                        <a:spcAft>
                          <a:spcPts val="0"/>
                        </a:spcAft>
                      </a:pPr>
                      <a:r>
                        <a:rPr lang="en-IN" sz="600">
                          <a:effectLst/>
                        </a:rPr>
                        <a:t>FR-9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Changes to cart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Changes to cart means the customer after login or registration can make order or cancel order of the product from the shopping cart.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r h="348241">
                <a:tc>
                  <a:txBody>
                    <a:bodyPr/>
                    <a:lstStyle/>
                    <a:p>
                      <a:pPr>
                        <a:lnSpc>
                          <a:spcPct val="115000"/>
                        </a:lnSpc>
                        <a:spcAft>
                          <a:spcPts val="0"/>
                        </a:spcAft>
                      </a:pPr>
                      <a:r>
                        <a:rPr lang="en-IN" sz="600">
                          <a:effectLst/>
                        </a:rPr>
                        <a:t>FR-10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Payment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In this system we are dealing the mode of payment by cash. We will extend this to credit card, debit card etc. in the future.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r h="464322">
                <a:tc>
                  <a:txBody>
                    <a:bodyPr/>
                    <a:lstStyle/>
                    <a:p>
                      <a:pPr>
                        <a:lnSpc>
                          <a:spcPct val="115000"/>
                        </a:lnSpc>
                        <a:spcAft>
                          <a:spcPts val="0"/>
                        </a:spcAft>
                      </a:pPr>
                      <a:r>
                        <a:rPr lang="en-IN" sz="600">
                          <a:effectLst/>
                        </a:rPr>
                        <a:t>FR-11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Interface aspects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Simulates and processes human conversation (either spoken or written), allowing humans to interact with digital devices as if they were communicating with a real person.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r h="306642">
                <a:tc>
                  <a:txBody>
                    <a:bodyPr/>
                    <a:lstStyle/>
                    <a:p>
                      <a:pPr>
                        <a:lnSpc>
                          <a:spcPct val="115000"/>
                        </a:lnSpc>
                        <a:spcAft>
                          <a:spcPts val="0"/>
                        </a:spcAft>
                      </a:pPr>
                      <a:r>
                        <a:rPr lang="en-IN" sz="600">
                          <a:effectLst/>
                        </a:rPr>
                        <a:t>FR-12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a:effectLst/>
                        </a:rPr>
                        <a:t>Logout </a:t>
                      </a:r>
                      <a:endParaRPr lang="en-IN" sz="6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c>
                  <a:txBody>
                    <a:bodyPr/>
                    <a:lstStyle/>
                    <a:p>
                      <a:pPr>
                        <a:lnSpc>
                          <a:spcPct val="115000"/>
                        </a:lnSpc>
                        <a:spcAft>
                          <a:spcPts val="0"/>
                        </a:spcAft>
                      </a:pPr>
                      <a:r>
                        <a:rPr lang="en-IN" sz="600" dirty="0">
                          <a:effectLst/>
                        </a:rPr>
                        <a:t>After ordering or surfing for the product customer has to logout. </a:t>
                      </a:r>
                      <a:endParaRPr lang="en-IN" sz="600" dirty="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38140" marR="40612" marT="0" marB="0"/>
                </a:tc>
              </a:tr>
            </a:tbl>
          </a:graphicData>
        </a:graphic>
      </p:graphicFrame>
    </p:spTree>
    <p:extLst>
      <p:ext uri="{BB962C8B-B14F-4D97-AF65-F5344CB8AC3E}">
        <p14:creationId xmlns:p14="http://schemas.microsoft.com/office/powerpoint/2010/main" val="1248850015"/>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latin typeface="Times New Roman" panose="02020603050405020304" pitchFamily="18" charset="0"/>
                <a:cs typeface="Times New Roman" panose="02020603050405020304" pitchFamily="18" charset="0"/>
              </a:rPr>
              <a:t> NON-FUNCTIONAL REQUIREMENTS</a:t>
            </a:r>
            <a:endParaRPr lang="en-IN" sz="4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2485232"/>
              </p:ext>
            </p:extLst>
          </p:nvPr>
        </p:nvGraphicFramePr>
        <p:xfrm>
          <a:off x="3078051" y="1846264"/>
          <a:ext cx="6336405" cy="4296959"/>
        </p:xfrm>
        <a:graphic>
          <a:graphicData uri="http://schemas.openxmlformats.org/drawingml/2006/table">
            <a:tbl>
              <a:tblPr firstRow="1" firstCol="1" bandRow="1">
                <a:tableStyleId>{5C22544A-7EE6-4342-B048-85BDC9FD1C3A}</a:tableStyleId>
              </a:tblPr>
              <a:tblGrid>
                <a:gridCol w="629223"/>
                <a:gridCol w="2353813"/>
                <a:gridCol w="3353369"/>
              </a:tblGrid>
              <a:tr h="199964">
                <a:tc>
                  <a:txBody>
                    <a:bodyPr/>
                    <a:lstStyle/>
                    <a:p>
                      <a:pPr>
                        <a:lnSpc>
                          <a:spcPct val="115000"/>
                        </a:lnSpc>
                        <a:spcAft>
                          <a:spcPts val="0"/>
                        </a:spcAft>
                      </a:pPr>
                      <a:r>
                        <a:rPr lang="en-IN" sz="900" dirty="0">
                          <a:effectLst/>
                        </a:rPr>
                        <a:t>FR No. </a:t>
                      </a:r>
                      <a:endParaRPr lang="en-IN" sz="900" dirty="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a:effectLst/>
                        </a:rPr>
                        <a:t>Non-Functional Requirement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a:effectLst/>
                        </a:rPr>
                        <a:t>Description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r>
              <a:tr h="1061968">
                <a:tc>
                  <a:txBody>
                    <a:bodyPr/>
                    <a:lstStyle/>
                    <a:p>
                      <a:pPr>
                        <a:lnSpc>
                          <a:spcPct val="115000"/>
                        </a:lnSpc>
                        <a:spcAft>
                          <a:spcPts val="0"/>
                        </a:spcAft>
                      </a:pPr>
                      <a:r>
                        <a:rPr lang="en-IN" sz="900">
                          <a:effectLst/>
                        </a:rPr>
                        <a:t>NFR-1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dirty="0">
                          <a:effectLst/>
                        </a:rPr>
                        <a:t>Usability </a:t>
                      </a:r>
                      <a:endParaRPr lang="en-IN" sz="900" dirty="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a:effectLst/>
                        </a:rPr>
                        <a:t>Usability encapsulates the user experience. </a:t>
                      </a:r>
                    </a:p>
                    <a:p>
                      <a:pPr>
                        <a:lnSpc>
                          <a:spcPct val="115000"/>
                        </a:lnSpc>
                        <a:spcAft>
                          <a:spcPts val="0"/>
                        </a:spcAft>
                      </a:pPr>
                      <a:r>
                        <a:rPr lang="en-IN" sz="900">
                          <a:effectLst/>
                        </a:rPr>
                        <a:t>Essentially, it means the ease with which a visitor to the site can interact with it. If a site has strong usability, it provides an experience that is more comfortable and straightforward for its users to navigate.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r>
              <a:tr h="974170">
                <a:tc>
                  <a:txBody>
                    <a:bodyPr/>
                    <a:lstStyle/>
                    <a:p>
                      <a:pPr>
                        <a:lnSpc>
                          <a:spcPct val="115000"/>
                        </a:lnSpc>
                        <a:spcAft>
                          <a:spcPts val="0"/>
                        </a:spcAft>
                      </a:pPr>
                      <a:r>
                        <a:rPr lang="en-IN" sz="900">
                          <a:effectLst/>
                        </a:rPr>
                        <a:t>NFR-2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dirty="0">
                          <a:effectLst/>
                        </a:rPr>
                        <a:t>Security </a:t>
                      </a:r>
                      <a:endParaRPr lang="en-IN" sz="900" dirty="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96000"/>
                        </a:lnSpc>
                        <a:spcAft>
                          <a:spcPts val="0"/>
                        </a:spcAft>
                      </a:pPr>
                      <a:r>
                        <a:rPr lang="en-IN" sz="900" dirty="0">
                          <a:effectLst/>
                        </a:rPr>
                        <a:t>Security comes with utmost importance if a site is dealing with monetary transactions, users’ financial and sensitive data. </a:t>
                      </a:r>
                    </a:p>
                    <a:p>
                      <a:pPr>
                        <a:lnSpc>
                          <a:spcPct val="115000"/>
                        </a:lnSpc>
                        <a:spcAft>
                          <a:spcPts val="0"/>
                        </a:spcAft>
                      </a:pPr>
                      <a:r>
                        <a:rPr lang="en-IN" sz="900" dirty="0">
                          <a:effectLst/>
                        </a:rPr>
                        <a:t>Privacy – The control over one's personal data. Security – The attempted access to data by unauthorized others. </a:t>
                      </a:r>
                      <a:endParaRPr lang="en-IN" sz="900" dirty="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r>
              <a:tr h="707979">
                <a:tc>
                  <a:txBody>
                    <a:bodyPr/>
                    <a:lstStyle/>
                    <a:p>
                      <a:pPr>
                        <a:lnSpc>
                          <a:spcPct val="115000"/>
                        </a:lnSpc>
                        <a:spcAft>
                          <a:spcPts val="0"/>
                        </a:spcAft>
                      </a:pPr>
                      <a:r>
                        <a:rPr lang="en-IN" sz="900">
                          <a:effectLst/>
                        </a:rPr>
                        <a:t>NFR-3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dirty="0">
                          <a:effectLst/>
                        </a:rPr>
                        <a:t>Maintainability </a:t>
                      </a:r>
                      <a:endParaRPr lang="en-IN" sz="900" dirty="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a:effectLst/>
                        </a:rPr>
                        <a:t>Thriving the website maintenance from the initial development means cutting the time &amp; cost to determine and resolve the faults of the system in the future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r>
              <a:tr h="530984">
                <a:tc>
                  <a:txBody>
                    <a:bodyPr/>
                    <a:lstStyle/>
                    <a:p>
                      <a:pPr>
                        <a:lnSpc>
                          <a:spcPct val="115000"/>
                        </a:lnSpc>
                        <a:spcAft>
                          <a:spcPts val="0"/>
                        </a:spcAft>
                      </a:pPr>
                      <a:r>
                        <a:rPr lang="en-IN" sz="900">
                          <a:effectLst/>
                        </a:rPr>
                        <a:t>NFR-4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a:effectLst/>
                        </a:rPr>
                        <a:t>Performance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a:effectLst/>
                        </a:rPr>
                        <a:t>The focus is on loading the e-commerce store as fast as possible regardless of the number of integrations and traffic on the website.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r>
              <a:tr h="290910">
                <a:tc>
                  <a:txBody>
                    <a:bodyPr/>
                    <a:lstStyle/>
                    <a:p>
                      <a:pPr>
                        <a:lnSpc>
                          <a:spcPct val="115000"/>
                        </a:lnSpc>
                        <a:spcAft>
                          <a:spcPts val="0"/>
                        </a:spcAft>
                      </a:pPr>
                      <a:r>
                        <a:rPr lang="en-IN" sz="900">
                          <a:effectLst/>
                        </a:rPr>
                        <a:t>NFR-5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a:effectLst/>
                        </a:rPr>
                        <a:t>Availability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a:effectLst/>
                        </a:rPr>
                        <a:t>It’s available for 24x7 hours and in any browsers.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r>
              <a:tr h="530984">
                <a:tc>
                  <a:txBody>
                    <a:bodyPr/>
                    <a:lstStyle/>
                    <a:p>
                      <a:pPr>
                        <a:lnSpc>
                          <a:spcPct val="115000"/>
                        </a:lnSpc>
                        <a:spcAft>
                          <a:spcPts val="0"/>
                        </a:spcAft>
                      </a:pPr>
                      <a:r>
                        <a:rPr lang="en-IN" sz="900">
                          <a:effectLst/>
                        </a:rPr>
                        <a:t>NFR-6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a:effectLst/>
                        </a:rPr>
                        <a:t>Scalability </a:t>
                      </a:r>
                      <a:endParaRPr lang="en-IN" sz="90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c>
                  <a:txBody>
                    <a:bodyPr/>
                    <a:lstStyle/>
                    <a:p>
                      <a:pPr>
                        <a:lnSpc>
                          <a:spcPct val="115000"/>
                        </a:lnSpc>
                        <a:spcAft>
                          <a:spcPts val="0"/>
                        </a:spcAft>
                      </a:pPr>
                      <a:r>
                        <a:rPr lang="en-IN" sz="900" dirty="0">
                          <a:effectLst/>
                        </a:rPr>
                        <a:t>It will define how the website can grow and increase its features and functionality without impacting the performance of the website. </a:t>
                      </a:r>
                      <a:endParaRPr lang="en-IN" sz="900" dirty="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a:txBody>
                  <a:tcPr marL="58944" marR="62765" marT="0" marB="0"/>
                </a:tc>
              </a:tr>
            </a:tbl>
          </a:graphicData>
        </a:graphic>
      </p:graphicFrame>
    </p:spTree>
    <p:extLst>
      <p:ext uri="{BB962C8B-B14F-4D97-AF65-F5344CB8AC3E}">
        <p14:creationId xmlns:p14="http://schemas.microsoft.com/office/powerpoint/2010/main" val="2589895010"/>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OUTPUT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HOME PAGE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100186" y="2551068"/>
            <a:ext cx="5734050" cy="3121025"/>
          </a:xfrm>
          <a:prstGeom prst="rect">
            <a:avLst/>
          </a:prstGeom>
        </p:spPr>
      </p:pic>
    </p:spTree>
    <p:extLst>
      <p:ext uri="{BB962C8B-B14F-4D97-AF65-F5344CB8AC3E}">
        <p14:creationId xmlns:p14="http://schemas.microsoft.com/office/powerpoint/2010/main" val="1792092402"/>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LOGIN PAGE</a:t>
            </a: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7616" y="2475376"/>
            <a:ext cx="6479299" cy="3393718"/>
          </a:xfrm>
          <a:prstGeom prst="rect">
            <a:avLst/>
          </a:prstGeom>
        </p:spPr>
      </p:pic>
    </p:spTree>
    <p:extLst>
      <p:ext uri="{BB962C8B-B14F-4D97-AF65-F5344CB8AC3E}">
        <p14:creationId xmlns:p14="http://schemas.microsoft.com/office/powerpoint/2010/main" val="2018270183"/>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SIGN UP PAGE </a:t>
            </a:r>
          </a:p>
          <a:p>
            <a:endParaRPr lang="en-IN" sz="24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8594" y="2575802"/>
            <a:ext cx="7895771" cy="3401666"/>
          </a:xfrm>
          <a:prstGeom prst="rect">
            <a:avLst/>
          </a:prstGeom>
        </p:spPr>
      </p:pic>
    </p:spTree>
    <p:extLst>
      <p:ext uri="{BB962C8B-B14F-4D97-AF65-F5344CB8AC3E}">
        <p14:creationId xmlns:p14="http://schemas.microsoft.com/office/powerpoint/2010/main" val="664648667"/>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PROJECT PAGE </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3222" y="2570989"/>
            <a:ext cx="7480663" cy="3406479"/>
          </a:xfrm>
          <a:prstGeom prst="rect">
            <a:avLst/>
          </a:prstGeom>
        </p:spPr>
      </p:pic>
    </p:spTree>
    <p:extLst>
      <p:ext uri="{BB962C8B-B14F-4D97-AF65-F5344CB8AC3E}">
        <p14:creationId xmlns:p14="http://schemas.microsoft.com/office/powerpoint/2010/main" val="1067134942"/>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ORDER PAGE</a:t>
            </a: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3108" y="2540000"/>
            <a:ext cx="7866743" cy="3657600"/>
          </a:xfrm>
          <a:prstGeom prst="rect">
            <a:avLst/>
          </a:prstGeom>
        </p:spPr>
      </p:pic>
    </p:spTree>
    <p:extLst>
      <p:ext uri="{BB962C8B-B14F-4D97-AF65-F5344CB8AC3E}">
        <p14:creationId xmlns:p14="http://schemas.microsoft.com/office/powerpoint/2010/main" val="1122050921"/>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 CART PAGE</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1005" y="2510970"/>
            <a:ext cx="7770949" cy="3120322"/>
          </a:xfrm>
          <a:prstGeom prst="rect">
            <a:avLst/>
          </a:prstGeom>
        </p:spPr>
      </p:pic>
    </p:spTree>
    <p:extLst>
      <p:ext uri="{BB962C8B-B14F-4D97-AF65-F5344CB8AC3E}">
        <p14:creationId xmlns:p14="http://schemas.microsoft.com/office/powerpoint/2010/main" val="572325784"/>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TEAM ID-PNT2022TMID39615</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sz="2800" b="1" dirty="0" smtClean="0">
              <a:latin typeface="Times New Roman" panose="02020603050405020304" pitchFamily="18" charset="0"/>
              <a:cs typeface="Times New Roman" panose="02020603050405020304" pitchFamily="18" charset="0"/>
            </a:endParaRPr>
          </a:p>
          <a:p>
            <a:r>
              <a:rPr lang="en-IN" sz="2800" b="1" dirty="0" smtClean="0">
                <a:latin typeface="Times New Roman" panose="02020603050405020304" pitchFamily="18" charset="0"/>
                <a:cs typeface="Times New Roman" panose="02020603050405020304" pitchFamily="18" charset="0"/>
              </a:rPr>
              <a:t>TEAM MEMBERS</a:t>
            </a:r>
          </a:p>
          <a:p>
            <a:r>
              <a:rPr lang="en-IN" dirty="0" smtClean="0">
                <a:latin typeface="Times New Roman" panose="02020603050405020304" pitchFamily="18" charset="0"/>
                <a:cs typeface="Times New Roman" panose="02020603050405020304" pitchFamily="18" charset="0"/>
              </a:rPr>
              <a:t>1.SUSMITHA S G - 510619104073</a:t>
            </a:r>
          </a:p>
          <a:p>
            <a:r>
              <a:rPr lang="en-IN" dirty="0" smtClean="0">
                <a:latin typeface="Times New Roman" panose="02020603050405020304" pitchFamily="18" charset="0"/>
                <a:cs typeface="Times New Roman" panose="02020603050405020304" pitchFamily="18" charset="0"/>
              </a:rPr>
              <a:t>2. MOHANA PRIYA V - 510619104050</a:t>
            </a:r>
          </a:p>
          <a:p>
            <a:r>
              <a:rPr lang="en-IN" dirty="0" smtClean="0">
                <a:latin typeface="Times New Roman" panose="02020603050405020304" pitchFamily="18" charset="0"/>
                <a:cs typeface="Times New Roman" panose="02020603050405020304" pitchFamily="18" charset="0"/>
              </a:rPr>
              <a:t>3. HINITA PRIYANKA S - 510619104026</a:t>
            </a:r>
          </a:p>
          <a:p>
            <a:r>
              <a:rPr lang="en-IN" dirty="0" smtClean="0">
                <a:latin typeface="Times New Roman" panose="02020603050405020304" pitchFamily="18" charset="0"/>
                <a:cs typeface="Times New Roman" panose="02020603050405020304" pitchFamily="18" charset="0"/>
              </a:rPr>
              <a:t>4.SIVA PRIYA T - 510619104065</a:t>
            </a:r>
          </a:p>
          <a:p>
            <a:r>
              <a:rPr lang="en-IN" dirty="0" smtClean="0">
                <a:latin typeface="Times New Roman" panose="02020603050405020304" pitchFamily="18" charset="0"/>
                <a:cs typeface="Times New Roman" panose="02020603050405020304" pitchFamily="18" charset="0"/>
              </a:rPr>
              <a:t>5.PRIYADHARSHINI S - 510619104054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546736"/>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CHAT BOT</a:t>
            </a: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3908" y="2625045"/>
            <a:ext cx="7765143" cy="3244049"/>
          </a:xfrm>
          <a:prstGeom prst="rect">
            <a:avLst/>
          </a:prstGeom>
        </p:spPr>
      </p:pic>
    </p:spTree>
    <p:extLst>
      <p:ext uri="{BB962C8B-B14F-4D97-AF65-F5344CB8AC3E}">
        <p14:creationId xmlns:p14="http://schemas.microsoft.com/office/powerpoint/2010/main" val="3206319350"/>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 LOGOUT PAGE</a:t>
            </a: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2765" y="2651300"/>
            <a:ext cx="7981406" cy="3217794"/>
          </a:xfrm>
          <a:prstGeom prst="rect">
            <a:avLst/>
          </a:prstGeom>
        </p:spPr>
      </p:pic>
    </p:spTree>
    <p:extLst>
      <p:ext uri="{BB962C8B-B14F-4D97-AF65-F5344CB8AC3E}">
        <p14:creationId xmlns:p14="http://schemas.microsoft.com/office/powerpoint/2010/main" val="3857842076"/>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  </a:t>
            </a:r>
            <a:endParaRPr lang="en-IN" dirty="0"/>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ADMIN PAGE</a:t>
            </a: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9921" y="2656113"/>
            <a:ext cx="7576457" cy="3321355"/>
          </a:xfrm>
          <a:prstGeom prst="rect">
            <a:avLst/>
          </a:prstGeom>
        </p:spPr>
      </p:pic>
    </p:spTree>
    <p:extLst>
      <p:ext uri="{BB962C8B-B14F-4D97-AF65-F5344CB8AC3E}">
        <p14:creationId xmlns:p14="http://schemas.microsoft.com/office/powerpoint/2010/main" val="1463530579"/>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90056"/>
            <a:ext cx="10058400" cy="1988458"/>
          </a:xfrm>
        </p:spPr>
        <p:txBody>
          <a:bodyPr>
            <a:normAutofit/>
          </a:bodyPr>
          <a:lstStyle/>
          <a:p>
            <a:pPr algn="ctr"/>
            <a:r>
              <a:rPr lang="en-IN" sz="6000" b="1" i="1" dirty="0" smtClean="0">
                <a:latin typeface="Times New Roman" panose="02020603050405020304" pitchFamily="18" charset="0"/>
                <a:cs typeface="Times New Roman" panose="02020603050405020304" pitchFamily="18" charset="0"/>
              </a:rPr>
              <a:t>THANK YOU</a:t>
            </a:r>
            <a:endParaRPr lang="en-IN" sz="6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308241"/>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069" y="286603"/>
            <a:ext cx="10058400" cy="1450757"/>
          </a:xfrm>
        </p:spPr>
        <p:txBody>
          <a:bodyPr/>
          <a:lstStyle/>
          <a:p>
            <a:r>
              <a:rPr lang="en-IN" dirty="0" smtClean="0">
                <a:latin typeface="Times New Roman" panose="02020603050405020304" pitchFamily="18" charset="0"/>
                <a:cs typeface="Times New Roman" panose="02020603050405020304" pitchFamily="18" charset="0"/>
              </a:rPr>
              <a:t>		PROJECT  OVERVIEW</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4551" y="1845733"/>
            <a:ext cx="10279917" cy="4271731"/>
          </a:xfrm>
        </p:spPr>
        <p:txBody>
          <a:bodyPr>
            <a:noAutofit/>
          </a:bodyPr>
          <a:lstStyle/>
          <a:p>
            <a:r>
              <a:rPr lang="en-IN" sz="1600" dirty="0">
                <a:latin typeface="Times New Roman" panose="02020603050405020304" pitchFamily="18" charset="0"/>
                <a:cs typeface="Times New Roman" panose="02020603050405020304" pitchFamily="18" charset="0"/>
              </a:rPr>
              <a:t>Humans are inevitably drawn towards something that is visually more attractive. This tendency of humans has led to development of fashion industry over the course of time. With introduction of recommender systems in multiple domains, retail industries are coming forward with investments in latest technology to improve their business. Fashion has been in existence since centuries and will be prevalent in the coming days as well. Women are more correlated with fashion and style, and they have a larger product base to deal with making it difficult to take decisions. It has become an important aspect of life for modern families since a person is more often than not judged based on his attire. Moreover, apparel providers need their customers to explore their entire product line so they can choose what they like the most which is not possible by simply going into a cloth </a:t>
            </a:r>
            <a:r>
              <a:rPr lang="en-IN" sz="1600" dirty="0" smtClean="0">
                <a:latin typeface="Times New Roman" panose="02020603050405020304" pitchFamily="18" charset="0"/>
                <a:cs typeface="Times New Roman" panose="02020603050405020304" pitchFamily="18" charset="0"/>
              </a:rPr>
              <a:t>store. With </a:t>
            </a:r>
            <a:r>
              <a:rPr lang="en-IN" sz="1600" dirty="0">
                <a:latin typeface="Times New Roman" panose="02020603050405020304" pitchFamily="18" charset="0"/>
                <a:cs typeface="Times New Roman" panose="02020603050405020304" pitchFamily="18" charset="0"/>
              </a:rPr>
              <a:t>the increasing amount of information that people browse daily, how to quickly obtain Information Items that meet people’s needs has become an urgent issue these days. The effort in information retrieval have brought great convenience to people who tend to retrieve information by entering a query or keywords. If some information-intensive websites can proactively suggest products or information items that users may be interested in, it will greatly improve the efficiency and satisfaction of users in obtaining information items. The research in the field of recommender systems precisely originated on this subject. Over the past years, tremendous progress has been made into this area, from non-personalised to personalised and to more recent deep learning recommender systems. </a:t>
            </a:r>
            <a:r>
              <a:rPr lang="en-IN" sz="1600" dirty="0" smtClean="0">
                <a:latin typeface="Times New Roman" panose="02020603050405020304" pitchFamily="18" charset="0"/>
                <a:cs typeface="Times New Roman" panose="02020603050405020304" pitchFamily="18" charset="0"/>
              </a:rPr>
              <a:t>This </a:t>
            </a:r>
            <a:r>
              <a:rPr lang="en-IN" sz="1600" dirty="0">
                <a:latin typeface="Times New Roman" panose="02020603050405020304" pitchFamily="18" charset="0"/>
                <a:cs typeface="Times New Roman" panose="02020603050405020304" pitchFamily="18" charset="0"/>
              </a:rPr>
              <a:t>report reviews some existing well-established recommender systems and investigate some existing metrics for evaluating them. Besides, this report gives details of the project’s implementation - a web application for the offline evaluation of three major collaborative filtering recommendation algorithms, item-based, user-based, and </a:t>
            </a:r>
            <a:r>
              <a:rPr lang="en-IN" sz="1600" dirty="0" smtClean="0">
                <a:latin typeface="Times New Roman" panose="02020603050405020304" pitchFamily="18" charset="0"/>
                <a:cs typeface="Times New Roman" panose="02020603050405020304" pitchFamily="18" charset="0"/>
              </a:rPr>
              <a:t>matrix factorisation</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project aims to provide a comprehensive platform for designers to evaluate recommender systems and guide them to design better recommender systems</a:t>
            </a:r>
            <a:r>
              <a:rPr lang="en-IN"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application supports a wide range of readily configurable evaluation metrics for users to visualise the performance between different recommendation algorithms.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041915"/>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PURPOSE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purpose is another important dimension to describe recommender systems. </a:t>
            </a: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purpose can be defined as the goals for which a recommender system is being used. The purpose can be the further study in recommendation algorithms for researchers, or  online testing for evaluators, or simply the retrieval of relevant information for internet users. Understanding for the purpose is often important in real marketing because the purpose of users and information providers can sometimes be different. For instance, the users may be more interested in receiving high-quality recommendations, while the providers are more willing to suggest particular items or products to increase the revenue. That says the purpose guides the recommender employers to be on the right track. In it is emphasized that, in order to properly evaluate a recommender system, it is important to understand the user purpose.     The paper points out that a comprehensive consideration for user goals makes it more sensible to decide what evaluation metrics are chosen to measure the quality of recommender systems.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337088"/>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personal information collected by recommenders raises the risk of </a:t>
            </a:r>
            <a:r>
              <a:rPr lang="en-US" dirty="0" smtClean="0">
                <a:latin typeface="Times New Roman" panose="02020603050405020304" pitchFamily="18" charset="0"/>
                <a:cs typeface="Times New Roman" panose="02020603050405020304" pitchFamily="18" charset="0"/>
              </a:rPr>
              <a:t>unwanted </a:t>
            </a:r>
            <a:r>
              <a:rPr lang="en-US" dirty="0">
                <a:latin typeface="Times New Roman" panose="02020603050405020304" pitchFamily="18" charset="0"/>
                <a:cs typeface="Times New Roman" panose="02020603050405020304" pitchFamily="18" charset="0"/>
              </a:rPr>
              <a:t>exposure of that information. Also, malicious users can bias or </a:t>
            </a:r>
            <a:r>
              <a:rPr lang="en-US" dirty="0" smtClean="0">
                <a:latin typeface="Times New Roman" panose="02020603050405020304" pitchFamily="18" charset="0"/>
                <a:cs typeface="Times New Roman" panose="02020603050405020304" pitchFamily="18" charset="0"/>
              </a:rPr>
              <a:t>sabotage </a:t>
            </a:r>
            <a:r>
              <a:rPr lang="en-US" dirty="0">
                <a:latin typeface="Times New Roman" panose="02020603050405020304" pitchFamily="18" charset="0"/>
                <a:cs typeface="Times New Roman" panose="02020603050405020304" pitchFamily="18" charset="0"/>
              </a:rPr>
              <a:t>the recommendations that are provided to other </a:t>
            </a:r>
            <a:r>
              <a:rPr lang="en-US" dirty="0" smtClean="0">
                <a:latin typeface="Times New Roman" panose="02020603050405020304" pitchFamily="18" charset="0"/>
                <a:cs typeface="Times New Roman" panose="02020603050405020304" pitchFamily="18" charset="0"/>
              </a:rPr>
              <a:t>users . In </a:t>
            </a:r>
            <a:r>
              <a:rPr lang="en-US" dirty="0">
                <a:latin typeface="Times New Roman" panose="02020603050405020304" pitchFamily="18" charset="0"/>
                <a:cs typeface="Times New Roman" panose="02020603050405020304" pitchFamily="18" charset="0"/>
              </a:rPr>
              <a:t>recent years,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textile and fashion industries have witnessed an enormous </a:t>
            </a:r>
            <a:r>
              <a:rPr lang="en-US" dirty="0" smtClean="0">
                <a:latin typeface="Times New Roman" panose="02020603050405020304" pitchFamily="18" charset="0"/>
                <a:cs typeface="Times New Roman" panose="02020603050405020304" pitchFamily="18" charset="0"/>
              </a:rPr>
              <a:t>amount </a:t>
            </a:r>
            <a:r>
              <a:rPr lang="en-US" dirty="0">
                <a:latin typeface="Times New Roman" panose="02020603050405020304" pitchFamily="18" charset="0"/>
                <a:cs typeface="Times New Roman" panose="02020603050405020304" pitchFamily="18" charset="0"/>
              </a:rPr>
              <a:t>of growth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fast fashion. On e-commerce platforms, where numerous choices are </a:t>
            </a:r>
            <a:r>
              <a:rPr lang="en-US" dirty="0" smtClean="0">
                <a:latin typeface="Times New Roman" panose="02020603050405020304" pitchFamily="18" charset="0"/>
                <a:cs typeface="Times New Roman" panose="02020603050405020304" pitchFamily="18" charset="0"/>
              </a:rPr>
              <a:t>available</a:t>
            </a:r>
            <a:r>
              <a:rPr lang="en-US" dirty="0">
                <a:latin typeface="Times New Roman" panose="02020603050405020304" pitchFamily="18" charset="0"/>
                <a:cs typeface="Times New Roman" panose="02020603050405020304" pitchFamily="18" charset="0"/>
              </a:rPr>
              <a:t>, an efficient recommendation system is required to sort, order, and </a:t>
            </a:r>
            <a:r>
              <a:rPr lang="en-US" dirty="0" smtClean="0">
                <a:latin typeface="Times New Roman" panose="02020603050405020304" pitchFamily="18" charset="0"/>
                <a:cs typeface="Times New Roman" panose="02020603050405020304" pitchFamily="18" charset="0"/>
              </a:rPr>
              <a:t>efficiently </a:t>
            </a:r>
            <a:r>
              <a:rPr lang="en-US" dirty="0">
                <a:latin typeface="Times New Roman" panose="02020603050405020304" pitchFamily="18" charset="0"/>
                <a:cs typeface="Times New Roman" panose="02020603050405020304" pitchFamily="18" charset="0"/>
              </a:rPr>
              <a:t>convey relevant product </a:t>
            </a:r>
            <a:r>
              <a:rPr lang="en-US" dirty="0" smtClean="0">
                <a:latin typeface="Times New Roman" panose="02020603050405020304" pitchFamily="18" charset="0"/>
                <a:cs typeface="Times New Roman" panose="02020603050405020304" pitchFamily="18" charset="0"/>
              </a:rPr>
              <a:t>content or information to 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825382"/>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latin typeface="Times New Roman" panose="02020603050405020304" pitchFamily="18" charset="0"/>
                <a:cs typeface="Times New Roman" panose="02020603050405020304" pitchFamily="18" charset="0"/>
              </a:rPr>
              <a:t>		LITERATURE REVIEW</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IN" sz="2400" dirty="0" smtClean="0">
                <a:latin typeface="Times New Roman" panose="02020603050405020304" pitchFamily="18" charset="0"/>
                <a:cs typeface="Times New Roman" panose="02020603050405020304" pitchFamily="18" charset="0"/>
              </a:rPr>
              <a:t>EXISTING SYSTEM</a:t>
            </a:r>
          </a:p>
          <a:p>
            <a:pPr algn="just"/>
            <a:endParaRPr lang="en-IN" sz="2400"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existing system only simple web application and their rating </a:t>
            </a:r>
            <a:r>
              <a:rPr lang="en-US" dirty="0" smtClean="0">
                <a:latin typeface="Times New Roman" panose="02020603050405020304" pitchFamily="18" charset="0"/>
                <a:cs typeface="Times New Roman" panose="02020603050405020304" pitchFamily="18" charset="0"/>
              </a:rPr>
              <a:t>has been </a:t>
            </a:r>
            <a:r>
              <a:rPr lang="en-US" dirty="0">
                <a:latin typeface="Times New Roman" panose="02020603050405020304" pitchFamily="18" charset="0"/>
                <a:cs typeface="Times New Roman" panose="02020603050405020304" pitchFamily="18" charset="0"/>
              </a:rPr>
              <a:t>implemented in existing system, An ecommerce product </a:t>
            </a:r>
            <a:r>
              <a:rPr lang="en-US" dirty="0" smtClean="0">
                <a:latin typeface="Times New Roman" panose="02020603050405020304" pitchFamily="18" charset="0"/>
                <a:cs typeface="Times New Roman" panose="02020603050405020304" pitchFamily="18" charset="0"/>
              </a:rPr>
              <a:t>recommendation </a:t>
            </a:r>
            <a:r>
              <a:rPr lang="en-US" dirty="0">
                <a:latin typeface="Times New Roman" panose="02020603050405020304" pitchFamily="18" charset="0"/>
                <a:cs typeface="Times New Roman" panose="02020603050405020304" pitchFamily="18" charset="0"/>
              </a:rPr>
              <a:t>engine is a piece of technology that displays recommended </a:t>
            </a:r>
            <a:r>
              <a:rPr lang="en-US" dirty="0" smtClean="0">
                <a:latin typeface="Times New Roman" panose="02020603050405020304" pitchFamily="18" charset="0"/>
                <a:cs typeface="Times New Roman" panose="02020603050405020304" pitchFamily="18" charset="0"/>
              </a:rPr>
              <a:t>products </a:t>
            </a:r>
            <a:r>
              <a:rPr lang="en-US" dirty="0">
                <a:latin typeface="Times New Roman" panose="02020603050405020304" pitchFamily="18" charset="0"/>
                <a:cs typeface="Times New Roman" panose="02020603050405020304" pitchFamily="18" charset="0"/>
              </a:rPr>
              <a:t>to shoppers throughout your store. It uses machine learning to get </a:t>
            </a:r>
            <a:r>
              <a:rPr lang="en-US" dirty="0" smtClean="0">
                <a:latin typeface="Times New Roman" panose="02020603050405020304" pitchFamily="18" charset="0"/>
                <a:cs typeface="Times New Roman" panose="02020603050405020304" pitchFamily="18" charset="0"/>
              </a:rPr>
              <a:t>smarter </a:t>
            </a:r>
            <a:r>
              <a:rPr lang="en-US" dirty="0">
                <a:latin typeface="Times New Roman" panose="02020603050405020304" pitchFamily="18" charset="0"/>
                <a:cs typeface="Times New Roman" panose="02020603050405020304" pitchFamily="18" charset="0"/>
              </a:rPr>
              <a:t>and show increasingly relevant products to shoppers based on their </a:t>
            </a:r>
            <a:r>
              <a:rPr lang="en-US" dirty="0" smtClean="0">
                <a:latin typeface="Times New Roman" panose="02020603050405020304" pitchFamily="18" charset="0"/>
                <a:cs typeface="Times New Roman" panose="02020603050405020304" pitchFamily="18" charset="0"/>
              </a:rPr>
              <a:t>interests </a:t>
            </a:r>
            <a:r>
              <a:rPr lang="en-US" dirty="0">
                <a:latin typeface="Times New Roman" panose="02020603050405020304" pitchFamily="18" charset="0"/>
                <a:cs typeface="Times New Roman" panose="02020603050405020304" pitchFamily="18" charset="0"/>
              </a:rPr>
              <a:t>and previous browsing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existing model is content based filtering scheme has </a:t>
            </a:r>
            <a:r>
              <a:rPr lang="en-US" dirty="0" smtClean="0">
                <a:latin typeface="Times New Roman" panose="02020603050405020304" pitchFamily="18" charset="0"/>
                <a:cs typeface="Times New Roman" panose="02020603050405020304" pitchFamily="18" charset="0"/>
              </a:rPr>
              <a:t>been employed </a:t>
            </a:r>
            <a:r>
              <a:rPr lang="en-US" dirty="0">
                <a:latin typeface="Times New Roman" panose="02020603050405020304" pitchFamily="18" charset="0"/>
                <a:cs typeface="Times New Roman" panose="02020603050405020304" pitchFamily="18" charset="0"/>
              </a:rPr>
              <a:t>in existing model The content-based filtering method analyses </a:t>
            </a:r>
            <a:r>
              <a:rPr lang="en-US" dirty="0" smtClean="0">
                <a:latin typeface="Times New Roman" panose="02020603050405020304" pitchFamily="18" charset="0"/>
                <a:cs typeface="Times New Roman" panose="02020603050405020304" pitchFamily="18" charset="0"/>
              </a:rPr>
              <a:t>customer </a:t>
            </a:r>
            <a:r>
              <a:rPr lang="en-US" dirty="0">
                <a:latin typeface="Times New Roman" panose="02020603050405020304" pitchFamily="18" charset="0"/>
                <a:cs typeface="Times New Roman" panose="02020603050405020304" pitchFamily="18" charset="0"/>
              </a:rPr>
              <a:t>data on the likes and dislikes of each user (cookies allow tracking </a:t>
            </a:r>
            <a:r>
              <a:rPr lang="en-US" dirty="0" smtClean="0">
                <a:latin typeface="Times New Roman" panose="02020603050405020304" pitchFamily="18" charset="0"/>
                <a:cs typeface="Times New Roman" panose="02020603050405020304" pitchFamily="18" charset="0"/>
              </a:rPr>
              <a:t>over </a:t>
            </a:r>
            <a:r>
              <a:rPr lang="en-US" dirty="0">
                <a:latin typeface="Times New Roman" panose="02020603050405020304" pitchFamily="18" charset="0"/>
                <a:cs typeface="Times New Roman" panose="02020603050405020304" pitchFamily="18" charset="0"/>
              </a:rPr>
              <a:t>multiple visits), then makes recommendations based on the browsing </a:t>
            </a:r>
            <a:r>
              <a:rPr lang="en-US" dirty="0" smtClean="0">
                <a:latin typeface="Times New Roman" panose="02020603050405020304" pitchFamily="18" charset="0"/>
                <a:cs typeface="Times New Roman" panose="02020603050405020304" pitchFamily="18" charset="0"/>
              </a:rPr>
              <a:t>history </a:t>
            </a:r>
            <a:r>
              <a:rPr lang="en-US" dirty="0">
                <a:latin typeface="Times New Roman" panose="02020603050405020304" pitchFamily="18" charset="0"/>
                <a:cs typeface="Times New Roman" panose="02020603050405020304" pitchFamily="18" charset="0"/>
              </a:rPr>
              <a:t>of that user. The idea behind content-based filtering is that if you enjoy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certain item, you’ll likely also enjoy a similar item.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908282"/>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TECHNOLOGIES USED</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r>
              <a:rPr lang="en-IN" sz="2400" b="1" dirty="0" smtClean="0">
                <a:latin typeface="Times New Roman" panose="02020603050405020304" pitchFamily="18" charset="0"/>
                <a:cs typeface="Times New Roman" panose="02020603050405020304" pitchFamily="18" charset="0"/>
              </a:rPr>
              <a:t>SOFTWARE REQUIREMENTS</a:t>
            </a:r>
            <a:endParaRPr lang="en-IN" sz="24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r>
              <a:rPr lang="en-IN" b="1" dirty="0" smtClean="0">
                <a:latin typeface="Times New Roman" panose="02020603050405020304" pitchFamily="18" charset="0"/>
                <a:cs typeface="Times New Roman" panose="02020603050405020304" pitchFamily="18" charset="0"/>
              </a:rPr>
              <a:t>Operating system </a:t>
            </a:r>
            <a:r>
              <a:rPr lang="en-IN" b="1" dirty="0" smtClean="0"/>
              <a:t>:</a:t>
            </a:r>
            <a:r>
              <a:rPr lang="en-IN" dirty="0" smtClean="0"/>
              <a:t> </a:t>
            </a:r>
            <a:r>
              <a:rPr lang="en-IN" dirty="0" smtClean="0">
                <a:latin typeface="Times New Roman" panose="02020603050405020304" pitchFamily="18" charset="0"/>
                <a:cs typeface="Times New Roman" panose="02020603050405020304" pitchFamily="18" charset="0"/>
              </a:rPr>
              <a:t>Windows(any version)</a:t>
            </a:r>
          </a:p>
          <a:p>
            <a:r>
              <a:rPr lang="en-IN" b="1" dirty="0" smtClean="0">
                <a:latin typeface="Times New Roman" panose="02020603050405020304" pitchFamily="18" charset="0"/>
                <a:cs typeface="Times New Roman" panose="02020603050405020304" pitchFamily="18" charset="0"/>
              </a:rPr>
              <a:t>Technologies : </a:t>
            </a:r>
            <a:r>
              <a:rPr lang="en-IN" dirty="0" smtClean="0">
                <a:latin typeface="Times New Roman" panose="02020603050405020304" pitchFamily="18" charset="0"/>
                <a:cs typeface="Times New Roman" panose="02020603050405020304" pitchFamily="18" charset="0"/>
              </a:rPr>
              <a:t>Dockers , </a:t>
            </a:r>
            <a:r>
              <a:rPr lang="en-IN" dirty="0" err="1" smtClean="0">
                <a:latin typeface="Times New Roman" panose="02020603050405020304" pitchFamily="18" charset="0"/>
                <a:cs typeface="Times New Roman" panose="02020603050405020304" pitchFamily="18" charset="0"/>
              </a:rPr>
              <a:t>Kubernetes</a:t>
            </a:r>
            <a:r>
              <a:rPr lang="en-IN" dirty="0" smtClean="0">
                <a:latin typeface="Times New Roman" panose="02020603050405020304" pitchFamily="18" charset="0"/>
                <a:cs typeface="Times New Roman" panose="02020603050405020304" pitchFamily="18" charset="0"/>
              </a:rPr>
              <a:t> .</a:t>
            </a:r>
          </a:p>
          <a:p>
            <a:r>
              <a:rPr lang="en-IN" b="1" dirty="0" smtClean="0">
                <a:latin typeface="Times New Roman" panose="02020603050405020304" pitchFamily="18" charset="0"/>
                <a:cs typeface="Times New Roman" panose="02020603050405020304" pitchFamily="18" charset="0"/>
              </a:rPr>
              <a:t>Services used :</a:t>
            </a:r>
            <a:r>
              <a:rPr lang="en-IN" dirty="0" smtClean="0">
                <a:latin typeface="Times New Roman" panose="02020603050405020304" pitchFamily="18" charset="0"/>
                <a:cs typeface="Times New Roman" panose="02020603050405020304" pitchFamily="18" charset="0"/>
              </a:rPr>
              <a:t> IBM cloud service</a:t>
            </a:r>
          </a:p>
          <a:p>
            <a:pPr marL="91440" lvl="1" indent="-91440">
              <a:spcBef>
                <a:spcPts val="1200"/>
              </a:spcBef>
              <a:spcAft>
                <a:spcPts val="200"/>
              </a:spcAft>
              <a:buSzPct val="100000"/>
              <a:buFont typeface="Calibri" panose="020F0502020204030204" pitchFamily="34" charset="0"/>
              <a:buChar char=" "/>
            </a:pPr>
            <a:r>
              <a:rPr lang="en-IN" b="1" dirty="0">
                <a:latin typeface="Times New Roman" panose="02020603050405020304" pitchFamily="18" charset="0"/>
                <a:cs typeface="Times New Roman" panose="02020603050405020304" pitchFamily="18" charset="0"/>
              </a:rPr>
              <a:t>Browsers </a:t>
            </a:r>
            <a:r>
              <a:rPr lang="en-IN" dirty="0">
                <a:latin typeface="Times New Roman" panose="02020603050405020304" pitchFamily="18" charset="0"/>
                <a:cs typeface="Times New Roman" panose="02020603050405020304" pitchFamily="18" charset="0"/>
              </a:rPr>
              <a:t>:Chrome, Internet explorer, Firefox, </a:t>
            </a:r>
            <a:r>
              <a:rPr lang="en-IN" dirty="0" err="1" smtClean="0">
                <a:latin typeface="Times New Roman" panose="02020603050405020304" pitchFamily="18" charset="0"/>
                <a:cs typeface="Times New Roman" panose="02020603050405020304" pitchFamily="18" charset="0"/>
              </a:rPr>
              <a:t>etc</a:t>
            </a:r>
            <a:endParaRPr lang="en-IN"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Languages :</a:t>
            </a:r>
          </a:p>
          <a:p>
            <a:pPr marL="201168" lvl="1" indent="0">
              <a:buNone/>
            </a:pPr>
            <a:r>
              <a:rPr lang="en-IN" dirty="0" smtClean="0">
                <a:latin typeface="Times New Roman" panose="02020603050405020304" pitchFamily="18" charset="0"/>
                <a:cs typeface="Times New Roman" panose="02020603050405020304" pitchFamily="18" charset="0"/>
              </a:rPr>
              <a:t>Front End: HTML , CSS , JavaScript</a:t>
            </a:r>
          </a:p>
          <a:p>
            <a:pPr marL="201168" lvl="1" indent="0">
              <a:buNone/>
            </a:pPr>
            <a:r>
              <a:rPr lang="en-IN" dirty="0" smtClean="0">
                <a:latin typeface="Times New Roman" panose="02020603050405020304" pitchFamily="18" charset="0"/>
                <a:cs typeface="Times New Roman" panose="02020603050405020304" pitchFamily="18" charset="0"/>
              </a:rPr>
              <a:t>Back End: Python</a:t>
            </a:r>
          </a:p>
          <a:p>
            <a:pPr marL="201168" lvl="1" indent="0">
              <a:buNone/>
            </a:pPr>
            <a:r>
              <a:rPr lang="en-IN" dirty="0" smtClean="0">
                <a:latin typeface="Times New Roman" panose="02020603050405020304" pitchFamily="18" charset="0"/>
                <a:cs typeface="Times New Roman" panose="02020603050405020304" pitchFamily="18" charset="0"/>
              </a:rPr>
              <a:t>Database: SQL</a:t>
            </a:r>
          </a:p>
        </p:txBody>
      </p:sp>
      <p:sp>
        <p:nvSpPr>
          <p:cNvPr id="5" name="Text Placeholder 4"/>
          <p:cNvSpPr>
            <a:spLocks noGrp="1"/>
          </p:cNvSpPr>
          <p:nvPr>
            <p:ph type="body" sz="quarter" idx="3"/>
          </p:nvPr>
        </p:nvSpPr>
        <p:spPr/>
        <p:txBody>
          <a:bodyPr>
            <a:normAutofit/>
          </a:bodyPr>
          <a:lstStyle/>
          <a:p>
            <a:r>
              <a:rPr lang="en-IN" sz="2400" b="1" dirty="0" smtClean="0">
                <a:latin typeface="Times New Roman" panose="02020603050405020304" pitchFamily="18" charset="0"/>
                <a:cs typeface="Times New Roman" panose="02020603050405020304" pitchFamily="18" charset="0"/>
              </a:rPr>
              <a:t>HARDWARE REQUIREMENTS</a:t>
            </a:r>
            <a:endParaRPr lang="en-IN" sz="24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lstStyle/>
          <a:p>
            <a:pPr marL="0" indent="0">
              <a:buNone/>
            </a:pPr>
            <a:r>
              <a:rPr lang="en-IN" b="1" dirty="0" smtClean="0">
                <a:latin typeface="Times New Roman" panose="02020603050405020304" pitchFamily="18" charset="0"/>
                <a:cs typeface="Times New Roman" panose="02020603050405020304" pitchFamily="18" charset="0"/>
              </a:rPr>
              <a:t>RAM :</a:t>
            </a:r>
            <a:r>
              <a:rPr lang="en-IN" dirty="0" smtClean="0">
                <a:latin typeface="Times New Roman" panose="02020603050405020304" pitchFamily="18" charset="0"/>
                <a:cs typeface="Times New Roman" panose="02020603050405020304" pitchFamily="18" charset="0"/>
              </a:rPr>
              <a:t>4GB</a:t>
            </a:r>
          </a:p>
          <a:p>
            <a:pPr marL="0" indent="0">
              <a:buNone/>
            </a:pPr>
            <a:r>
              <a:rPr lang="en-IN" b="1" dirty="0" smtClean="0">
                <a:latin typeface="Times New Roman" panose="02020603050405020304" pitchFamily="18" charset="0"/>
                <a:cs typeface="Times New Roman" panose="02020603050405020304" pitchFamily="18" charset="0"/>
              </a:rPr>
              <a:t>Hard disk </a:t>
            </a:r>
            <a:r>
              <a:rPr lang="en-IN" b="1" dirty="0" smtClean="0">
                <a:solidFill>
                  <a:schemeClr val="tx1"/>
                </a:solidFill>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64 GB</a:t>
            </a:r>
          </a:p>
          <a:p>
            <a:pPr marL="0" indent="0">
              <a:buNone/>
            </a:pPr>
            <a:r>
              <a:rPr lang="en-IN" b="1" dirty="0" smtClean="0">
                <a:latin typeface="Times New Roman" panose="02020603050405020304" pitchFamily="18" charset="0"/>
                <a:cs typeface="Times New Roman" panose="02020603050405020304" pitchFamily="18" charset="0"/>
              </a:rPr>
              <a:t>Internet </a:t>
            </a:r>
            <a:r>
              <a:rPr lang="en-IN" dirty="0" smtClean="0">
                <a:latin typeface="Times New Roman" panose="02020603050405020304" pitchFamily="18" charset="0"/>
                <a:cs typeface="Times New Roman" panose="02020603050405020304" pitchFamily="18" charset="0"/>
              </a:rPr>
              <a:t>access requirement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953190"/>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SOLUTION ARCHITECTURE</a:t>
            </a:r>
            <a:endParaRPr lang="en-IN" dirty="0">
              <a:latin typeface="Times New Roman" panose="02020603050405020304" pitchFamily="18" charset="0"/>
              <a:cs typeface="Times New Roman" panose="02020603050405020304" pitchFamily="18" charset="0"/>
            </a:endParaRPr>
          </a:p>
        </p:txBody>
      </p:sp>
      <p:grpSp>
        <p:nvGrpSpPr>
          <p:cNvPr id="93" name="Group 92"/>
          <p:cNvGrpSpPr/>
          <p:nvPr/>
        </p:nvGrpSpPr>
        <p:grpSpPr>
          <a:xfrm>
            <a:off x="1561221" y="2282718"/>
            <a:ext cx="7481004" cy="3963536"/>
            <a:chOff x="0" y="0"/>
            <a:chExt cx="7094334" cy="6199737"/>
          </a:xfrm>
        </p:grpSpPr>
        <p:sp>
          <p:nvSpPr>
            <p:cNvPr id="94" name="Rectangle 93"/>
            <p:cNvSpPr/>
            <p:nvPr/>
          </p:nvSpPr>
          <p:spPr>
            <a:xfrm>
              <a:off x="552755" y="0"/>
              <a:ext cx="59287" cy="262525"/>
            </a:xfrm>
            <a:prstGeom prst="rect">
              <a:avLst/>
            </a:prstGeom>
            <a:ln>
              <a:noFill/>
            </a:ln>
          </p:spPr>
          <p:txBody>
            <a:bodyPr vert="horz" lIns="0" tIns="0" rIns="0" bIns="0" rtlCol="0">
              <a:noAutofit/>
            </a:bodyPr>
            <a:lstStyle/>
            <a:p>
              <a:pPr>
                <a:lnSpc>
                  <a:spcPct val="115000"/>
                </a:lnSpc>
                <a:spcAft>
                  <a:spcPts val="0"/>
                </a:spcAft>
              </a:pPr>
              <a:r>
                <a:rPr lang="en-IN" sz="14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95" name="Rectangle 94"/>
            <p:cNvSpPr/>
            <p:nvPr/>
          </p:nvSpPr>
          <p:spPr>
            <a:xfrm>
              <a:off x="552755" y="323088"/>
              <a:ext cx="59287" cy="262525"/>
            </a:xfrm>
            <a:prstGeom prst="rect">
              <a:avLst/>
            </a:prstGeom>
            <a:ln>
              <a:noFill/>
            </a:ln>
          </p:spPr>
          <p:txBody>
            <a:bodyPr vert="horz" lIns="0" tIns="0" rIns="0" bIns="0" rtlCol="0">
              <a:noAutofit/>
            </a:bodyPr>
            <a:lstStyle/>
            <a:p>
              <a:pPr>
                <a:lnSpc>
                  <a:spcPct val="115000"/>
                </a:lnSpc>
                <a:spcAft>
                  <a:spcPts val="0"/>
                </a:spcAft>
              </a:pPr>
              <a:r>
                <a:rPr lang="en-IN" sz="14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96" name="Shape 95"/>
            <p:cNvSpPr/>
            <p:nvPr/>
          </p:nvSpPr>
          <p:spPr>
            <a:xfrm>
              <a:off x="0" y="1311524"/>
              <a:ext cx="1149350" cy="484505"/>
            </a:xfrm>
            <a:custGeom>
              <a:avLst/>
              <a:gdLst/>
              <a:ahLst/>
              <a:cxnLst/>
              <a:rect l="0" t="0" r="0" b="0"/>
              <a:pathLst>
                <a:path w="1149350" h="484505">
                  <a:moveTo>
                    <a:pt x="0" y="484505"/>
                  </a:moveTo>
                  <a:lnTo>
                    <a:pt x="1149350" y="484505"/>
                  </a:lnTo>
                  <a:lnTo>
                    <a:pt x="1149350"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97" name="Rectangle 96"/>
            <p:cNvSpPr/>
            <p:nvPr/>
          </p:nvSpPr>
          <p:spPr>
            <a:xfrm>
              <a:off x="287274" y="1370876"/>
              <a:ext cx="812479"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MOBILE </a:t>
              </a:r>
              <a:endParaRPr lang="en-IN" sz="1100">
                <a:solidFill>
                  <a:srgbClr val="000000"/>
                </a:solidFill>
                <a:effectLst/>
                <a:latin typeface="Calibri" panose="020F0502020204030204" pitchFamily="34" charset="0"/>
                <a:ea typeface="Calibri" panose="020F0502020204030204" pitchFamily="34" charset="0"/>
              </a:endParaRPr>
            </a:p>
          </p:txBody>
        </p:sp>
        <p:sp>
          <p:nvSpPr>
            <p:cNvPr id="98" name="Rectangle 97"/>
            <p:cNvSpPr/>
            <p:nvPr/>
          </p:nvSpPr>
          <p:spPr>
            <a:xfrm>
              <a:off x="349758" y="1544613"/>
              <a:ext cx="598059" cy="206429"/>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USERS</a:t>
              </a:r>
              <a:endParaRPr lang="en-IN" sz="1100">
                <a:solidFill>
                  <a:srgbClr val="000000"/>
                </a:solidFill>
                <a:effectLst/>
                <a:latin typeface="Calibri" panose="020F0502020204030204" pitchFamily="34" charset="0"/>
                <a:ea typeface="Calibri" panose="020F0502020204030204" pitchFamily="34" charset="0"/>
              </a:endParaRPr>
            </a:p>
          </p:txBody>
        </p:sp>
        <p:sp>
          <p:nvSpPr>
            <p:cNvPr id="99" name="Rectangle 98"/>
            <p:cNvSpPr/>
            <p:nvPr/>
          </p:nvSpPr>
          <p:spPr>
            <a:xfrm>
              <a:off x="801167" y="1544613"/>
              <a:ext cx="46619" cy="206429"/>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0" name="Shape 100"/>
            <p:cNvSpPr/>
            <p:nvPr/>
          </p:nvSpPr>
          <p:spPr>
            <a:xfrm>
              <a:off x="1376680" y="1298189"/>
              <a:ext cx="1308735" cy="4613276"/>
            </a:xfrm>
            <a:custGeom>
              <a:avLst/>
              <a:gdLst/>
              <a:ahLst/>
              <a:cxnLst/>
              <a:rect l="0" t="0" r="0" b="0"/>
              <a:pathLst>
                <a:path w="1308735" h="4613276">
                  <a:moveTo>
                    <a:pt x="0" y="4613276"/>
                  </a:moveTo>
                  <a:lnTo>
                    <a:pt x="1308735" y="4613276"/>
                  </a:lnTo>
                  <a:lnTo>
                    <a:pt x="1308735"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01" name="Shape 102"/>
            <p:cNvSpPr/>
            <p:nvPr/>
          </p:nvSpPr>
          <p:spPr>
            <a:xfrm>
              <a:off x="3021444" y="1131483"/>
              <a:ext cx="4072890" cy="5068254"/>
            </a:xfrm>
            <a:custGeom>
              <a:avLst/>
              <a:gdLst/>
              <a:ahLst/>
              <a:cxnLst/>
              <a:rect l="0" t="0" r="0" b="0"/>
              <a:pathLst>
                <a:path w="4072890" h="4641215">
                  <a:moveTo>
                    <a:pt x="0" y="4641215"/>
                  </a:moveTo>
                  <a:lnTo>
                    <a:pt x="4072890" y="4641215"/>
                  </a:lnTo>
                  <a:lnTo>
                    <a:pt x="4072890"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02" name="Shape 964"/>
            <p:cNvSpPr/>
            <p:nvPr/>
          </p:nvSpPr>
          <p:spPr>
            <a:xfrm>
              <a:off x="1520190" y="1462019"/>
              <a:ext cx="1010920" cy="450215"/>
            </a:xfrm>
            <a:custGeom>
              <a:avLst/>
              <a:gdLst/>
              <a:ahLst/>
              <a:cxnLst/>
              <a:rect l="0" t="0" r="0" b="0"/>
              <a:pathLst>
                <a:path w="1010920" h="450215">
                  <a:moveTo>
                    <a:pt x="0" y="0"/>
                  </a:moveTo>
                  <a:lnTo>
                    <a:pt x="1010920" y="0"/>
                  </a:lnTo>
                  <a:lnTo>
                    <a:pt x="1010920" y="450215"/>
                  </a:lnTo>
                  <a:lnTo>
                    <a:pt x="0" y="450215"/>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103" name="Shape 104"/>
            <p:cNvSpPr/>
            <p:nvPr/>
          </p:nvSpPr>
          <p:spPr>
            <a:xfrm>
              <a:off x="1520190" y="1462019"/>
              <a:ext cx="1010920" cy="450215"/>
            </a:xfrm>
            <a:custGeom>
              <a:avLst/>
              <a:gdLst/>
              <a:ahLst/>
              <a:cxnLst/>
              <a:rect l="0" t="0" r="0" b="0"/>
              <a:pathLst>
                <a:path w="1010920" h="450215">
                  <a:moveTo>
                    <a:pt x="0" y="450215"/>
                  </a:moveTo>
                  <a:lnTo>
                    <a:pt x="1010920" y="450215"/>
                  </a:lnTo>
                  <a:lnTo>
                    <a:pt x="1010920"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04" name="Rectangle 103"/>
            <p:cNvSpPr/>
            <p:nvPr/>
          </p:nvSpPr>
          <p:spPr>
            <a:xfrm>
              <a:off x="1668272" y="1556804"/>
              <a:ext cx="951249" cy="206429"/>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BROWSER</a:t>
              </a:r>
              <a:endParaRPr lang="en-IN" sz="1100">
                <a:solidFill>
                  <a:srgbClr val="000000"/>
                </a:solidFill>
                <a:effectLst/>
                <a:latin typeface="Calibri" panose="020F0502020204030204" pitchFamily="34" charset="0"/>
                <a:ea typeface="Calibri" panose="020F0502020204030204" pitchFamily="34" charset="0"/>
              </a:endParaRPr>
            </a:p>
          </p:txBody>
        </p:sp>
        <p:sp>
          <p:nvSpPr>
            <p:cNvPr id="105" name="Rectangle 104"/>
            <p:cNvSpPr/>
            <p:nvPr/>
          </p:nvSpPr>
          <p:spPr>
            <a:xfrm>
              <a:off x="2383409" y="1556804"/>
              <a:ext cx="46619" cy="206429"/>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6" name="Shape 965"/>
            <p:cNvSpPr/>
            <p:nvPr/>
          </p:nvSpPr>
          <p:spPr>
            <a:xfrm>
              <a:off x="1527810" y="4961504"/>
              <a:ext cx="962025" cy="727075"/>
            </a:xfrm>
            <a:custGeom>
              <a:avLst/>
              <a:gdLst/>
              <a:ahLst/>
              <a:cxnLst/>
              <a:rect l="0" t="0" r="0" b="0"/>
              <a:pathLst>
                <a:path w="962025" h="727075">
                  <a:moveTo>
                    <a:pt x="0" y="0"/>
                  </a:moveTo>
                  <a:lnTo>
                    <a:pt x="962025" y="0"/>
                  </a:lnTo>
                  <a:lnTo>
                    <a:pt x="962025" y="727075"/>
                  </a:lnTo>
                  <a:lnTo>
                    <a:pt x="0" y="727075"/>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107" name="Shape 108"/>
            <p:cNvSpPr/>
            <p:nvPr/>
          </p:nvSpPr>
          <p:spPr>
            <a:xfrm>
              <a:off x="1527810" y="4961504"/>
              <a:ext cx="962025" cy="727075"/>
            </a:xfrm>
            <a:custGeom>
              <a:avLst/>
              <a:gdLst/>
              <a:ahLst/>
              <a:cxnLst/>
              <a:rect l="0" t="0" r="0" b="0"/>
              <a:pathLst>
                <a:path w="962025" h="727075">
                  <a:moveTo>
                    <a:pt x="0" y="727075"/>
                  </a:moveTo>
                  <a:lnTo>
                    <a:pt x="962025" y="727075"/>
                  </a:lnTo>
                  <a:lnTo>
                    <a:pt x="962025"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08" name="Rectangle 107"/>
            <p:cNvSpPr/>
            <p:nvPr/>
          </p:nvSpPr>
          <p:spPr>
            <a:xfrm>
              <a:off x="1627124" y="5107978"/>
              <a:ext cx="733070" cy="206429"/>
            </a:xfrm>
            <a:prstGeom prst="rect">
              <a:avLst/>
            </a:prstGeom>
            <a:ln>
              <a:noFill/>
            </a:ln>
          </p:spPr>
          <p:txBody>
            <a:bodyPr vert="horz" lIns="0" tIns="0" rIns="0" bIns="0" rtlCol="0">
              <a:noAutofit/>
            </a:bodyPr>
            <a:lstStyle/>
            <a:p>
              <a:pPr>
                <a:lnSpc>
                  <a:spcPct val="115000"/>
                </a:lnSpc>
                <a:spcAft>
                  <a:spcPts val="0"/>
                </a:spcAft>
              </a:pPr>
              <a:r>
                <a:rPr lang="en-IN" sz="1100" b="1" dirty="0">
                  <a:solidFill>
                    <a:srgbClr val="000000"/>
                  </a:solidFill>
                  <a:effectLst/>
                  <a:latin typeface="Times New Roman" panose="02020603050405020304" pitchFamily="18" charset="0"/>
                  <a:ea typeface="Times New Roman" panose="02020603050405020304" pitchFamily="18" charset="0"/>
                </a:rPr>
                <a:t>LOCATI</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09" name="Rectangle 108"/>
            <p:cNvSpPr/>
            <p:nvPr/>
          </p:nvSpPr>
          <p:spPr>
            <a:xfrm>
              <a:off x="2179193" y="5107978"/>
              <a:ext cx="145048" cy="206429"/>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O</a:t>
              </a:r>
              <a:endParaRPr lang="en-IN" sz="1100">
                <a:solidFill>
                  <a:srgbClr val="000000"/>
                </a:solidFill>
                <a:effectLst/>
                <a:latin typeface="Calibri" panose="020F0502020204030204" pitchFamily="34" charset="0"/>
                <a:ea typeface="Calibri" panose="020F0502020204030204" pitchFamily="34" charset="0"/>
              </a:endParaRPr>
            </a:p>
          </p:txBody>
        </p:sp>
        <p:sp>
          <p:nvSpPr>
            <p:cNvPr id="110" name="Rectangle 109"/>
            <p:cNvSpPr/>
            <p:nvPr/>
          </p:nvSpPr>
          <p:spPr>
            <a:xfrm>
              <a:off x="2288921" y="5107978"/>
              <a:ext cx="180396" cy="206429"/>
            </a:xfrm>
            <a:prstGeom prst="rect">
              <a:avLst/>
            </a:prstGeom>
            <a:ln>
              <a:noFill/>
            </a:ln>
          </p:spPr>
          <p:txBody>
            <a:bodyPr vert="horz" lIns="0" tIns="0" rIns="0" bIns="0" rtlCol="0">
              <a:noAutofit/>
            </a:bodyPr>
            <a:lstStyle/>
            <a:p>
              <a:pPr>
                <a:lnSpc>
                  <a:spcPct val="115000"/>
                </a:lnSpc>
                <a:spcAft>
                  <a:spcPts val="0"/>
                </a:spcAft>
              </a:pPr>
              <a:r>
                <a:rPr lang="en-IN" sz="1100" b="1" dirty="0" smtClean="0">
                  <a:solidFill>
                    <a:srgbClr val="000000"/>
                  </a:solidFill>
                  <a:effectLst/>
                  <a:latin typeface="Times New Roman" panose="02020603050405020304" pitchFamily="18" charset="0"/>
                  <a:ea typeface="Times New Roman" panose="02020603050405020304" pitchFamily="18" charset="0"/>
                </a:rPr>
                <a:t>N </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11" name="Rectangle 110"/>
            <p:cNvSpPr/>
            <p:nvPr/>
          </p:nvSpPr>
          <p:spPr>
            <a:xfrm>
              <a:off x="1639316" y="5281714"/>
              <a:ext cx="981644"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MANAGER</a:t>
              </a:r>
              <a:endParaRPr lang="en-IN" sz="1100">
                <a:solidFill>
                  <a:srgbClr val="000000"/>
                </a:solidFill>
                <a:effectLst/>
                <a:latin typeface="Calibri" panose="020F0502020204030204" pitchFamily="34" charset="0"/>
                <a:ea typeface="Calibri" panose="020F0502020204030204" pitchFamily="34" charset="0"/>
              </a:endParaRPr>
            </a:p>
          </p:txBody>
        </p:sp>
        <p:sp>
          <p:nvSpPr>
            <p:cNvPr id="112" name="Rectangle 111"/>
            <p:cNvSpPr/>
            <p:nvPr/>
          </p:nvSpPr>
          <p:spPr>
            <a:xfrm>
              <a:off x="2377313" y="5281714"/>
              <a:ext cx="46619"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13" name="Shape 966"/>
            <p:cNvSpPr/>
            <p:nvPr/>
          </p:nvSpPr>
          <p:spPr>
            <a:xfrm>
              <a:off x="3336290" y="1567430"/>
              <a:ext cx="1024890" cy="721966"/>
            </a:xfrm>
            <a:custGeom>
              <a:avLst/>
              <a:gdLst/>
              <a:ahLst/>
              <a:cxnLst/>
              <a:rect l="0" t="0" r="0" b="0"/>
              <a:pathLst>
                <a:path w="1024890" h="650875">
                  <a:moveTo>
                    <a:pt x="0" y="0"/>
                  </a:moveTo>
                  <a:lnTo>
                    <a:pt x="1024890" y="0"/>
                  </a:lnTo>
                  <a:lnTo>
                    <a:pt x="1024890" y="650875"/>
                  </a:lnTo>
                  <a:lnTo>
                    <a:pt x="0" y="650875"/>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114" name="Shape 115"/>
            <p:cNvSpPr/>
            <p:nvPr/>
          </p:nvSpPr>
          <p:spPr>
            <a:xfrm>
              <a:off x="3336290" y="1567429"/>
              <a:ext cx="1024890" cy="650875"/>
            </a:xfrm>
            <a:custGeom>
              <a:avLst/>
              <a:gdLst/>
              <a:ahLst/>
              <a:cxnLst/>
              <a:rect l="0" t="0" r="0" b="0"/>
              <a:pathLst>
                <a:path w="1024890" h="650875">
                  <a:moveTo>
                    <a:pt x="0" y="650875"/>
                  </a:moveTo>
                  <a:lnTo>
                    <a:pt x="1024890" y="650875"/>
                  </a:lnTo>
                  <a:lnTo>
                    <a:pt x="1024890"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15" name="Rectangle 114"/>
            <p:cNvSpPr/>
            <p:nvPr/>
          </p:nvSpPr>
          <p:spPr>
            <a:xfrm>
              <a:off x="3485261" y="1675676"/>
              <a:ext cx="1015365"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INTERNET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16" name="Rectangle 115"/>
            <p:cNvSpPr/>
            <p:nvPr/>
          </p:nvSpPr>
          <p:spPr>
            <a:xfrm>
              <a:off x="3573653" y="1849413"/>
              <a:ext cx="732136" cy="206429"/>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ACCESS</a:t>
              </a:r>
              <a:endParaRPr lang="en-IN" sz="1100">
                <a:solidFill>
                  <a:srgbClr val="000000"/>
                </a:solidFill>
                <a:effectLst/>
                <a:latin typeface="Calibri" panose="020F0502020204030204" pitchFamily="34" charset="0"/>
                <a:ea typeface="Calibri" panose="020F0502020204030204" pitchFamily="34" charset="0"/>
              </a:endParaRPr>
            </a:p>
          </p:txBody>
        </p:sp>
        <p:sp>
          <p:nvSpPr>
            <p:cNvPr id="117" name="Rectangle 116"/>
            <p:cNvSpPr/>
            <p:nvPr/>
          </p:nvSpPr>
          <p:spPr>
            <a:xfrm>
              <a:off x="4125595" y="1849413"/>
              <a:ext cx="46619" cy="206429"/>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18" name="Shape 967"/>
            <p:cNvSpPr/>
            <p:nvPr/>
          </p:nvSpPr>
          <p:spPr>
            <a:xfrm>
              <a:off x="3288030" y="5149465"/>
              <a:ext cx="3220720" cy="415289"/>
            </a:xfrm>
            <a:custGeom>
              <a:avLst/>
              <a:gdLst/>
              <a:ahLst/>
              <a:cxnLst/>
              <a:rect l="0" t="0" r="0" b="0"/>
              <a:pathLst>
                <a:path w="3220720" h="415289">
                  <a:moveTo>
                    <a:pt x="0" y="0"/>
                  </a:moveTo>
                  <a:lnTo>
                    <a:pt x="3220720" y="0"/>
                  </a:lnTo>
                  <a:lnTo>
                    <a:pt x="3220720" y="415289"/>
                  </a:lnTo>
                  <a:lnTo>
                    <a:pt x="0" y="415289"/>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119" name="Shape 120"/>
            <p:cNvSpPr/>
            <p:nvPr/>
          </p:nvSpPr>
          <p:spPr>
            <a:xfrm>
              <a:off x="3288030" y="5149465"/>
              <a:ext cx="3220720" cy="415289"/>
            </a:xfrm>
            <a:custGeom>
              <a:avLst/>
              <a:gdLst/>
              <a:ahLst/>
              <a:cxnLst/>
              <a:rect l="0" t="0" r="0" b="0"/>
              <a:pathLst>
                <a:path w="3220720" h="415289">
                  <a:moveTo>
                    <a:pt x="0" y="415289"/>
                  </a:moveTo>
                  <a:lnTo>
                    <a:pt x="3220720" y="415289"/>
                  </a:lnTo>
                  <a:lnTo>
                    <a:pt x="3220720"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20" name="Rectangle 119"/>
            <p:cNvSpPr/>
            <p:nvPr/>
          </p:nvSpPr>
          <p:spPr>
            <a:xfrm>
              <a:off x="3569081" y="5208562"/>
              <a:ext cx="3475210"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RECOMMENDATION GENERATOR(ON</a:t>
              </a:r>
              <a:endParaRPr lang="en-IN" sz="1100">
                <a:solidFill>
                  <a:srgbClr val="000000"/>
                </a:solidFill>
                <a:effectLst/>
                <a:latin typeface="Calibri" panose="020F0502020204030204" pitchFamily="34" charset="0"/>
                <a:ea typeface="Calibri" panose="020F0502020204030204" pitchFamily="34" charset="0"/>
              </a:endParaRPr>
            </a:p>
          </p:txBody>
        </p:sp>
        <p:sp>
          <p:nvSpPr>
            <p:cNvPr id="121" name="Rectangle 120"/>
            <p:cNvSpPr/>
            <p:nvPr/>
          </p:nvSpPr>
          <p:spPr>
            <a:xfrm>
              <a:off x="6181852" y="5208562"/>
              <a:ext cx="62098"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22" name="Rectangle 121"/>
            <p:cNvSpPr/>
            <p:nvPr/>
          </p:nvSpPr>
          <p:spPr>
            <a:xfrm>
              <a:off x="4704715" y="5382299"/>
              <a:ext cx="516169" cy="206429"/>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LINE)</a:t>
              </a:r>
              <a:endParaRPr lang="en-IN" sz="1100">
                <a:solidFill>
                  <a:srgbClr val="000000"/>
                </a:solidFill>
                <a:effectLst/>
                <a:latin typeface="Calibri" panose="020F0502020204030204" pitchFamily="34" charset="0"/>
                <a:ea typeface="Calibri" panose="020F0502020204030204" pitchFamily="34" charset="0"/>
              </a:endParaRPr>
            </a:p>
          </p:txBody>
        </p:sp>
        <p:sp>
          <p:nvSpPr>
            <p:cNvPr id="123" name="Rectangle 122"/>
            <p:cNvSpPr/>
            <p:nvPr/>
          </p:nvSpPr>
          <p:spPr>
            <a:xfrm>
              <a:off x="5093335" y="5382299"/>
              <a:ext cx="46619" cy="206429"/>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4" name="Shape 968"/>
            <p:cNvSpPr/>
            <p:nvPr/>
          </p:nvSpPr>
          <p:spPr>
            <a:xfrm>
              <a:off x="3363595" y="3873750"/>
              <a:ext cx="1122045" cy="622935"/>
            </a:xfrm>
            <a:custGeom>
              <a:avLst/>
              <a:gdLst/>
              <a:ahLst/>
              <a:cxnLst/>
              <a:rect l="0" t="0" r="0" b="0"/>
              <a:pathLst>
                <a:path w="1122045" h="622935">
                  <a:moveTo>
                    <a:pt x="0" y="0"/>
                  </a:moveTo>
                  <a:lnTo>
                    <a:pt x="1122045" y="0"/>
                  </a:lnTo>
                  <a:lnTo>
                    <a:pt x="1122045" y="622935"/>
                  </a:lnTo>
                  <a:lnTo>
                    <a:pt x="0" y="622935"/>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125" name="Shape 126"/>
            <p:cNvSpPr/>
            <p:nvPr/>
          </p:nvSpPr>
          <p:spPr>
            <a:xfrm>
              <a:off x="3363595" y="3873750"/>
              <a:ext cx="1122045" cy="622935"/>
            </a:xfrm>
            <a:custGeom>
              <a:avLst/>
              <a:gdLst/>
              <a:ahLst/>
              <a:cxnLst/>
              <a:rect l="0" t="0" r="0" b="0"/>
              <a:pathLst>
                <a:path w="1122045" h="622935">
                  <a:moveTo>
                    <a:pt x="0" y="622935"/>
                  </a:moveTo>
                  <a:lnTo>
                    <a:pt x="1122045" y="622935"/>
                  </a:lnTo>
                  <a:lnTo>
                    <a:pt x="1122045"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26" name="Rectangle 125"/>
            <p:cNvSpPr/>
            <p:nvPr/>
          </p:nvSpPr>
          <p:spPr>
            <a:xfrm>
              <a:off x="3615055" y="3968026"/>
              <a:ext cx="873457"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PROFILE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7" name="Rectangle 126"/>
            <p:cNvSpPr/>
            <p:nvPr/>
          </p:nvSpPr>
          <p:spPr>
            <a:xfrm>
              <a:off x="3474593" y="4141762"/>
              <a:ext cx="1198330"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GENERATOR</a:t>
              </a:r>
              <a:endParaRPr lang="en-IN" sz="1100">
                <a:solidFill>
                  <a:srgbClr val="000000"/>
                </a:solidFill>
                <a:effectLst/>
                <a:latin typeface="Calibri" panose="020F0502020204030204" pitchFamily="34" charset="0"/>
                <a:ea typeface="Calibri" panose="020F0502020204030204" pitchFamily="34" charset="0"/>
              </a:endParaRPr>
            </a:p>
          </p:txBody>
        </p:sp>
        <p:sp>
          <p:nvSpPr>
            <p:cNvPr id="128" name="Rectangle 127"/>
            <p:cNvSpPr/>
            <p:nvPr/>
          </p:nvSpPr>
          <p:spPr>
            <a:xfrm>
              <a:off x="4375531" y="4141762"/>
              <a:ext cx="46619"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9" name="Shape 969"/>
            <p:cNvSpPr/>
            <p:nvPr/>
          </p:nvSpPr>
          <p:spPr>
            <a:xfrm>
              <a:off x="5822950" y="4026785"/>
              <a:ext cx="872490" cy="269875"/>
            </a:xfrm>
            <a:custGeom>
              <a:avLst/>
              <a:gdLst/>
              <a:ahLst/>
              <a:cxnLst/>
              <a:rect l="0" t="0" r="0" b="0"/>
              <a:pathLst>
                <a:path w="872490" h="269875">
                  <a:moveTo>
                    <a:pt x="0" y="0"/>
                  </a:moveTo>
                  <a:lnTo>
                    <a:pt x="872490" y="0"/>
                  </a:lnTo>
                  <a:lnTo>
                    <a:pt x="872490" y="269875"/>
                  </a:lnTo>
                  <a:lnTo>
                    <a:pt x="0" y="269875"/>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130" name="Shape 131"/>
            <p:cNvSpPr/>
            <p:nvPr/>
          </p:nvSpPr>
          <p:spPr>
            <a:xfrm>
              <a:off x="5822950" y="4026785"/>
              <a:ext cx="872490" cy="269875"/>
            </a:xfrm>
            <a:custGeom>
              <a:avLst/>
              <a:gdLst/>
              <a:ahLst/>
              <a:cxnLst/>
              <a:rect l="0" t="0" r="0" b="0"/>
              <a:pathLst>
                <a:path w="872490" h="269875">
                  <a:moveTo>
                    <a:pt x="0" y="269875"/>
                  </a:moveTo>
                  <a:lnTo>
                    <a:pt x="872490" y="269875"/>
                  </a:lnTo>
                  <a:lnTo>
                    <a:pt x="872490"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31" name="Rectangle 130"/>
            <p:cNvSpPr/>
            <p:nvPr/>
          </p:nvSpPr>
          <p:spPr>
            <a:xfrm>
              <a:off x="5956300" y="4085374"/>
              <a:ext cx="217281"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SP</a:t>
              </a:r>
              <a:endParaRPr lang="en-IN" sz="1100">
                <a:solidFill>
                  <a:srgbClr val="000000"/>
                </a:solidFill>
                <a:effectLst/>
                <a:latin typeface="Calibri" panose="020F0502020204030204" pitchFamily="34" charset="0"/>
                <a:ea typeface="Calibri" panose="020F0502020204030204" pitchFamily="34" charset="0"/>
              </a:endParaRPr>
            </a:p>
          </p:txBody>
        </p:sp>
        <p:sp>
          <p:nvSpPr>
            <p:cNvPr id="132" name="Rectangle 131"/>
            <p:cNvSpPr/>
            <p:nvPr/>
          </p:nvSpPr>
          <p:spPr>
            <a:xfrm>
              <a:off x="6119368" y="4085374"/>
              <a:ext cx="62098"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33" name="Rectangle 132"/>
            <p:cNvSpPr/>
            <p:nvPr/>
          </p:nvSpPr>
          <p:spPr>
            <a:xfrm>
              <a:off x="6166612" y="4085374"/>
              <a:ext cx="525741"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DATA</a:t>
              </a:r>
              <a:endParaRPr lang="en-IN" sz="1100">
                <a:solidFill>
                  <a:srgbClr val="000000"/>
                </a:solidFill>
                <a:effectLst/>
                <a:latin typeface="Calibri" panose="020F0502020204030204" pitchFamily="34" charset="0"/>
                <a:ea typeface="Calibri" panose="020F0502020204030204" pitchFamily="34" charset="0"/>
              </a:endParaRPr>
            </a:p>
          </p:txBody>
        </p:sp>
        <p:sp>
          <p:nvSpPr>
            <p:cNvPr id="134" name="Rectangle 133"/>
            <p:cNvSpPr/>
            <p:nvPr/>
          </p:nvSpPr>
          <p:spPr>
            <a:xfrm>
              <a:off x="6561328" y="4085374"/>
              <a:ext cx="46619"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35" name="Shape 136"/>
            <p:cNvSpPr/>
            <p:nvPr/>
          </p:nvSpPr>
          <p:spPr>
            <a:xfrm>
              <a:off x="3474085" y="2810760"/>
              <a:ext cx="768350" cy="417830"/>
            </a:xfrm>
            <a:custGeom>
              <a:avLst/>
              <a:gdLst/>
              <a:ahLst/>
              <a:cxnLst/>
              <a:rect l="0" t="0" r="0" b="0"/>
              <a:pathLst>
                <a:path w="768350" h="417830">
                  <a:moveTo>
                    <a:pt x="0" y="0"/>
                  </a:moveTo>
                  <a:cubicBezTo>
                    <a:pt x="0" y="33020"/>
                    <a:pt x="171958" y="59690"/>
                    <a:pt x="384175" y="59690"/>
                  </a:cubicBezTo>
                  <a:cubicBezTo>
                    <a:pt x="596392" y="59690"/>
                    <a:pt x="768350" y="33020"/>
                    <a:pt x="768350" y="0"/>
                  </a:cubicBezTo>
                  <a:lnTo>
                    <a:pt x="768350" y="358140"/>
                  </a:lnTo>
                  <a:cubicBezTo>
                    <a:pt x="768350" y="391160"/>
                    <a:pt x="596392" y="417830"/>
                    <a:pt x="384175" y="417830"/>
                  </a:cubicBezTo>
                  <a:cubicBezTo>
                    <a:pt x="171958" y="417830"/>
                    <a:pt x="0" y="391160"/>
                    <a:pt x="0" y="358140"/>
                  </a:cubicBezTo>
                  <a:lnTo>
                    <a:pt x="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36" name="Shape 137"/>
            <p:cNvSpPr/>
            <p:nvPr/>
          </p:nvSpPr>
          <p:spPr>
            <a:xfrm>
              <a:off x="3474085" y="2751069"/>
              <a:ext cx="768350" cy="119380"/>
            </a:xfrm>
            <a:custGeom>
              <a:avLst/>
              <a:gdLst/>
              <a:ahLst/>
              <a:cxnLst/>
              <a:rect l="0" t="0" r="0" b="0"/>
              <a:pathLst>
                <a:path w="768350" h="119380">
                  <a:moveTo>
                    <a:pt x="384175" y="0"/>
                  </a:moveTo>
                  <a:cubicBezTo>
                    <a:pt x="596392" y="0"/>
                    <a:pt x="768350" y="26797"/>
                    <a:pt x="768350" y="59690"/>
                  </a:cubicBezTo>
                  <a:cubicBezTo>
                    <a:pt x="768350" y="92710"/>
                    <a:pt x="596392" y="119380"/>
                    <a:pt x="384175" y="119380"/>
                  </a:cubicBezTo>
                  <a:cubicBezTo>
                    <a:pt x="171958" y="119380"/>
                    <a:pt x="0" y="92710"/>
                    <a:pt x="0" y="59690"/>
                  </a:cubicBezTo>
                  <a:cubicBezTo>
                    <a:pt x="0" y="26797"/>
                    <a:pt x="171958" y="0"/>
                    <a:pt x="384175" y="0"/>
                  </a:cubicBezTo>
                  <a:close/>
                </a:path>
              </a:pathLst>
            </a:custGeom>
            <a:ln w="0" cap="flat">
              <a:miter lim="127000"/>
            </a:ln>
          </p:spPr>
          <p:style>
            <a:lnRef idx="0">
              <a:srgbClr val="000000">
                <a:alpha val="0"/>
              </a:srgbClr>
            </a:lnRef>
            <a:fillRef idx="1">
              <a:srgbClr val="8FAADC"/>
            </a:fillRef>
            <a:effectRef idx="0">
              <a:scrgbClr r="0" g="0" b="0"/>
            </a:effectRef>
            <a:fontRef idx="none"/>
          </p:style>
          <p:txBody>
            <a:bodyPr/>
            <a:lstStyle/>
            <a:p>
              <a:endParaRPr lang="en-IN"/>
            </a:p>
          </p:txBody>
        </p:sp>
        <p:sp>
          <p:nvSpPr>
            <p:cNvPr id="137" name="Shape 138"/>
            <p:cNvSpPr/>
            <p:nvPr/>
          </p:nvSpPr>
          <p:spPr>
            <a:xfrm>
              <a:off x="3474085" y="2751069"/>
              <a:ext cx="768350" cy="477520"/>
            </a:xfrm>
            <a:custGeom>
              <a:avLst/>
              <a:gdLst/>
              <a:ahLst/>
              <a:cxnLst/>
              <a:rect l="0" t="0" r="0" b="0"/>
              <a:pathLst>
                <a:path w="768350" h="477520">
                  <a:moveTo>
                    <a:pt x="768350" y="59690"/>
                  </a:moveTo>
                  <a:cubicBezTo>
                    <a:pt x="768350" y="92710"/>
                    <a:pt x="596392" y="119380"/>
                    <a:pt x="384175" y="119380"/>
                  </a:cubicBezTo>
                  <a:cubicBezTo>
                    <a:pt x="171958" y="119380"/>
                    <a:pt x="0" y="92710"/>
                    <a:pt x="0" y="59690"/>
                  </a:cubicBezTo>
                  <a:cubicBezTo>
                    <a:pt x="0" y="26797"/>
                    <a:pt x="171958" y="0"/>
                    <a:pt x="384175" y="0"/>
                  </a:cubicBezTo>
                  <a:cubicBezTo>
                    <a:pt x="596392" y="0"/>
                    <a:pt x="768350" y="26797"/>
                    <a:pt x="768350" y="59690"/>
                  </a:cubicBezTo>
                  <a:lnTo>
                    <a:pt x="768350" y="417830"/>
                  </a:lnTo>
                  <a:cubicBezTo>
                    <a:pt x="768350" y="450850"/>
                    <a:pt x="596392" y="477520"/>
                    <a:pt x="384175" y="477520"/>
                  </a:cubicBezTo>
                  <a:cubicBezTo>
                    <a:pt x="171958" y="477520"/>
                    <a:pt x="0" y="450850"/>
                    <a:pt x="0" y="417830"/>
                  </a:cubicBezTo>
                  <a:lnTo>
                    <a:pt x="0" y="59690"/>
                  </a:ln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138" name="Rectangle 137"/>
            <p:cNvSpPr/>
            <p:nvPr/>
          </p:nvSpPr>
          <p:spPr>
            <a:xfrm>
              <a:off x="3613531" y="2951222"/>
              <a:ext cx="654160" cy="189937"/>
            </a:xfrm>
            <a:prstGeom prst="rect">
              <a:avLst/>
            </a:prstGeom>
            <a:ln>
              <a:noFill/>
            </a:ln>
          </p:spPr>
          <p:txBody>
            <a:bodyPr vert="horz" lIns="0" tIns="0" rIns="0" bIns="0" rtlCol="0">
              <a:noAutofit/>
            </a:bodyPr>
            <a:lstStyle/>
            <a:p>
              <a:pPr>
                <a:lnSpc>
                  <a:spcPct val="115000"/>
                </a:lnSpc>
                <a:spcAft>
                  <a:spcPts val="0"/>
                </a:spcAft>
              </a:pPr>
              <a:r>
                <a:rPr lang="en-IN" sz="1100">
                  <a:solidFill>
                    <a:srgbClr val="FFFFFF"/>
                  </a:solidFill>
                  <a:effectLst/>
                  <a:latin typeface="Calibri" panose="020F0502020204030204" pitchFamily="34" charset="0"/>
                  <a:ea typeface="Calibri" panose="020F0502020204030204" pitchFamily="34" charset="0"/>
                </a:rPr>
                <a:t>HISTORY</a:t>
              </a:r>
              <a:endParaRPr lang="en-IN" sz="1100">
                <a:solidFill>
                  <a:srgbClr val="000000"/>
                </a:solidFill>
                <a:effectLst/>
                <a:latin typeface="Calibri" panose="020F0502020204030204" pitchFamily="34" charset="0"/>
                <a:ea typeface="Calibri" panose="020F0502020204030204" pitchFamily="34" charset="0"/>
              </a:endParaRPr>
            </a:p>
          </p:txBody>
        </p:sp>
        <p:sp>
          <p:nvSpPr>
            <p:cNvPr id="139" name="Rectangle 138"/>
            <p:cNvSpPr/>
            <p:nvPr/>
          </p:nvSpPr>
          <p:spPr>
            <a:xfrm>
              <a:off x="4104259" y="2951222"/>
              <a:ext cx="42143" cy="189937"/>
            </a:xfrm>
            <a:prstGeom prst="rect">
              <a:avLst/>
            </a:prstGeom>
            <a:ln>
              <a:noFill/>
            </a:ln>
          </p:spPr>
          <p:txBody>
            <a:bodyPr vert="horz" lIns="0" tIns="0" rIns="0" bIns="0" rtlCol="0">
              <a:noAutofit/>
            </a:bodyPr>
            <a:lstStyle/>
            <a:p>
              <a:pPr>
                <a:lnSpc>
                  <a:spcPct val="115000"/>
                </a:lnSpc>
                <a:spcAft>
                  <a:spcPts val="0"/>
                </a:spcAft>
              </a:pPr>
              <a:r>
                <a:rPr lang="en-IN" sz="11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40" name="Shape 141"/>
            <p:cNvSpPr/>
            <p:nvPr/>
          </p:nvSpPr>
          <p:spPr>
            <a:xfrm>
              <a:off x="4839970" y="3897880"/>
              <a:ext cx="685800" cy="689610"/>
            </a:xfrm>
            <a:custGeom>
              <a:avLst/>
              <a:gdLst/>
              <a:ahLst/>
              <a:cxnLst/>
              <a:rect l="0" t="0" r="0" b="0"/>
              <a:pathLst>
                <a:path w="685800" h="689610">
                  <a:moveTo>
                    <a:pt x="0" y="0"/>
                  </a:moveTo>
                  <a:cubicBezTo>
                    <a:pt x="0" y="47371"/>
                    <a:pt x="153543" y="85725"/>
                    <a:pt x="342900" y="85725"/>
                  </a:cubicBezTo>
                  <a:cubicBezTo>
                    <a:pt x="532257" y="85725"/>
                    <a:pt x="685800" y="47371"/>
                    <a:pt x="685800" y="0"/>
                  </a:cubicBezTo>
                  <a:lnTo>
                    <a:pt x="685800" y="603885"/>
                  </a:lnTo>
                  <a:cubicBezTo>
                    <a:pt x="685800" y="651256"/>
                    <a:pt x="532257" y="689610"/>
                    <a:pt x="342900" y="689610"/>
                  </a:cubicBezTo>
                  <a:cubicBezTo>
                    <a:pt x="153543" y="689610"/>
                    <a:pt x="0" y="651256"/>
                    <a:pt x="0" y="603885"/>
                  </a:cubicBezTo>
                  <a:lnTo>
                    <a:pt x="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41" name="Shape 142"/>
            <p:cNvSpPr/>
            <p:nvPr/>
          </p:nvSpPr>
          <p:spPr>
            <a:xfrm>
              <a:off x="4839970" y="3812155"/>
              <a:ext cx="685800" cy="171450"/>
            </a:xfrm>
            <a:custGeom>
              <a:avLst/>
              <a:gdLst/>
              <a:ahLst/>
              <a:cxnLst/>
              <a:rect l="0" t="0" r="0" b="0"/>
              <a:pathLst>
                <a:path w="685800" h="171450">
                  <a:moveTo>
                    <a:pt x="342900" y="0"/>
                  </a:moveTo>
                  <a:cubicBezTo>
                    <a:pt x="532257" y="0"/>
                    <a:pt x="685800" y="38354"/>
                    <a:pt x="685800" y="85725"/>
                  </a:cubicBezTo>
                  <a:cubicBezTo>
                    <a:pt x="685800" y="133096"/>
                    <a:pt x="532257" y="171450"/>
                    <a:pt x="342900" y="171450"/>
                  </a:cubicBezTo>
                  <a:cubicBezTo>
                    <a:pt x="153543" y="171450"/>
                    <a:pt x="0" y="133096"/>
                    <a:pt x="0" y="85725"/>
                  </a:cubicBezTo>
                  <a:cubicBezTo>
                    <a:pt x="0" y="38354"/>
                    <a:pt x="153543" y="0"/>
                    <a:pt x="342900" y="0"/>
                  </a:cubicBezTo>
                  <a:close/>
                </a:path>
              </a:pathLst>
            </a:custGeom>
            <a:ln w="0" cap="flat">
              <a:miter lim="127000"/>
            </a:ln>
          </p:spPr>
          <p:style>
            <a:lnRef idx="0">
              <a:srgbClr val="000000">
                <a:alpha val="0"/>
              </a:srgbClr>
            </a:lnRef>
            <a:fillRef idx="1">
              <a:srgbClr val="8FAADC"/>
            </a:fillRef>
            <a:effectRef idx="0">
              <a:scrgbClr r="0" g="0" b="0"/>
            </a:effectRef>
            <a:fontRef idx="none"/>
          </p:style>
          <p:txBody>
            <a:bodyPr/>
            <a:lstStyle/>
            <a:p>
              <a:endParaRPr lang="en-IN"/>
            </a:p>
          </p:txBody>
        </p:sp>
        <p:sp>
          <p:nvSpPr>
            <p:cNvPr id="142" name="Shape 143"/>
            <p:cNvSpPr/>
            <p:nvPr/>
          </p:nvSpPr>
          <p:spPr>
            <a:xfrm>
              <a:off x="4839970" y="3812155"/>
              <a:ext cx="685800" cy="775335"/>
            </a:xfrm>
            <a:custGeom>
              <a:avLst/>
              <a:gdLst/>
              <a:ahLst/>
              <a:cxnLst/>
              <a:rect l="0" t="0" r="0" b="0"/>
              <a:pathLst>
                <a:path w="685800" h="775335">
                  <a:moveTo>
                    <a:pt x="685800" y="85725"/>
                  </a:moveTo>
                  <a:cubicBezTo>
                    <a:pt x="685800" y="133096"/>
                    <a:pt x="532257" y="171450"/>
                    <a:pt x="342900" y="171450"/>
                  </a:cubicBezTo>
                  <a:cubicBezTo>
                    <a:pt x="153543" y="171450"/>
                    <a:pt x="0" y="133096"/>
                    <a:pt x="0" y="85725"/>
                  </a:cubicBezTo>
                  <a:cubicBezTo>
                    <a:pt x="0" y="38354"/>
                    <a:pt x="153543" y="0"/>
                    <a:pt x="342900" y="0"/>
                  </a:cubicBezTo>
                  <a:cubicBezTo>
                    <a:pt x="532257" y="0"/>
                    <a:pt x="685800" y="38354"/>
                    <a:pt x="685800" y="85725"/>
                  </a:cubicBezTo>
                  <a:lnTo>
                    <a:pt x="685800" y="689610"/>
                  </a:lnTo>
                  <a:cubicBezTo>
                    <a:pt x="685800" y="736981"/>
                    <a:pt x="532257" y="775335"/>
                    <a:pt x="342900" y="775335"/>
                  </a:cubicBezTo>
                  <a:cubicBezTo>
                    <a:pt x="153543" y="775335"/>
                    <a:pt x="0" y="736981"/>
                    <a:pt x="0" y="689610"/>
                  </a:cubicBezTo>
                  <a:lnTo>
                    <a:pt x="0" y="85725"/>
                  </a:lnTo>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143" name="Rectangle 142"/>
            <p:cNvSpPr/>
            <p:nvPr/>
          </p:nvSpPr>
          <p:spPr>
            <a:xfrm>
              <a:off x="4951603" y="4063995"/>
              <a:ext cx="620035" cy="189937"/>
            </a:xfrm>
            <a:prstGeom prst="rect">
              <a:avLst/>
            </a:prstGeom>
            <a:ln>
              <a:noFill/>
            </a:ln>
          </p:spPr>
          <p:txBody>
            <a:bodyPr vert="horz" lIns="0" tIns="0" rIns="0" bIns="0" rtlCol="0">
              <a:noAutofit/>
            </a:bodyPr>
            <a:lstStyle/>
            <a:p>
              <a:pPr>
                <a:lnSpc>
                  <a:spcPct val="115000"/>
                </a:lnSpc>
                <a:spcAft>
                  <a:spcPts val="0"/>
                </a:spcAft>
              </a:pPr>
              <a:r>
                <a:rPr lang="en-IN" sz="1100">
                  <a:solidFill>
                    <a:srgbClr val="FFFFFF"/>
                  </a:solidFill>
                  <a:effectLst/>
                  <a:latin typeface="Calibri" panose="020F0502020204030204" pitchFamily="34" charset="0"/>
                  <a:ea typeface="Calibri" panose="020F0502020204030204" pitchFamily="34" charset="0"/>
                </a:rPr>
                <a:t>SERVICE</a:t>
              </a:r>
              <a:endParaRPr lang="en-IN" sz="1100">
                <a:solidFill>
                  <a:srgbClr val="000000"/>
                </a:solidFill>
                <a:effectLst/>
                <a:latin typeface="Calibri" panose="020F0502020204030204" pitchFamily="34" charset="0"/>
                <a:ea typeface="Calibri" panose="020F0502020204030204" pitchFamily="34" charset="0"/>
              </a:endParaRPr>
            </a:p>
          </p:txBody>
        </p:sp>
        <p:sp>
          <p:nvSpPr>
            <p:cNvPr id="144" name="Rectangle 143"/>
            <p:cNvSpPr/>
            <p:nvPr/>
          </p:nvSpPr>
          <p:spPr>
            <a:xfrm>
              <a:off x="5416804" y="4063995"/>
              <a:ext cx="42143" cy="189937"/>
            </a:xfrm>
            <a:prstGeom prst="rect">
              <a:avLst/>
            </a:prstGeom>
            <a:ln>
              <a:noFill/>
            </a:ln>
          </p:spPr>
          <p:txBody>
            <a:bodyPr vert="horz" lIns="0" tIns="0" rIns="0" bIns="0" rtlCol="0">
              <a:noAutofit/>
            </a:bodyPr>
            <a:lstStyle/>
            <a:p>
              <a:pPr>
                <a:lnSpc>
                  <a:spcPct val="115000"/>
                </a:lnSpc>
                <a:spcAft>
                  <a:spcPts val="0"/>
                </a:spcAft>
              </a:pPr>
              <a:r>
                <a:rPr lang="en-IN" sz="11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45" name="Rectangle 144"/>
            <p:cNvSpPr/>
            <p:nvPr/>
          </p:nvSpPr>
          <p:spPr>
            <a:xfrm>
              <a:off x="4951603" y="4350508"/>
              <a:ext cx="621899" cy="189937"/>
            </a:xfrm>
            <a:prstGeom prst="rect">
              <a:avLst/>
            </a:prstGeom>
            <a:ln>
              <a:noFill/>
            </a:ln>
          </p:spPr>
          <p:txBody>
            <a:bodyPr vert="horz" lIns="0" tIns="0" rIns="0" bIns="0" rtlCol="0">
              <a:noAutofit/>
            </a:bodyPr>
            <a:lstStyle/>
            <a:p>
              <a:pPr>
                <a:lnSpc>
                  <a:spcPct val="115000"/>
                </a:lnSpc>
                <a:spcAft>
                  <a:spcPts val="0"/>
                </a:spcAft>
              </a:pPr>
              <a:r>
                <a:rPr lang="en-IN" sz="1100">
                  <a:solidFill>
                    <a:srgbClr val="FFFFFF"/>
                  </a:solidFill>
                  <a:effectLst/>
                  <a:latin typeface="Calibri" panose="020F0502020204030204" pitchFamily="34" charset="0"/>
                  <a:ea typeface="Calibri" panose="020F0502020204030204" pitchFamily="34" charset="0"/>
                </a:rPr>
                <a:t>PROFILE</a:t>
              </a:r>
              <a:endParaRPr lang="en-IN" sz="1100">
                <a:solidFill>
                  <a:srgbClr val="000000"/>
                </a:solidFill>
                <a:effectLst/>
                <a:latin typeface="Calibri" panose="020F0502020204030204" pitchFamily="34" charset="0"/>
                <a:ea typeface="Calibri" panose="020F0502020204030204" pitchFamily="34" charset="0"/>
              </a:endParaRPr>
            </a:p>
          </p:txBody>
        </p:sp>
        <p:sp>
          <p:nvSpPr>
            <p:cNvPr id="146" name="Rectangle 145"/>
            <p:cNvSpPr/>
            <p:nvPr/>
          </p:nvSpPr>
          <p:spPr>
            <a:xfrm>
              <a:off x="5418328" y="4350508"/>
              <a:ext cx="42143" cy="189937"/>
            </a:xfrm>
            <a:prstGeom prst="rect">
              <a:avLst/>
            </a:prstGeom>
            <a:ln>
              <a:noFill/>
            </a:ln>
          </p:spPr>
          <p:txBody>
            <a:bodyPr vert="horz" lIns="0" tIns="0" rIns="0" bIns="0" rtlCol="0">
              <a:noAutofit/>
            </a:bodyPr>
            <a:lstStyle/>
            <a:p>
              <a:pPr>
                <a:lnSpc>
                  <a:spcPct val="115000"/>
                </a:lnSpc>
                <a:spcAft>
                  <a:spcPts val="0"/>
                </a:spcAft>
              </a:pPr>
              <a:r>
                <a:rPr lang="en-IN" sz="11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47" name="Shape 970"/>
            <p:cNvSpPr/>
            <p:nvPr/>
          </p:nvSpPr>
          <p:spPr>
            <a:xfrm>
              <a:off x="5685155" y="2190365"/>
              <a:ext cx="878840" cy="643890"/>
            </a:xfrm>
            <a:custGeom>
              <a:avLst/>
              <a:gdLst/>
              <a:ahLst/>
              <a:cxnLst/>
              <a:rect l="0" t="0" r="0" b="0"/>
              <a:pathLst>
                <a:path w="878840" h="643890">
                  <a:moveTo>
                    <a:pt x="0" y="0"/>
                  </a:moveTo>
                  <a:lnTo>
                    <a:pt x="878840" y="0"/>
                  </a:lnTo>
                  <a:lnTo>
                    <a:pt x="878840" y="643890"/>
                  </a:lnTo>
                  <a:lnTo>
                    <a:pt x="0" y="64389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148" name="Shape 149"/>
            <p:cNvSpPr/>
            <p:nvPr/>
          </p:nvSpPr>
          <p:spPr>
            <a:xfrm>
              <a:off x="5685155" y="2190365"/>
              <a:ext cx="878840" cy="643890"/>
            </a:xfrm>
            <a:custGeom>
              <a:avLst/>
              <a:gdLst/>
              <a:ahLst/>
              <a:cxnLst/>
              <a:rect l="0" t="0" r="0" b="0"/>
              <a:pathLst>
                <a:path w="878840" h="643890">
                  <a:moveTo>
                    <a:pt x="0" y="643890"/>
                  </a:moveTo>
                  <a:lnTo>
                    <a:pt x="878840" y="643890"/>
                  </a:lnTo>
                  <a:lnTo>
                    <a:pt x="878840"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49" name="Rectangle 148"/>
            <p:cNvSpPr/>
            <p:nvPr/>
          </p:nvSpPr>
          <p:spPr>
            <a:xfrm>
              <a:off x="5814568" y="2294420"/>
              <a:ext cx="873271"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SERVICE </a:t>
              </a:r>
              <a:endParaRPr lang="en-IN" sz="1100">
                <a:solidFill>
                  <a:srgbClr val="000000"/>
                </a:solidFill>
                <a:effectLst/>
                <a:latin typeface="Calibri" panose="020F0502020204030204" pitchFamily="34" charset="0"/>
                <a:ea typeface="Calibri" panose="020F0502020204030204" pitchFamily="34" charset="0"/>
              </a:endParaRPr>
            </a:p>
          </p:txBody>
        </p:sp>
        <p:sp>
          <p:nvSpPr>
            <p:cNvPr id="150" name="Rectangle 149"/>
            <p:cNvSpPr/>
            <p:nvPr/>
          </p:nvSpPr>
          <p:spPr>
            <a:xfrm>
              <a:off x="5822188" y="2468156"/>
              <a:ext cx="805237"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RECORD</a:t>
              </a:r>
              <a:endParaRPr lang="en-IN" sz="1100">
                <a:solidFill>
                  <a:srgbClr val="000000"/>
                </a:solidFill>
                <a:effectLst/>
                <a:latin typeface="Calibri" panose="020F0502020204030204" pitchFamily="34" charset="0"/>
                <a:ea typeface="Calibri" panose="020F0502020204030204" pitchFamily="34" charset="0"/>
              </a:endParaRPr>
            </a:p>
          </p:txBody>
        </p:sp>
        <p:sp>
          <p:nvSpPr>
            <p:cNvPr id="151" name="Rectangle 150"/>
            <p:cNvSpPr/>
            <p:nvPr/>
          </p:nvSpPr>
          <p:spPr>
            <a:xfrm>
              <a:off x="6427216" y="2468156"/>
              <a:ext cx="46619"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52" name="Shape 154"/>
            <p:cNvSpPr/>
            <p:nvPr/>
          </p:nvSpPr>
          <p:spPr>
            <a:xfrm>
              <a:off x="3291840" y="407919"/>
              <a:ext cx="962660" cy="491490"/>
            </a:xfrm>
            <a:custGeom>
              <a:avLst/>
              <a:gdLst/>
              <a:ahLst/>
              <a:cxnLst/>
              <a:rect l="0" t="0" r="0" b="0"/>
              <a:pathLst>
                <a:path w="962660" h="491490">
                  <a:moveTo>
                    <a:pt x="0" y="491490"/>
                  </a:moveTo>
                  <a:lnTo>
                    <a:pt x="962660" y="491490"/>
                  </a:lnTo>
                  <a:lnTo>
                    <a:pt x="962660"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53" name="Rectangle 152"/>
            <p:cNvSpPr/>
            <p:nvPr/>
          </p:nvSpPr>
          <p:spPr>
            <a:xfrm>
              <a:off x="3409061" y="523151"/>
              <a:ext cx="969491"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INTERNET</a:t>
              </a:r>
              <a:endParaRPr lang="en-IN" sz="1100">
                <a:solidFill>
                  <a:srgbClr val="000000"/>
                </a:solidFill>
                <a:effectLst/>
                <a:latin typeface="Calibri" panose="020F0502020204030204" pitchFamily="34" charset="0"/>
                <a:ea typeface="Calibri" panose="020F0502020204030204" pitchFamily="34" charset="0"/>
              </a:endParaRPr>
            </a:p>
          </p:txBody>
        </p:sp>
        <p:sp>
          <p:nvSpPr>
            <p:cNvPr id="154" name="Rectangle 153"/>
            <p:cNvSpPr/>
            <p:nvPr/>
          </p:nvSpPr>
          <p:spPr>
            <a:xfrm>
              <a:off x="4139311" y="523151"/>
              <a:ext cx="46619"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55" name="Shape 158"/>
            <p:cNvSpPr/>
            <p:nvPr/>
          </p:nvSpPr>
          <p:spPr>
            <a:xfrm>
              <a:off x="5417820" y="390140"/>
              <a:ext cx="1073150" cy="512445"/>
            </a:xfrm>
            <a:custGeom>
              <a:avLst/>
              <a:gdLst/>
              <a:ahLst/>
              <a:cxnLst/>
              <a:rect l="0" t="0" r="0" b="0"/>
              <a:pathLst>
                <a:path w="1073150" h="512445">
                  <a:moveTo>
                    <a:pt x="0" y="512445"/>
                  </a:moveTo>
                  <a:lnTo>
                    <a:pt x="1073150" y="512445"/>
                  </a:lnTo>
                  <a:lnTo>
                    <a:pt x="1073150"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56" name="Rectangle 155"/>
            <p:cNvSpPr/>
            <p:nvPr/>
          </p:nvSpPr>
          <p:spPr>
            <a:xfrm>
              <a:off x="5645404" y="448475"/>
              <a:ext cx="873271" cy="206430"/>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SERVICE </a:t>
              </a:r>
              <a:endParaRPr lang="en-IN" sz="1100">
                <a:solidFill>
                  <a:srgbClr val="000000"/>
                </a:solidFill>
                <a:effectLst/>
                <a:latin typeface="Calibri" panose="020F0502020204030204" pitchFamily="34" charset="0"/>
                <a:ea typeface="Calibri" panose="020F0502020204030204" pitchFamily="34" charset="0"/>
              </a:endParaRPr>
            </a:p>
          </p:txBody>
        </p:sp>
        <p:sp>
          <p:nvSpPr>
            <p:cNvPr id="157" name="Rectangle 156"/>
            <p:cNvSpPr/>
            <p:nvPr/>
          </p:nvSpPr>
          <p:spPr>
            <a:xfrm>
              <a:off x="5582920" y="622212"/>
              <a:ext cx="991900" cy="206429"/>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PROVIDER</a:t>
              </a:r>
              <a:endParaRPr lang="en-IN" sz="1100">
                <a:solidFill>
                  <a:srgbClr val="000000"/>
                </a:solidFill>
                <a:effectLst/>
                <a:latin typeface="Calibri" panose="020F0502020204030204" pitchFamily="34" charset="0"/>
                <a:ea typeface="Calibri" panose="020F0502020204030204" pitchFamily="34" charset="0"/>
              </a:endParaRPr>
            </a:p>
          </p:txBody>
        </p:sp>
        <p:sp>
          <p:nvSpPr>
            <p:cNvPr id="158" name="Rectangle 157"/>
            <p:cNvSpPr/>
            <p:nvPr/>
          </p:nvSpPr>
          <p:spPr>
            <a:xfrm>
              <a:off x="6328157" y="622212"/>
              <a:ext cx="46619" cy="206429"/>
            </a:xfrm>
            <a:prstGeom prst="rect">
              <a:avLst/>
            </a:prstGeom>
            <a:ln>
              <a:noFill/>
            </a:ln>
          </p:spPr>
          <p:txBody>
            <a:bodyPr vert="horz" lIns="0" tIns="0" rIns="0" bIns="0" rtlCol="0">
              <a:noAutofit/>
            </a:bodyPr>
            <a:lstStyle/>
            <a:p>
              <a:pPr>
                <a:lnSpc>
                  <a:spcPct val="115000"/>
                </a:lnSpc>
                <a:spcAft>
                  <a:spcPts val="0"/>
                </a:spcAft>
              </a:pPr>
              <a:r>
                <a:rPr lang="en-IN" sz="11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60" name="Shape 163"/>
            <p:cNvSpPr/>
            <p:nvPr/>
          </p:nvSpPr>
          <p:spPr>
            <a:xfrm>
              <a:off x="6049518" y="912109"/>
              <a:ext cx="92964" cy="1276350"/>
            </a:xfrm>
            <a:custGeom>
              <a:avLst/>
              <a:gdLst/>
              <a:ahLst/>
              <a:cxnLst/>
              <a:rect l="0" t="0" r="0" b="0"/>
              <a:pathLst>
                <a:path w="92964" h="1276350">
                  <a:moveTo>
                    <a:pt x="36957" y="0"/>
                  </a:moveTo>
                  <a:lnTo>
                    <a:pt x="76200" y="75692"/>
                  </a:lnTo>
                  <a:lnTo>
                    <a:pt x="41212" y="76217"/>
                  </a:lnTo>
                  <a:lnTo>
                    <a:pt x="58102" y="1200165"/>
                  </a:lnTo>
                  <a:lnTo>
                    <a:pt x="92964" y="1199642"/>
                  </a:lnTo>
                  <a:lnTo>
                    <a:pt x="56007" y="1276350"/>
                  </a:lnTo>
                  <a:lnTo>
                    <a:pt x="16764" y="1200785"/>
                  </a:lnTo>
                  <a:lnTo>
                    <a:pt x="51752" y="1200260"/>
                  </a:lnTo>
                  <a:lnTo>
                    <a:pt x="34862" y="76312"/>
                  </a:lnTo>
                  <a:lnTo>
                    <a:pt x="0" y="76835"/>
                  </a:lnTo>
                  <a:lnTo>
                    <a:pt x="36957"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61" name="Shape 164"/>
            <p:cNvSpPr/>
            <p:nvPr/>
          </p:nvSpPr>
          <p:spPr>
            <a:xfrm>
              <a:off x="6163945" y="2831714"/>
              <a:ext cx="92711" cy="1175385"/>
            </a:xfrm>
            <a:custGeom>
              <a:avLst/>
              <a:gdLst/>
              <a:ahLst/>
              <a:cxnLst/>
              <a:rect l="0" t="0" r="0" b="0"/>
              <a:pathLst>
                <a:path w="92711" h="1175385">
                  <a:moveTo>
                    <a:pt x="36830" y="0"/>
                  </a:moveTo>
                  <a:lnTo>
                    <a:pt x="76200" y="75565"/>
                  </a:lnTo>
                  <a:lnTo>
                    <a:pt x="41227" y="76148"/>
                  </a:lnTo>
                  <a:lnTo>
                    <a:pt x="57832" y="1099131"/>
                  </a:lnTo>
                  <a:lnTo>
                    <a:pt x="92711" y="1098550"/>
                  </a:lnTo>
                  <a:lnTo>
                    <a:pt x="55880" y="1175385"/>
                  </a:lnTo>
                  <a:lnTo>
                    <a:pt x="16511" y="1099820"/>
                  </a:lnTo>
                  <a:lnTo>
                    <a:pt x="51481" y="1099237"/>
                  </a:lnTo>
                  <a:lnTo>
                    <a:pt x="34876" y="76254"/>
                  </a:lnTo>
                  <a:lnTo>
                    <a:pt x="0" y="76835"/>
                  </a:lnTo>
                  <a:lnTo>
                    <a:pt x="3683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62" name="Shape 971"/>
            <p:cNvSpPr/>
            <p:nvPr/>
          </p:nvSpPr>
          <p:spPr>
            <a:xfrm>
              <a:off x="6226175" y="4296660"/>
              <a:ext cx="41275" cy="844550"/>
            </a:xfrm>
            <a:custGeom>
              <a:avLst/>
              <a:gdLst/>
              <a:ahLst/>
              <a:cxnLst/>
              <a:rect l="0" t="0" r="0" b="0"/>
              <a:pathLst>
                <a:path w="41275" h="844550">
                  <a:moveTo>
                    <a:pt x="0" y="0"/>
                  </a:moveTo>
                  <a:lnTo>
                    <a:pt x="41275" y="0"/>
                  </a:lnTo>
                  <a:lnTo>
                    <a:pt x="41275" y="844550"/>
                  </a:lnTo>
                  <a:lnTo>
                    <a:pt x="0" y="84455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63" name="Shape 972"/>
            <p:cNvSpPr/>
            <p:nvPr/>
          </p:nvSpPr>
          <p:spPr>
            <a:xfrm>
              <a:off x="6191250" y="4296660"/>
              <a:ext cx="41275" cy="844550"/>
            </a:xfrm>
            <a:custGeom>
              <a:avLst/>
              <a:gdLst/>
              <a:ahLst/>
              <a:cxnLst/>
              <a:rect l="0" t="0" r="0" b="0"/>
              <a:pathLst>
                <a:path w="41275" h="844550">
                  <a:moveTo>
                    <a:pt x="0" y="0"/>
                  </a:moveTo>
                  <a:lnTo>
                    <a:pt x="41275" y="0"/>
                  </a:lnTo>
                  <a:lnTo>
                    <a:pt x="41275" y="844550"/>
                  </a:lnTo>
                  <a:lnTo>
                    <a:pt x="0" y="84455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64" name="Shape 166"/>
            <p:cNvSpPr/>
            <p:nvPr/>
          </p:nvSpPr>
          <p:spPr>
            <a:xfrm>
              <a:off x="5125720" y="4583045"/>
              <a:ext cx="83185" cy="554990"/>
            </a:xfrm>
            <a:custGeom>
              <a:avLst/>
              <a:gdLst/>
              <a:ahLst/>
              <a:cxnLst/>
              <a:rect l="0" t="0" r="0" b="0"/>
              <a:pathLst>
                <a:path w="83185" h="554990">
                  <a:moveTo>
                    <a:pt x="36830" y="0"/>
                  </a:moveTo>
                  <a:lnTo>
                    <a:pt x="76200" y="75565"/>
                  </a:lnTo>
                  <a:lnTo>
                    <a:pt x="41362" y="76146"/>
                  </a:lnTo>
                  <a:lnTo>
                    <a:pt x="48171" y="478738"/>
                  </a:lnTo>
                  <a:lnTo>
                    <a:pt x="83185" y="478155"/>
                  </a:lnTo>
                  <a:lnTo>
                    <a:pt x="46355" y="554990"/>
                  </a:lnTo>
                  <a:lnTo>
                    <a:pt x="6985" y="479425"/>
                  </a:lnTo>
                  <a:lnTo>
                    <a:pt x="41821" y="478844"/>
                  </a:lnTo>
                  <a:lnTo>
                    <a:pt x="35011" y="76251"/>
                  </a:lnTo>
                  <a:lnTo>
                    <a:pt x="0" y="76835"/>
                  </a:lnTo>
                  <a:lnTo>
                    <a:pt x="3683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65" name="Shape 167"/>
            <p:cNvSpPr/>
            <p:nvPr/>
          </p:nvSpPr>
          <p:spPr>
            <a:xfrm>
              <a:off x="2513965" y="1675606"/>
              <a:ext cx="679611" cy="124920"/>
            </a:xfrm>
            <a:custGeom>
              <a:avLst/>
              <a:gdLst/>
              <a:ahLst/>
              <a:cxnLst/>
              <a:rect l="0" t="0" r="0" b="0"/>
              <a:pathLst>
                <a:path w="790575" h="112523">
                  <a:moveTo>
                    <a:pt x="78232" y="0"/>
                  </a:moveTo>
                  <a:lnTo>
                    <a:pt x="76252" y="34883"/>
                  </a:lnTo>
                  <a:lnTo>
                    <a:pt x="714684" y="71288"/>
                  </a:lnTo>
                  <a:lnTo>
                    <a:pt x="716661" y="36449"/>
                  </a:lnTo>
                  <a:lnTo>
                    <a:pt x="790575" y="78740"/>
                  </a:lnTo>
                  <a:lnTo>
                    <a:pt x="712343" y="112523"/>
                  </a:lnTo>
                  <a:lnTo>
                    <a:pt x="714323" y="77639"/>
                  </a:lnTo>
                  <a:lnTo>
                    <a:pt x="75891" y="41234"/>
                  </a:lnTo>
                  <a:lnTo>
                    <a:pt x="73914" y="76073"/>
                  </a:lnTo>
                  <a:lnTo>
                    <a:pt x="0" y="33655"/>
                  </a:lnTo>
                  <a:lnTo>
                    <a:pt x="78232"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66" name="Shape 168"/>
            <p:cNvSpPr/>
            <p:nvPr/>
          </p:nvSpPr>
          <p:spPr>
            <a:xfrm>
              <a:off x="2476500" y="5266940"/>
              <a:ext cx="800100" cy="91567"/>
            </a:xfrm>
            <a:custGeom>
              <a:avLst/>
              <a:gdLst/>
              <a:ahLst/>
              <a:cxnLst/>
              <a:rect l="0" t="0" r="0" b="0"/>
              <a:pathLst>
                <a:path w="800100" h="91567">
                  <a:moveTo>
                    <a:pt x="77089" y="0"/>
                  </a:moveTo>
                  <a:lnTo>
                    <a:pt x="76275" y="34847"/>
                  </a:lnTo>
                  <a:lnTo>
                    <a:pt x="723975" y="50243"/>
                  </a:lnTo>
                  <a:lnTo>
                    <a:pt x="724789" y="15367"/>
                  </a:lnTo>
                  <a:lnTo>
                    <a:pt x="800100" y="55245"/>
                  </a:lnTo>
                  <a:lnTo>
                    <a:pt x="723011" y="91567"/>
                  </a:lnTo>
                  <a:lnTo>
                    <a:pt x="723827" y="56592"/>
                  </a:lnTo>
                  <a:lnTo>
                    <a:pt x="76126" y="41197"/>
                  </a:lnTo>
                  <a:lnTo>
                    <a:pt x="75311" y="76073"/>
                  </a:lnTo>
                  <a:lnTo>
                    <a:pt x="0" y="36195"/>
                  </a:lnTo>
                  <a:lnTo>
                    <a:pt x="77089"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67" name="Shape 169"/>
            <p:cNvSpPr/>
            <p:nvPr/>
          </p:nvSpPr>
          <p:spPr>
            <a:xfrm>
              <a:off x="3700035" y="871004"/>
              <a:ext cx="165718" cy="685800"/>
            </a:xfrm>
            <a:custGeom>
              <a:avLst/>
              <a:gdLst/>
              <a:ahLst/>
              <a:cxnLst/>
              <a:rect l="0" t="0" r="0" b="0"/>
              <a:pathLst>
                <a:path w="111125" h="685800">
                  <a:moveTo>
                    <a:pt x="33020" y="0"/>
                  </a:moveTo>
                  <a:lnTo>
                    <a:pt x="76073" y="73533"/>
                  </a:lnTo>
                  <a:lnTo>
                    <a:pt x="41222" y="75860"/>
                  </a:lnTo>
                  <a:lnTo>
                    <a:pt x="76255" y="609585"/>
                  </a:lnTo>
                  <a:lnTo>
                    <a:pt x="111125" y="607314"/>
                  </a:lnTo>
                  <a:lnTo>
                    <a:pt x="78105" y="685800"/>
                  </a:lnTo>
                  <a:lnTo>
                    <a:pt x="35052" y="612267"/>
                  </a:lnTo>
                  <a:lnTo>
                    <a:pt x="69907" y="609998"/>
                  </a:lnTo>
                  <a:lnTo>
                    <a:pt x="34867" y="76284"/>
                  </a:lnTo>
                  <a:lnTo>
                    <a:pt x="0" y="78613"/>
                  </a:lnTo>
                  <a:lnTo>
                    <a:pt x="3302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68" name="Shape 170"/>
            <p:cNvSpPr/>
            <p:nvPr/>
          </p:nvSpPr>
          <p:spPr>
            <a:xfrm>
              <a:off x="3789553" y="2236085"/>
              <a:ext cx="76200" cy="514350"/>
            </a:xfrm>
            <a:custGeom>
              <a:avLst/>
              <a:gdLst/>
              <a:ahLst/>
              <a:cxnLst/>
              <a:rect l="0" t="0" r="0" b="0"/>
              <a:pathLst>
                <a:path w="76200" h="514350">
                  <a:moveTo>
                    <a:pt x="33147" y="0"/>
                  </a:moveTo>
                  <a:lnTo>
                    <a:pt x="41293" y="438155"/>
                  </a:lnTo>
                  <a:lnTo>
                    <a:pt x="76200" y="437515"/>
                  </a:lnTo>
                  <a:lnTo>
                    <a:pt x="39497" y="514350"/>
                  </a:lnTo>
                  <a:lnTo>
                    <a:pt x="0" y="438912"/>
                  </a:lnTo>
                  <a:lnTo>
                    <a:pt x="34943" y="438271"/>
                  </a:lnTo>
                  <a:lnTo>
                    <a:pt x="26797" y="127"/>
                  </a:lnTo>
                  <a:lnTo>
                    <a:pt x="33147"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69" name="Shape 171"/>
            <p:cNvSpPr/>
            <p:nvPr/>
          </p:nvSpPr>
          <p:spPr>
            <a:xfrm>
              <a:off x="3856482" y="3217160"/>
              <a:ext cx="76200" cy="657225"/>
            </a:xfrm>
            <a:custGeom>
              <a:avLst/>
              <a:gdLst/>
              <a:ahLst/>
              <a:cxnLst/>
              <a:rect l="0" t="0" r="0" b="0"/>
              <a:pathLst>
                <a:path w="76200" h="657225">
                  <a:moveTo>
                    <a:pt x="32893" y="0"/>
                  </a:moveTo>
                  <a:lnTo>
                    <a:pt x="41344" y="581040"/>
                  </a:lnTo>
                  <a:lnTo>
                    <a:pt x="76200" y="580517"/>
                  </a:lnTo>
                  <a:lnTo>
                    <a:pt x="39243" y="657225"/>
                  </a:lnTo>
                  <a:lnTo>
                    <a:pt x="0" y="581660"/>
                  </a:lnTo>
                  <a:lnTo>
                    <a:pt x="34994" y="581135"/>
                  </a:lnTo>
                  <a:lnTo>
                    <a:pt x="26543" y="127"/>
                  </a:lnTo>
                  <a:lnTo>
                    <a:pt x="32893"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70" name="Shape 172"/>
            <p:cNvSpPr/>
            <p:nvPr/>
          </p:nvSpPr>
          <p:spPr>
            <a:xfrm>
              <a:off x="1152144" y="1572510"/>
              <a:ext cx="381381" cy="77216"/>
            </a:xfrm>
            <a:custGeom>
              <a:avLst/>
              <a:gdLst/>
              <a:ahLst/>
              <a:cxnLst/>
              <a:rect l="0" t="0" r="0" b="0"/>
              <a:pathLst>
                <a:path w="381381" h="77216">
                  <a:moveTo>
                    <a:pt x="762" y="0"/>
                  </a:moveTo>
                  <a:lnTo>
                    <a:pt x="306058" y="36225"/>
                  </a:lnTo>
                  <a:lnTo>
                    <a:pt x="310134" y="1524"/>
                  </a:lnTo>
                  <a:lnTo>
                    <a:pt x="381381" y="48260"/>
                  </a:lnTo>
                  <a:lnTo>
                    <a:pt x="301244" y="77216"/>
                  </a:lnTo>
                  <a:lnTo>
                    <a:pt x="305328" y="42444"/>
                  </a:lnTo>
                  <a:lnTo>
                    <a:pt x="0" y="6350"/>
                  </a:lnTo>
                  <a:lnTo>
                    <a:pt x="762"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71" name="Shape 173"/>
            <p:cNvSpPr/>
            <p:nvPr/>
          </p:nvSpPr>
          <p:spPr>
            <a:xfrm>
              <a:off x="4495673" y="4219317"/>
              <a:ext cx="371602" cy="76200"/>
            </a:xfrm>
            <a:custGeom>
              <a:avLst/>
              <a:gdLst/>
              <a:ahLst/>
              <a:cxnLst/>
              <a:rect l="0" t="0" r="0" b="0"/>
              <a:pathLst>
                <a:path w="371602" h="76200">
                  <a:moveTo>
                    <a:pt x="294386" y="0"/>
                  </a:moveTo>
                  <a:lnTo>
                    <a:pt x="371602" y="36068"/>
                  </a:lnTo>
                  <a:lnTo>
                    <a:pt x="296418" y="76200"/>
                  </a:lnTo>
                  <a:lnTo>
                    <a:pt x="295485" y="41220"/>
                  </a:lnTo>
                  <a:lnTo>
                    <a:pt x="254" y="48768"/>
                  </a:lnTo>
                  <a:lnTo>
                    <a:pt x="0" y="42418"/>
                  </a:lnTo>
                  <a:lnTo>
                    <a:pt x="295316" y="34871"/>
                  </a:lnTo>
                  <a:lnTo>
                    <a:pt x="294386"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grpSp>
      <p:sp>
        <p:nvSpPr>
          <p:cNvPr id="91" name="Rectangle 204"/>
          <p:cNvSpPr>
            <a:spLocks noChangeArrowheads="1"/>
          </p:cNvSpPr>
          <p:nvPr/>
        </p:nvSpPr>
        <p:spPr bwMode="auto">
          <a:xfrm>
            <a:off x="3122613" y="3081825"/>
            <a:ext cx="1960477" cy="888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45720" rIns="-9522" bIns="11743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r>
              <a:rPr kumimoji="0" lang="en-US" sz="14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endParaRPr kumimoji="0" 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sz="1400" b="1" i="0" u="sng"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240" name="Rectangle 246"/>
          <p:cNvSpPr>
            <a:spLocks noChangeArrowheads="1"/>
          </p:cNvSpPr>
          <p:nvPr/>
        </p:nvSpPr>
        <p:spPr bwMode="auto">
          <a:xfrm>
            <a:off x="3122613" y="7050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r>
            <a:b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br>
            <a:r>
              <a:rPr kumimoji="0" lang="en-US" sz="1400" b="1"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241" name="Content Placeholder 2240"/>
          <p:cNvSpPr>
            <a:spLocks noGrp="1"/>
          </p:cNvSpPr>
          <p:nvPr>
            <p:ph idx="1"/>
          </p:nvPr>
        </p:nvSpPr>
        <p:spPr>
          <a:xfrm>
            <a:off x="1097280" y="1845734"/>
            <a:ext cx="10058400" cy="4400520"/>
          </a:xfrm>
        </p:spPr>
        <p:txBody>
          <a:bodyPr/>
          <a:lstStyle/>
          <a:p>
            <a:r>
              <a:rPr lang="en-IN" dirty="0" smtClean="0"/>
              <a:t> </a:t>
            </a:r>
            <a:endParaRPr lang="en-IN" dirty="0"/>
          </a:p>
        </p:txBody>
      </p:sp>
      <p:cxnSp>
        <p:nvCxnSpPr>
          <p:cNvPr id="2243" name="Straight Arrow Connector 2242"/>
          <p:cNvCxnSpPr/>
          <p:nvPr/>
        </p:nvCxnSpPr>
        <p:spPr>
          <a:xfrm>
            <a:off x="3644722" y="3541690"/>
            <a:ext cx="25757" cy="189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736591"/>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TECHNICAL ARCHITECHTURE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2245265" y="1846263"/>
            <a:ext cx="7761796" cy="4022725"/>
          </a:xfrm>
          <a:prstGeom prst="rect">
            <a:avLst/>
          </a:prstGeom>
        </p:spPr>
      </p:pic>
    </p:spTree>
    <p:extLst>
      <p:ext uri="{BB962C8B-B14F-4D97-AF65-F5344CB8AC3E}">
        <p14:creationId xmlns:p14="http://schemas.microsoft.com/office/powerpoint/2010/main" val="609395536"/>
      </p:ext>
    </p:extLst>
  </p:cSld>
  <p:clrMapOvr>
    <a:masterClrMapping/>
  </p:clrMapOvr>
  <mc:AlternateContent xmlns:mc="http://schemas.openxmlformats.org/markup-compatibility/2006">
    <mc:Choice xmlns:p14="http://schemas.microsoft.com/office/powerpoint/2010/main" Requires="p14">
      <p:transition spd="slow" p14:dur="10000" advClick="0" advTm="5000">
        <p:fade/>
      </p:transition>
    </mc:Choice>
    <mc:Fallback>
      <p:transition spd="slow" advClick="0" advTm="5000">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145</TotalTime>
  <Words>1426</Words>
  <Application>Microsoft Office PowerPoint</Application>
  <PresentationFormat>Widescreen</PresentationFormat>
  <Paragraphs>174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Latha</vt:lpstr>
      <vt:lpstr>Times New Roman</vt:lpstr>
      <vt:lpstr>Retrospect</vt:lpstr>
      <vt:lpstr>SMART FASHION RECOMMENDER SYSTEM</vt:lpstr>
      <vt:lpstr> TEAM ID-PNT2022TMID39615</vt:lpstr>
      <vt:lpstr>  PROJECT  OVERVIEW</vt:lpstr>
      <vt:lpstr>    PURPOSE</vt:lpstr>
      <vt:lpstr>  PROBLEM STATEMENT</vt:lpstr>
      <vt:lpstr>  LITERATURE REVIEW</vt:lpstr>
      <vt:lpstr>  TECHNOLOGIES USED</vt:lpstr>
      <vt:lpstr> SOLUTION ARCHITECTURE</vt:lpstr>
      <vt:lpstr> TECHNICAL ARCHITECHTURE</vt:lpstr>
      <vt:lpstr>  DFD LEVEL 1 DIAGRAM</vt:lpstr>
      <vt:lpstr>  DFD LEVEL 2 DIAGRAM</vt:lpstr>
      <vt:lpstr> FUNCTIONAL REQUIREMENTS</vt:lpstr>
      <vt:lpstr> NON-FUNCTIONAL REQUIREMENTS</vt:lpstr>
      <vt:lpstr>    OUTPUT</vt:lpstr>
      <vt:lpstr>    </vt:lpstr>
      <vt:lpstr>    </vt:lpstr>
      <vt:lpstr>     </vt:lpstr>
      <vt:lpstr>        </vt:lpstr>
      <vt:lpstr>   </vt:lpstr>
      <vt:lpstr>   </vt:lpstr>
      <vt:lpstr>      </vt:lpstr>
      <vt:lpstr>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FASHION RECOMMENDER SYSTEM</dc:title>
  <dc:creator>ELCOT</dc:creator>
  <cp:lastModifiedBy>ELCOT</cp:lastModifiedBy>
  <cp:revision>16</cp:revision>
  <dcterms:created xsi:type="dcterms:W3CDTF">2022-12-06T02:07:20Z</dcterms:created>
  <dcterms:modified xsi:type="dcterms:W3CDTF">2022-12-06T04:32:20Z</dcterms:modified>
</cp:coreProperties>
</file>