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1685" y="-23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76423" y="930909"/>
            <a:ext cx="181000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1395" y="1740154"/>
            <a:ext cx="5760059" cy="3329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5541" y="888238"/>
            <a:ext cx="4737100" cy="583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8890">
              <a:lnSpc>
                <a:spcPct val="103299"/>
              </a:lnSpc>
              <a:spcBef>
                <a:spcPts val="25"/>
              </a:spcBef>
            </a:pPr>
            <a:r>
              <a:rPr sz="1800" b="1" spc="-5" dirty="0">
                <a:latin typeface="Arial"/>
                <a:cs typeface="Arial"/>
              </a:rPr>
              <a:t>A LITERATURE SURVEY </a:t>
            </a:r>
            <a:r>
              <a:rPr sz="1800" b="1" dirty="0">
                <a:latin typeface="Arial"/>
                <a:cs typeface="Arial"/>
              </a:rPr>
              <a:t>FOR CROP YIELD </a:t>
            </a:r>
            <a:r>
              <a:rPr sz="1800" b="1" spc="-4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PREDICTION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BY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USING</a:t>
            </a:r>
            <a:r>
              <a:rPr sz="1800" b="1" spc="-5" dirty="0">
                <a:latin typeface="Arial"/>
                <a:cs typeface="Arial"/>
              </a:rPr>
              <a:t> DATA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ANALYTICS.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67457" y="2204060"/>
            <a:ext cx="4161790" cy="3925242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400" spc="-5" dirty="0">
                <a:latin typeface="Times New Roman"/>
                <a:cs typeface="Times New Roman"/>
              </a:rPr>
              <a:t>College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Name: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lang="en-IN" sz="1400" spc="-5" dirty="0">
                <a:latin typeface="Times New Roman"/>
                <a:cs typeface="Times New Roman"/>
              </a:rPr>
              <a:t>SRM </a:t>
            </a:r>
            <a:r>
              <a:rPr lang="en-IN" sz="1400" spc="-5" dirty="0" err="1">
                <a:latin typeface="Times New Roman"/>
                <a:cs typeface="Times New Roman"/>
              </a:rPr>
              <a:t>Valliammai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College</a:t>
            </a:r>
            <a:endParaRPr sz="1400" dirty="0">
              <a:latin typeface="Times New Roman"/>
              <a:cs typeface="Times New Roman"/>
            </a:endParaRPr>
          </a:p>
          <a:p>
            <a:pPr marL="12700" marR="5080">
              <a:lnSpc>
                <a:spcPts val="2520"/>
              </a:lnSpc>
              <a:spcBef>
                <a:spcPts val="215"/>
              </a:spcBef>
            </a:pPr>
            <a:r>
              <a:rPr sz="1400" spc="-5" dirty="0">
                <a:latin typeface="Times New Roman"/>
                <a:cs typeface="Times New Roman"/>
              </a:rPr>
              <a:t>Department: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Electronics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Communication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Team</a:t>
            </a:r>
            <a:r>
              <a:rPr sz="1400" spc="-5" dirty="0">
                <a:latin typeface="Times New Roman"/>
                <a:cs typeface="Times New Roman"/>
              </a:rPr>
              <a:t> Members</a:t>
            </a:r>
            <a:r>
              <a:rPr lang="en-IN" sz="1400" spc="-5" dirty="0">
                <a:latin typeface="Times New Roman"/>
                <a:cs typeface="Times New Roman"/>
              </a:rPr>
              <a:t>: Pilli Vijay Kumar</a:t>
            </a:r>
          </a:p>
          <a:p>
            <a:pPr marL="12700" marR="5080">
              <a:lnSpc>
                <a:spcPts val="2520"/>
              </a:lnSpc>
              <a:spcBef>
                <a:spcPts val="215"/>
              </a:spcBef>
            </a:pPr>
            <a:r>
              <a:rPr lang="en-IN" sz="1400" dirty="0">
                <a:latin typeface="Times New Roman"/>
                <a:cs typeface="Times New Roman"/>
              </a:rPr>
              <a:t>	       Sai Rajeswari K</a:t>
            </a:r>
          </a:p>
          <a:p>
            <a:pPr marL="12700" marR="5080">
              <a:lnSpc>
                <a:spcPts val="2520"/>
              </a:lnSpc>
              <a:spcBef>
                <a:spcPts val="215"/>
              </a:spcBef>
            </a:pPr>
            <a:r>
              <a:rPr lang="en-IN" sz="1400" dirty="0">
                <a:latin typeface="Times New Roman"/>
                <a:cs typeface="Times New Roman"/>
              </a:rPr>
              <a:t>	       Karri Lavanya</a:t>
            </a:r>
          </a:p>
          <a:p>
            <a:pPr marL="12700" marR="5080">
              <a:lnSpc>
                <a:spcPts val="2520"/>
              </a:lnSpc>
              <a:spcBef>
                <a:spcPts val="215"/>
              </a:spcBef>
            </a:pPr>
            <a:r>
              <a:rPr lang="en-IN" sz="1400" dirty="0">
                <a:latin typeface="Times New Roman"/>
                <a:cs typeface="Times New Roman"/>
              </a:rPr>
              <a:t>	       Narendran K						 																			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A</a:t>
            </a:r>
            <a:r>
              <a:rPr spc="5" dirty="0"/>
              <a:t>B</a:t>
            </a:r>
            <a:r>
              <a:rPr spc="-85" dirty="0"/>
              <a:t>STR</a:t>
            </a:r>
            <a:r>
              <a:rPr spc="-90" dirty="0"/>
              <a:t>A</a:t>
            </a:r>
            <a:r>
              <a:rPr spc="-280" dirty="0"/>
              <a:t>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740154"/>
            <a:ext cx="5759450" cy="3329304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8415" marR="5080" indent="-6350" algn="just">
              <a:lnSpc>
                <a:spcPct val="103400"/>
              </a:lnSpc>
              <a:spcBef>
                <a:spcPts val="45"/>
              </a:spcBef>
            </a:pPr>
            <a:r>
              <a:rPr sz="1400" spc="-5" dirty="0">
                <a:latin typeface="Times New Roman"/>
                <a:cs typeface="Times New Roman"/>
              </a:rPr>
              <a:t>Agriculture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important for </a:t>
            </a:r>
            <a:r>
              <a:rPr sz="1400" dirty="0">
                <a:latin typeface="Times New Roman"/>
                <a:cs typeface="Times New Roman"/>
              </a:rPr>
              <a:t>human </a:t>
            </a:r>
            <a:r>
              <a:rPr sz="1400" spc="-5" dirty="0">
                <a:latin typeface="Times New Roman"/>
                <a:cs typeface="Times New Roman"/>
              </a:rPr>
              <a:t>survival because </a:t>
            </a: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-5" dirty="0">
                <a:latin typeface="Times New Roman"/>
                <a:cs typeface="Times New Roman"/>
              </a:rPr>
              <a:t>serves the basic </a:t>
            </a:r>
            <a:r>
              <a:rPr sz="1400" dirty="0">
                <a:latin typeface="Times New Roman"/>
                <a:cs typeface="Times New Roman"/>
              </a:rPr>
              <a:t>need. A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well-known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fact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majority</a:t>
            </a:r>
            <a:r>
              <a:rPr sz="1400" dirty="0">
                <a:latin typeface="Times New Roman"/>
                <a:cs typeface="Times New Roman"/>
              </a:rPr>
              <a:t> 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population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(≥55%)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India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into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agriculture. Due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variations in climatic conditions, there exist bottlenecks </a:t>
            </a:r>
            <a:r>
              <a:rPr sz="1400" dirty="0">
                <a:latin typeface="Times New Roman"/>
                <a:cs typeface="Times New Roman"/>
              </a:rPr>
              <a:t>for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increasing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crop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production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India.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become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challenging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task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achieve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desired targets in Agri based crop yield. Various factors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dirty="0">
                <a:latin typeface="Times New Roman"/>
                <a:cs typeface="Times New Roman"/>
              </a:rPr>
              <a:t>be </a:t>
            </a:r>
            <a:r>
              <a:rPr sz="1400" spc="-5" dirty="0">
                <a:latin typeface="Times New Roman"/>
                <a:cs typeface="Times New Roman"/>
              </a:rPr>
              <a:t>considered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which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have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direct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impact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production,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productivity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crops.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Crop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yield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prediction is </a:t>
            </a:r>
            <a:r>
              <a:rPr sz="1400" dirty="0">
                <a:latin typeface="Times New Roman"/>
                <a:cs typeface="Times New Roman"/>
              </a:rPr>
              <a:t>one of </a:t>
            </a:r>
            <a:r>
              <a:rPr sz="1400" spc="-5" dirty="0">
                <a:latin typeface="Times New Roman"/>
                <a:cs typeface="Times New Roman"/>
              </a:rPr>
              <a:t>the important factors in agriculture practices. Farmers need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information regarding </a:t>
            </a:r>
            <a:r>
              <a:rPr sz="1400" dirty="0">
                <a:latin typeface="Times New Roman"/>
                <a:cs typeface="Times New Roman"/>
              </a:rPr>
              <a:t>crop </a:t>
            </a:r>
            <a:r>
              <a:rPr sz="1400" spc="-5" dirty="0">
                <a:latin typeface="Times New Roman"/>
                <a:cs typeface="Times New Roman"/>
              </a:rPr>
              <a:t>yield before sowing seeds </a:t>
            </a: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their fields to achieve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enhanced </a:t>
            </a:r>
            <a:r>
              <a:rPr sz="1400" dirty="0">
                <a:latin typeface="Times New Roman"/>
                <a:cs typeface="Times New Roman"/>
              </a:rPr>
              <a:t>crop </a:t>
            </a:r>
            <a:r>
              <a:rPr sz="1400" spc="-5" dirty="0">
                <a:latin typeface="Times New Roman"/>
                <a:cs typeface="Times New Roman"/>
              </a:rPr>
              <a:t>yield. The use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technology in agriculture has increased </a:t>
            </a: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recent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year </a:t>
            </a:r>
            <a:r>
              <a:rPr sz="1400" spc="-5" dirty="0">
                <a:latin typeface="Times New Roman"/>
                <a:cs typeface="Times New Roman"/>
              </a:rPr>
              <a:t>and data analytics is one such trend </a:t>
            </a:r>
            <a:r>
              <a:rPr sz="1400" spc="5" dirty="0">
                <a:latin typeface="Times New Roman"/>
                <a:cs typeface="Times New Roman"/>
              </a:rPr>
              <a:t>that </a:t>
            </a:r>
            <a:r>
              <a:rPr sz="1400" dirty="0">
                <a:latin typeface="Times New Roman"/>
                <a:cs typeface="Times New Roman"/>
              </a:rPr>
              <a:t>has </a:t>
            </a:r>
            <a:r>
              <a:rPr sz="1400" spc="-5" dirty="0">
                <a:latin typeface="Times New Roman"/>
                <a:cs typeface="Times New Roman"/>
              </a:rPr>
              <a:t>penetrated </a:t>
            </a:r>
            <a:r>
              <a:rPr sz="1400" spc="-10" dirty="0">
                <a:latin typeface="Times New Roman"/>
                <a:cs typeface="Times New Roman"/>
              </a:rPr>
              <a:t>into </a:t>
            </a:r>
            <a:r>
              <a:rPr sz="1400" spc="-5" dirty="0">
                <a:latin typeface="Times New Roman"/>
                <a:cs typeface="Times New Roman"/>
              </a:rPr>
              <a:t>the agriculture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field. The main challenge in using big data </a:t>
            </a: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agriculture is identification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effectiveness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big data analytics. Efforts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going on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understand how big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 analytics can agriculture productivity.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present </a:t>
            </a:r>
            <a:r>
              <a:rPr sz="1400" dirty="0">
                <a:latin typeface="Times New Roman"/>
                <a:cs typeface="Times New Roman"/>
              </a:rPr>
              <a:t>study </a:t>
            </a:r>
            <a:r>
              <a:rPr sz="1400" spc="-5" dirty="0">
                <a:latin typeface="Times New Roman"/>
                <a:cs typeface="Times New Roman"/>
              </a:rPr>
              <a:t>gives insights </a:t>
            </a:r>
            <a:r>
              <a:rPr sz="1400" dirty="0">
                <a:latin typeface="Times New Roman"/>
                <a:cs typeface="Times New Roman"/>
              </a:rPr>
              <a:t>on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various data analytics methods </a:t>
            </a:r>
            <a:r>
              <a:rPr sz="1400" spc="-10" dirty="0">
                <a:latin typeface="Times New Roman"/>
                <a:cs typeface="Times New Roman"/>
              </a:rPr>
              <a:t>applied </a:t>
            </a:r>
            <a:r>
              <a:rPr sz="1400" spc="-5" dirty="0">
                <a:latin typeface="Times New Roman"/>
                <a:cs typeface="Times New Roman"/>
              </a:rPr>
              <a:t>to crop yield prediction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also signifies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important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lacunae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points’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proposed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research.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20800" y="914399"/>
          <a:ext cx="6228714" cy="58088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0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5554"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S.No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TITTLE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PROPOSED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WORK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  <a:tabLst>
                          <a:tab pos="1123315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TOOLS	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/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ALGORITHMS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ADVANTAGES/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DISADVANTAGES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0992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ESTIMATION</a:t>
                      </a:r>
                      <a:r>
                        <a:rPr sz="12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CROP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YIELD</a:t>
                      </a:r>
                      <a:r>
                        <a:rPr sz="1200" spc="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PREDICTION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algn="just">
                        <a:lnSpc>
                          <a:spcPts val="1415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45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Estimate</a:t>
                      </a:r>
                      <a:r>
                        <a:rPr sz="1200" spc="44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8580" marR="59055" algn="just">
                        <a:lnSpc>
                          <a:spcPts val="1580"/>
                        </a:lnSpc>
                        <a:spcBef>
                          <a:spcPts val="6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annual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crop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yield </a:t>
                      </a:r>
                      <a:r>
                        <a:rPr sz="1200" spc="-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analysis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to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increase </a:t>
                      </a:r>
                      <a:r>
                        <a:rPr sz="1200" spc="-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efficiency</a:t>
                      </a:r>
                      <a:r>
                        <a:rPr sz="1200" spc="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spc="3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more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8580" marR="59055" algn="just">
                        <a:lnSpc>
                          <a:spcPts val="157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years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by </a:t>
                      </a:r>
                      <a:r>
                        <a:rPr sz="1200" spc="-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using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analytics.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COGONOS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 marR="62230">
                        <a:lnSpc>
                          <a:spcPct val="103299"/>
                        </a:lnSpc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ANALYTICS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IBM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WATSON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BM	CL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UD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STORAGE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ACCESS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achieve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nearly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8580" marR="60960">
                        <a:lnSpc>
                          <a:spcPts val="1580"/>
                        </a:lnSpc>
                        <a:spcBef>
                          <a:spcPts val="65"/>
                        </a:spcBef>
                        <a:tabLst>
                          <a:tab pos="699135" algn="l"/>
                          <a:tab pos="1229360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igher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ta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of  efficiency.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306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algn="just">
                        <a:lnSpc>
                          <a:spcPts val="1405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implement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the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8580" marR="58419" algn="just">
                        <a:lnSpc>
                          <a:spcPts val="1580"/>
                        </a:lnSpc>
                        <a:spcBef>
                          <a:spcPts val="65"/>
                        </a:spcBef>
                        <a:tabLst>
                          <a:tab pos="1334770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Estimation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annual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crop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yield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prediction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based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day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day </a:t>
                      </a:r>
                      <a:r>
                        <a:rPr sz="1200" spc="-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tivities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of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agriculuture.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algn="just">
                        <a:lnSpc>
                          <a:spcPts val="1405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Implementation</a:t>
                      </a:r>
                      <a:r>
                        <a:rPr sz="1200" spc="30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of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8580" marR="57785" algn="just">
                        <a:lnSpc>
                          <a:spcPts val="1580"/>
                        </a:lnSpc>
                        <a:spcBef>
                          <a:spcPts val="6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developing </a:t>
                      </a:r>
                      <a:r>
                        <a:rPr sz="1200" spc="-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the ideation of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12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2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2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using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8580" marR="59690" algn="just">
                        <a:lnSpc>
                          <a:spcPts val="1570"/>
                        </a:lnSpc>
                        <a:spcBef>
                          <a:spcPts val="20"/>
                        </a:spcBef>
                        <a:tabLst>
                          <a:tab pos="80835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	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 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domain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COGONOS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 marR="62230">
                        <a:lnSpc>
                          <a:spcPct val="103299"/>
                        </a:lnSpc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ANALYTICS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IBM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WATSON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BM	CL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UD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STORAGE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ACCESS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  <a:tabLst>
                          <a:tab pos="1072515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Takes	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time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8580" marR="60325">
                        <a:lnSpc>
                          <a:spcPts val="1580"/>
                        </a:lnSpc>
                        <a:spcBef>
                          <a:spcPts val="6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complexity</a:t>
                      </a:r>
                      <a:r>
                        <a:rPr sz="1200" spc="2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2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data </a:t>
                      </a:r>
                      <a:r>
                        <a:rPr sz="1200" spc="-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collection.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761990" cy="50939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just">
              <a:lnSpc>
                <a:spcPct val="103400"/>
              </a:lnSpc>
              <a:spcBef>
                <a:spcPts val="45"/>
              </a:spcBef>
            </a:pPr>
            <a:r>
              <a:rPr sz="1400" dirty="0">
                <a:latin typeface="Times New Roman"/>
                <a:cs typeface="Times New Roman"/>
              </a:rPr>
              <a:t>At </a:t>
            </a:r>
            <a:r>
              <a:rPr sz="1400" spc="-5" dirty="0">
                <a:latin typeface="Times New Roman"/>
                <a:cs typeface="Times New Roman"/>
              </a:rPr>
              <a:t>present </a:t>
            </a:r>
            <a:r>
              <a:rPr sz="1400" dirty="0">
                <a:latin typeface="Times New Roman"/>
                <a:cs typeface="Times New Roman"/>
              </a:rPr>
              <a:t>we </a:t>
            </a:r>
            <a:r>
              <a:rPr sz="1400" spc="-5" dirty="0">
                <a:latin typeface="Times New Roman"/>
                <a:cs typeface="Times New Roman"/>
              </a:rPr>
              <a:t>are </a:t>
            </a:r>
            <a:r>
              <a:rPr sz="1400" spc="-10" dirty="0">
                <a:latin typeface="Times New Roman"/>
                <a:cs typeface="Times New Roman"/>
              </a:rPr>
              <a:t>at </a:t>
            </a:r>
            <a:r>
              <a:rPr sz="1400" spc="-5" dirty="0">
                <a:latin typeface="Times New Roman"/>
                <a:cs typeface="Times New Roman"/>
              </a:rPr>
              <a:t>the immense need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another Green revolution to supply the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food </a:t>
            </a:r>
            <a:r>
              <a:rPr sz="1400" spc="-5" dirty="0">
                <a:latin typeface="Times New Roman"/>
                <a:cs typeface="Times New Roman"/>
              </a:rPr>
              <a:t>demand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growing population. </a:t>
            </a:r>
            <a:r>
              <a:rPr sz="1400" spc="-10" dirty="0">
                <a:latin typeface="Times New Roman"/>
                <a:cs typeface="Times New Roman"/>
              </a:rPr>
              <a:t>With </a:t>
            </a:r>
            <a:r>
              <a:rPr sz="1400" spc="-5" dirty="0">
                <a:latin typeface="Times New Roman"/>
                <a:cs typeface="Times New Roman"/>
              </a:rPr>
              <a:t>the decrease of available cultivable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land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globally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decreased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cultivable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water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resources,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almost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impossible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report higher </a:t>
            </a:r>
            <a:r>
              <a:rPr sz="1400" dirty="0">
                <a:latin typeface="Times New Roman"/>
                <a:cs typeface="Times New Roman"/>
              </a:rPr>
              <a:t>crop </a:t>
            </a:r>
            <a:r>
              <a:rPr sz="1400" spc="-5" dirty="0">
                <a:latin typeface="Times New Roman"/>
                <a:cs typeface="Times New Roman"/>
              </a:rPr>
              <a:t>yield. Agricultural based big data analytics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one approach,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believed </a:t>
            </a:r>
            <a:r>
              <a:rPr sz="1400" dirty="0">
                <a:latin typeface="Times New Roman"/>
                <a:cs typeface="Times New Roman"/>
              </a:rPr>
              <a:t>to have a </a:t>
            </a:r>
            <a:r>
              <a:rPr sz="1400" spc="-5" dirty="0">
                <a:latin typeface="Times New Roman"/>
                <a:cs typeface="Times New Roman"/>
              </a:rPr>
              <a:t>significant role and positive impact on the increase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crop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yield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by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providing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optimum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condition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plant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growth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decreasing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yield gaps and the crop damage and wastage. </a:t>
            </a:r>
            <a:r>
              <a:rPr sz="1400" spc="-10" dirty="0">
                <a:latin typeface="Times New Roman"/>
                <a:cs typeface="Times New Roman"/>
              </a:rPr>
              <a:t>With </a:t>
            </a:r>
            <a:r>
              <a:rPr sz="1400" spc="-5" dirty="0">
                <a:latin typeface="Times New Roman"/>
                <a:cs typeface="Times New Roman"/>
              </a:rPr>
              <a:t>this aim the present paper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reviews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about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various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advances,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design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models,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software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tools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algorithms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applied in the prediction assessment and estimation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 crop yield. India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basically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agriculture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based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country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approximately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70%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country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economics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directly </a:t>
            </a:r>
            <a:r>
              <a:rPr sz="1400" dirty="0">
                <a:latin typeface="Times New Roman"/>
                <a:cs typeface="Times New Roman"/>
              </a:rPr>
              <a:t>or </a:t>
            </a:r>
            <a:r>
              <a:rPr sz="1400" spc="-5" dirty="0">
                <a:latin typeface="Times New Roman"/>
                <a:cs typeface="Times New Roman"/>
              </a:rPr>
              <a:t>indirectly related to the agricultural </a:t>
            </a:r>
            <a:r>
              <a:rPr sz="1400" dirty="0">
                <a:latin typeface="Times New Roman"/>
                <a:cs typeface="Times New Roman"/>
              </a:rPr>
              <a:t>crops. </a:t>
            </a:r>
            <a:r>
              <a:rPr sz="1400" spc="-5" dirty="0">
                <a:latin typeface="Times New Roman"/>
                <a:cs typeface="Times New Roman"/>
              </a:rPr>
              <a:t>The principle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crop </a:t>
            </a:r>
            <a:r>
              <a:rPr sz="1400" spc="-5" dirty="0">
                <a:latin typeface="Times New Roman"/>
                <a:cs typeface="Times New Roman"/>
              </a:rPr>
              <a:t>which occupies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highest </a:t>
            </a:r>
            <a:r>
              <a:rPr sz="1400" dirty="0">
                <a:latin typeface="Times New Roman"/>
                <a:cs typeface="Times New Roman"/>
              </a:rPr>
              <a:t>(60-70%) </a:t>
            </a:r>
            <a:r>
              <a:rPr sz="1400" spc="-5" dirty="0">
                <a:latin typeface="Times New Roman"/>
                <a:cs typeface="Times New Roman"/>
              </a:rPr>
              <a:t>percentage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cultivable land </a:t>
            </a: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Indian soil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the paddy culture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it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the major crop especially in central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 south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parts</a:t>
            </a:r>
            <a:r>
              <a:rPr sz="1400" dirty="0">
                <a:latin typeface="Times New Roman"/>
                <a:cs typeface="Times New Roman"/>
              </a:rPr>
              <a:t> 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India.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Rice</a:t>
            </a:r>
            <a:r>
              <a:rPr sz="1400" dirty="0">
                <a:latin typeface="Times New Roman"/>
                <a:cs typeface="Times New Roman"/>
              </a:rPr>
              <a:t> crop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cultivation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plays</a:t>
            </a:r>
            <a:r>
              <a:rPr sz="1400" dirty="0">
                <a:latin typeface="Times New Roman"/>
                <a:cs typeface="Times New Roman"/>
              </a:rPr>
              <a:t> 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imperative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sustenance security of </a:t>
            </a:r>
            <a:r>
              <a:rPr sz="1400" dirty="0">
                <a:latin typeface="Times New Roman"/>
                <a:cs typeface="Times New Roman"/>
              </a:rPr>
              <a:t>India, </a:t>
            </a:r>
            <a:r>
              <a:rPr sz="1400" spc="-5" dirty="0">
                <a:latin typeface="Times New Roman"/>
                <a:cs typeface="Times New Roman"/>
              </a:rPr>
              <a:t>contributing over 40% to general yield generation.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enhanced yield of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rice crop depends largely </a:t>
            </a:r>
            <a:r>
              <a:rPr sz="1400" dirty="0">
                <a:latin typeface="Times New Roman"/>
                <a:cs typeface="Times New Roman"/>
              </a:rPr>
              <a:t>on </a:t>
            </a:r>
            <a:r>
              <a:rPr sz="1400" spc="-5" dirty="0">
                <a:latin typeface="Times New Roman"/>
                <a:cs typeface="Times New Roman"/>
              </a:rPr>
              <a:t>the water availability and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climatic conditions. </a:t>
            </a:r>
            <a:r>
              <a:rPr sz="1400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example, low precipitation </a:t>
            </a:r>
            <a:r>
              <a:rPr sz="1400" dirty="0">
                <a:latin typeface="Times New Roman"/>
                <a:cs typeface="Times New Roman"/>
              </a:rPr>
              <a:t>or </a:t>
            </a:r>
            <a:r>
              <a:rPr sz="1400" spc="-5" dirty="0">
                <a:latin typeface="Times New Roman"/>
                <a:cs typeface="Times New Roman"/>
              </a:rPr>
              <a:t>temperature extremes </a:t>
            </a:r>
            <a:r>
              <a:rPr sz="1400" dirty="0">
                <a:latin typeface="Times New Roman"/>
                <a:cs typeface="Times New Roman"/>
              </a:rPr>
              <a:t>can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drastically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diminish</a:t>
            </a:r>
            <a:r>
              <a:rPr sz="1400" dirty="0">
                <a:latin typeface="Times New Roman"/>
                <a:cs typeface="Times New Roman"/>
              </a:rPr>
              <a:t> rice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yield.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Growing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better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strategies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foresee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yield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efficiency in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mixture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climatic conditions can help to understand the role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different principle factors that influence the rice </a:t>
            </a:r>
            <a:r>
              <a:rPr sz="1400" dirty="0">
                <a:latin typeface="Times New Roman"/>
                <a:cs typeface="Times New Roman"/>
              </a:rPr>
              <a:t>crop </a:t>
            </a:r>
            <a:r>
              <a:rPr sz="1400" spc="-5" dirty="0">
                <a:latin typeface="Times New Roman"/>
                <a:cs typeface="Times New Roman"/>
              </a:rPr>
              <a:t>yield. </a:t>
            </a:r>
            <a:r>
              <a:rPr sz="1400" dirty="0">
                <a:latin typeface="Times New Roman"/>
                <a:cs typeface="Times New Roman"/>
              </a:rPr>
              <a:t>Big </a:t>
            </a:r>
            <a:r>
              <a:rPr sz="1400" spc="-5" dirty="0">
                <a:latin typeface="Times New Roman"/>
                <a:cs typeface="Times New Roman"/>
              </a:rPr>
              <a:t>data analytic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methods related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5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rice crop yield prediction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estimation will certainly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support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farmers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understand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optimum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condition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significant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factors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rice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crop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yield, hence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achieve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higher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crop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yield.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21863" y="9289491"/>
            <a:ext cx="11226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THANK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695</Words>
  <Application>Microsoft Office PowerPoint</Application>
  <PresentationFormat>Custom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PowerPoint Presentation</vt:lpstr>
      <vt:lpstr>ABSTRACT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VIMAL KLR</dc:creator>
  <cp:lastModifiedBy>Yeswanth P</cp:lastModifiedBy>
  <cp:revision>1</cp:revision>
  <dcterms:created xsi:type="dcterms:W3CDTF">2022-11-17T02:57:38Z</dcterms:created>
  <dcterms:modified xsi:type="dcterms:W3CDTF">2022-11-17T03:12:13Z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2022-09-21T00:00:00Z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2022-11-17T00:00:00Z</vt:filetime>
  </property>
</Properties>
</file>