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y="10058400" cx="7772400"/>
  <p:notesSz cx="7772400" cy="10058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0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6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70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1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7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image" Target="../media/image38.jpeg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jpeg"/><Relationship Id="rId3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5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jpeg"/><Relationship Id="rId3" Type="http://schemas.openxmlformats.org/officeDocument/2006/relationships/slideLayout" Target="../slideLayouts/slideLayout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jpeg"/><Relationship Id="rId3" Type="http://schemas.openxmlformats.org/officeDocument/2006/relationships/image" Target="../media/image59.jpeg"/><Relationship Id="rId4" Type="http://schemas.openxmlformats.org/officeDocument/2006/relationships/image" Target="../media/image60.jpeg"/><Relationship Id="rId5" Type="http://schemas.openxmlformats.org/officeDocument/2006/relationships/slideLayout" Target="../slideLayouts/slideLayout5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2928620" y="778255"/>
            <a:ext cx="1914525" cy="1079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360680" marL="12700" marR="5080">
              <a:lnSpc>
                <a:spcPct val="145000"/>
              </a:lnSpc>
              <a:spcBef>
                <a:spcPts val="100"/>
              </a:spcBef>
            </a:pPr>
            <a:r>
              <a:rPr b="1" dirty="0" sz="1600" spc="-5">
                <a:latin typeface="Times New Roman"/>
                <a:cs typeface="Times New Roman"/>
              </a:rPr>
              <a:t>Assignment</a:t>
            </a:r>
            <a:r>
              <a:rPr b="1" dirty="0" sz="1600" spc="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4 </a:t>
            </a:r>
            <a:r>
              <a:rPr b="1" dirty="0" sz="160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Python</a:t>
            </a:r>
            <a:r>
              <a:rPr b="1" dirty="0" sz="1600" spc="-5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Programming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194304" name="object 3"/>
          <p:cNvGraphicFramePr>
            <a:graphicFrameLocks noGrp="1"/>
          </p:cNvGraphicFramePr>
          <p:nvPr/>
        </p:nvGraphicFramePr>
        <p:xfrm>
          <a:off x="842772" y="1621789"/>
          <a:ext cx="5946775" cy="108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625"/>
                <a:gridCol w="2968625"/>
              </a:tblGrid>
              <a:tr h="269239"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Assignment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lang="en-US" spc="-5">
                          <a:latin typeface="Times New Roman"/>
                          <a:cs typeface="Times New Roman"/>
                        </a:rPr>
                        <a:t>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39">
                <a:tc>
                  <a:txBody>
                    <a:bodyPr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92381910401</a:t>
                      </a:r>
                      <a:r>
                        <a:rPr dirty="0" sz="1200" lang="en-US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68580">
                        <a:lnSpc>
                          <a:spcPts val="138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585" name="object 4"/>
          <p:cNvSpPr txBox="1"/>
          <p:nvPr/>
        </p:nvSpPr>
        <p:spPr>
          <a:xfrm>
            <a:off x="901700" y="2929254"/>
            <a:ext cx="2528570" cy="3412490"/>
          </a:xfrm>
          <a:prstGeom prst="rect"/>
        </p:spPr>
        <p:txBody>
          <a:bodyPr bIns="0" lIns="0" rIns="0" rtlCol="0" tIns="119380" vert="horz" wrap="square">
            <a:spAutoFit/>
          </a:bodyPr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4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Importing Required Package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1174115">
              <a:lnSpc>
                <a:spcPts val="1380"/>
              </a:lnSpc>
              <a:spcBef>
                <a:spcPts val="9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pandas 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pd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numpy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np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seaborn as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matplotlib.pyplot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plt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5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Loading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 Dataset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pd.read_csv('/Mall_Customers.csv')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8586" name="object 5"/>
          <p:cNvSpPr txBox="1"/>
          <p:nvPr/>
        </p:nvSpPr>
        <p:spPr>
          <a:xfrm>
            <a:off x="901700" y="8903334"/>
            <a:ext cx="67945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8698" y="6667500"/>
            <a:ext cx="3407343" cy="239420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2591534" cy="772277"/>
          </a:xfrm>
          <a:prstGeom prst="rect"/>
        </p:spPr>
      </p:pic>
      <p:sp>
        <p:nvSpPr>
          <p:cNvPr id="1048609" name="object 4"/>
          <p:cNvSpPr txBox="1"/>
          <p:nvPr/>
        </p:nvSpPr>
        <p:spPr>
          <a:xfrm>
            <a:off x="901700" y="2197734"/>
            <a:ext cx="851535" cy="8502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4.5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corr()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0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3212592"/>
            <a:ext cx="5334753" cy="1362821"/>
          </a:xfrm>
          <a:prstGeom prst="rect"/>
        </p:spPr>
      </p:pic>
      <p:sp>
        <p:nvSpPr>
          <p:cNvPr id="1048610" name="object 6"/>
          <p:cNvSpPr txBox="1"/>
          <p:nvPr/>
        </p:nvSpPr>
        <p:spPr>
          <a:xfrm>
            <a:off x="901700" y="4754994"/>
            <a:ext cx="8515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4.6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2766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std()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1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829300"/>
            <a:ext cx="2886455" cy="838538"/>
          </a:xfrm>
          <a:prstGeom prst="rect"/>
        </p:spPr>
      </p:pic>
      <p:sp>
        <p:nvSpPr>
          <p:cNvPr id="1048611" name="object 8"/>
          <p:cNvSpPr txBox="1"/>
          <p:nvPr/>
        </p:nvSpPr>
        <p:spPr>
          <a:xfrm>
            <a:off x="901700" y="7109574"/>
            <a:ext cx="3103245" cy="1173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5: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52400" marL="165100">
              <a:lnSpc>
                <a:spcPct val="100000"/>
              </a:lnSpc>
              <a:buClr>
                <a:srgbClr val="202020"/>
              </a:buClr>
              <a:buAutoNum type="arabicPeriod"/>
              <a:tabLst>
                <a:tab algn="l" pos="165100"/>
              </a:tabLst>
            </a:pPr>
            <a:r>
              <a:rPr b="1" dirty="0" sz="1200" spc="-5">
                <a:latin typeface="Times New Roman"/>
                <a:cs typeface="Times New Roman"/>
              </a:rPr>
              <a:t>Check </a:t>
            </a:r>
            <a:r>
              <a:rPr b="1" dirty="0" sz="1200">
                <a:latin typeface="Times New Roman"/>
                <a:cs typeface="Times New Roman"/>
              </a:rPr>
              <a:t>for</a:t>
            </a:r>
            <a:r>
              <a:rPr b="1" dirty="0" sz="1200" spc="-5">
                <a:latin typeface="Times New Roman"/>
                <a:cs typeface="Times New Roman"/>
              </a:rPr>
              <a:t> Missing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values</a:t>
            </a:r>
            <a:r>
              <a:rPr b="1" dirty="0" sz="1200">
                <a:latin typeface="Times New Roman"/>
                <a:cs typeface="Times New Roman"/>
              </a:rPr>
              <a:t> and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deal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with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isna()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sum()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440180"/>
            <a:ext cx="1981568" cy="981455"/>
          </a:xfrm>
          <a:prstGeom prst="rect"/>
        </p:spPr>
      </p:pic>
      <p:sp>
        <p:nvSpPr>
          <p:cNvPr id="1048613" name="object 4"/>
          <p:cNvSpPr txBox="1"/>
          <p:nvPr/>
        </p:nvSpPr>
        <p:spPr>
          <a:xfrm>
            <a:off x="901700" y="2581782"/>
            <a:ext cx="1348740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5.2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isn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a()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)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) 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3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3657600"/>
            <a:ext cx="152665" cy="161925"/>
          </a:xfrm>
          <a:prstGeom prst="rect"/>
        </p:spPr>
      </p:pic>
      <p:sp>
        <p:nvSpPr>
          <p:cNvPr id="1048614" name="object 6"/>
          <p:cNvSpPr txBox="1"/>
          <p:nvPr/>
        </p:nvSpPr>
        <p:spPr>
          <a:xfrm>
            <a:off x="901700" y="3999103"/>
            <a:ext cx="1346200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5.3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duplicated()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sum()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4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076444"/>
            <a:ext cx="153077" cy="143255"/>
          </a:xfrm>
          <a:prstGeom prst="rect"/>
        </p:spPr>
      </p:pic>
      <p:sp>
        <p:nvSpPr>
          <p:cNvPr id="1048615" name="object 8"/>
          <p:cNvSpPr txBox="1"/>
          <p:nvPr/>
        </p:nvSpPr>
        <p:spPr>
          <a:xfrm>
            <a:off x="901700" y="5556630"/>
            <a:ext cx="2983865" cy="3187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6: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AutoNum type="arabicPlain"/>
              <a:tabLst>
                <a:tab algn="l" pos="127000"/>
              </a:tabLst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Find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 outliers</a:t>
            </a:r>
            <a:r>
              <a:rPr b="1" dirty="0" sz="1200">
                <a:latin typeface="Times New Roman"/>
                <a:cs typeface="Times New Roman"/>
              </a:rPr>
              <a:t> and </a:t>
            </a:r>
            <a:r>
              <a:rPr b="1" dirty="0" sz="1200" spc="-5">
                <a:latin typeface="Times New Roman"/>
                <a:cs typeface="Times New Roman"/>
              </a:rPr>
              <a:t>replace them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outliers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02020"/>
              </a:buClr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lvl="1" marL="12700" marR="906144">
              <a:lnSpc>
                <a:spcPts val="138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ig,ax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subplots(figsize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(25,5))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41986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5, 2)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db['Age'])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38784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5, 3)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db['Annual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db['Spending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(1-100)'])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20115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subplot(1,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5, 1) 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db['CustomerID'])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505418"/>
            <a:ext cx="5886371" cy="1630973"/>
          </a:xfrm>
          <a:prstGeom prst="rect"/>
        </p:spPr>
      </p:pic>
      <p:sp>
        <p:nvSpPr>
          <p:cNvPr id="1048617" name="object 4"/>
          <p:cNvSpPr txBox="1"/>
          <p:nvPr/>
        </p:nvSpPr>
        <p:spPr>
          <a:xfrm>
            <a:off x="901700" y="3462654"/>
            <a:ext cx="2413000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quantile(q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[0.25,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0.75])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6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4712208"/>
            <a:ext cx="4114423" cy="819912"/>
          </a:xfrm>
          <a:prstGeom prst="rect"/>
        </p:spPr>
      </p:pic>
      <p:sp>
        <p:nvSpPr>
          <p:cNvPr id="1048618" name="object 6"/>
          <p:cNvSpPr txBox="1"/>
          <p:nvPr/>
        </p:nvSpPr>
        <p:spPr>
          <a:xfrm>
            <a:off x="901700" y="5683122"/>
            <a:ext cx="110807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qu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ntil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c[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0.75] 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6758940"/>
            <a:ext cx="2295525" cy="838945"/>
          </a:xfrm>
          <a:prstGeom prst="rect"/>
        </p:spPr>
      </p:pic>
      <p:sp>
        <p:nvSpPr>
          <p:cNvPr id="1048619" name="object 8"/>
          <p:cNvSpPr txBox="1"/>
          <p:nvPr/>
        </p:nvSpPr>
        <p:spPr>
          <a:xfrm>
            <a:off x="901700" y="7767955"/>
            <a:ext cx="110807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loc[0.25]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2209439" cy="790955"/>
          </a:xfrm>
          <a:prstGeom prst="rect"/>
        </p:spPr>
      </p:pic>
      <p:sp>
        <p:nvSpPr>
          <p:cNvPr id="1048621" name="object 4"/>
          <p:cNvSpPr txBox="1"/>
          <p:nvPr/>
        </p:nvSpPr>
        <p:spPr>
          <a:xfrm>
            <a:off x="901700" y="2216022"/>
            <a:ext cx="2447925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IQR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iloc[1]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iloc[0]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IQR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3467100"/>
            <a:ext cx="2143800" cy="771896"/>
          </a:xfrm>
          <a:prstGeom prst="rect"/>
        </p:spPr>
      </p:pic>
      <p:sp>
        <p:nvSpPr>
          <p:cNvPr id="1048622" name="object 6"/>
          <p:cNvSpPr txBox="1"/>
          <p:nvPr/>
        </p:nvSpPr>
        <p:spPr>
          <a:xfrm>
            <a:off x="901700" y="4242942"/>
            <a:ext cx="2303145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6.6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upper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iloc[1]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+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(1.5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*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IQR)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upper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0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494020"/>
            <a:ext cx="2438776" cy="762000"/>
          </a:xfrm>
          <a:prstGeom prst="rect"/>
        </p:spPr>
      </p:pic>
      <p:sp>
        <p:nvSpPr>
          <p:cNvPr id="1048623" name="object 8"/>
          <p:cNvSpPr txBox="1"/>
          <p:nvPr/>
        </p:nvSpPr>
        <p:spPr>
          <a:xfrm>
            <a:off x="901700" y="6407022"/>
            <a:ext cx="2266315" cy="1084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6.7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lower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quantile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iloc[0]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-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(1.5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*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IQR)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lower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1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14400" y="7658100"/>
            <a:ext cx="2295874" cy="81991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901700" y="1065403"/>
            <a:ext cx="8515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6.8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09550">
              <a:lnSpc>
                <a:spcPct val="191700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ea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) 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141220"/>
            <a:ext cx="2286698" cy="772277"/>
          </a:xfrm>
          <a:prstGeom prst="rect"/>
        </p:spPr>
      </p:pic>
      <p:pic>
        <p:nvPicPr>
          <p:cNvPr id="2097183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52466" y="4148328"/>
            <a:ext cx="266462" cy="161616"/>
          </a:xfrm>
          <a:prstGeom prst="rect"/>
        </p:spPr>
      </p:pic>
      <p:sp>
        <p:nvSpPr>
          <p:cNvPr id="1048625" name="object 5"/>
          <p:cNvSpPr txBox="1"/>
          <p:nvPr/>
        </p:nvSpPr>
        <p:spPr>
          <a:xfrm>
            <a:off x="901700" y="3074034"/>
            <a:ext cx="1971039" cy="21609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db['Annual Income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max()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lvl="1" marL="12700" marR="70485">
              <a:lnSpc>
                <a:spcPct val="1917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boxplot(db['CustomerID'])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4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90616" y="5399532"/>
            <a:ext cx="3277293" cy="2439144"/>
          </a:xfrm>
          <a:prstGeom prst="rect"/>
        </p:spPr>
      </p:pic>
      <p:sp>
        <p:nvSpPr>
          <p:cNvPr id="1048626" name="object 7"/>
          <p:cNvSpPr txBox="1"/>
          <p:nvPr/>
        </p:nvSpPr>
        <p:spPr>
          <a:xfrm>
            <a:off x="901700" y="7873110"/>
            <a:ext cx="140525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6.11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boxplot(db['Age'])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6815" y="1341131"/>
            <a:ext cx="3276928" cy="2429244"/>
          </a:xfrm>
          <a:prstGeom prst="rect"/>
        </p:spPr>
      </p:pic>
      <p:sp>
        <p:nvSpPr>
          <p:cNvPr id="1048628" name="object 4"/>
          <p:cNvSpPr txBox="1"/>
          <p:nvPr/>
        </p:nvSpPr>
        <p:spPr>
          <a:xfrm>
            <a:off x="901700" y="3755263"/>
            <a:ext cx="2388235" cy="7340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6.12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boxplot(db['Annual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(k$)'])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6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47773" y="4655820"/>
            <a:ext cx="3524871" cy="2523744"/>
          </a:xfrm>
          <a:prstGeom prst="rect"/>
        </p:spPr>
      </p:pic>
      <p:sp>
        <p:nvSpPr>
          <p:cNvPr id="1048629" name="object 6"/>
          <p:cNvSpPr txBox="1"/>
          <p:nvPr/>
        </p:nvSpPr>
        <p:spPr>
          <a:xfrm>
            <a:off x="901700" y="7691755"/>
            <a:ext cx="260794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6.13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boxplot(db['Spending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(1-100)'])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42979" y="1264919"/>
            <a:ext cx="3276305" cy="2505455"/>
          </a:xfrm>
          <a:prstGeom prst="rect"/>
        </p:spPr>
      </p:pic>
      <p:sp>
        <p:nvSpPr>
          <p:cNvPr id="1048631" name="object 4"/>
          <p:cNvSpPr txBox="1"/>
          <p:nvPr/>
        </p:nvSpPr>
        <p:spPr>
          <a:xfrm>
            <a:off x="901700" y="3930522"/>
            <a:ext cx="3721100" cy="1610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7: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Font typeface="Times New Roman"/>
              <a:buAutoNum type="arabicPlain"/>
              <a:tabLst>
                <a:tab algn="l" pos="127000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Check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for</a:t>
            </a:r>
            <a:r>
              <a:rPr b="1" dirty="0" sz="1200" spc="-5">
                <a:latin typeface="Times New Roman"/>
                <a:cs typeface="Times New Roman"/>
              </a:rPr>
              <a:t> Categorical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columns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</a:t>
            </a:r>
            <a:r>
              <a:rPr b="1" dirty="0" sz="1200" spc="-5">
                <a:latin typeface="Times New Roman"/>
                <a:cs typeface="Times New Roman"/>
              </a:rPr>
              <a:t> perform encoding</a:t>
            </a:r>
            <a:endParaRPr sz="1200">
              <a:latin typeface="Times New Roman"/>
              <a:cs typeface="Times New Roman"/>
            </a:endParaRPr>
          </a:p>
          <a:p>
            <a:pPr lvl="1" marL="12700" marR="1069975">
              <a:lnSpc>
                <a:spcPct val="1917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select_dtypes(include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'object')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columns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88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707379"/>
            <a:ext cx="2286358" cy="275844"/>
          </a:xfrm>
          <a:prstGeom prst="rect"/>
        </p:spPr>
      </p:pic>
      <p:pic>
        <p:nvPicPr>
          <p:cNvPr id="2097189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7219188"/>
            <a:ext cx="2819048" cy="228234"/>
          </a:xfrm>
          <a:prstGeom prst="rect"/>
        </p:spPr>
      </p:pic>
      <p:sp>
        <p:nvSpPr>
          <p:cNvPr id="1048632" name="object 7"/>
          <p:cNvSpPr txBox="1"/>
          <p:nvPr/>
        </p:nvSpPr>
        <p:spPr>
          <a:xfrm>
            <a:off x="901700" y="6144895"/>
            <a:ext cx="3542029" cy="2032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20980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db['Gender']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unique()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db['Gender']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replace({'Male':1,'Female':0},inplace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=True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089660"/>
            <a:ext cx="4762500" cy="3667125"/>
          </a:xfrm>
          <a:prstGeom prst="rect"/>
        </p:spPr>
      </p:pic>
      <p:sp>
        <p:nvSpPr>
          <p:cNvPr id="1048634" name="object 4"/>
          <p:cNvSpPr txBox="1"/>
          <p:nvPr/>
        </p:nvSpPr>
        <p:spPr>
          <a:xfrm>
            <a:off x="901700" y="4808347"/>
            <a:ext cx="851535" cy="9004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7.4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head()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1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875020"/>
            <a:ext cx="4429482" cy="1533883"/>
          </a:xfrm>
          <a:prstGeom prst="rect"/>
        </p:spPr>
      </p:pic>
      <p:sp>
        <p:nvSpPr>
          <p:cNvPr id="1048635" name="object 6"/>
          <p:cNvSpPr txBox="1"/>
          <p:nvPr/>
        </p:nvSpPr>
        <p:spPr>
          <a:xfrm>
            <a:off x="901700" y="7664322"/>
            <a:ext cx="3194685" cy="13487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8: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AutoNum type="arabicPlain"/>
              <a:tabLst>
                <a:tab algn="l" pos="127000"/>
              </a:tabLst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b="1"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Scaling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3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sklearn.preprocessing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StandardScaler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StandardScaler()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fit_transform(db)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901700" y="891654"/>
            <a:ext cx="528320" cy="5575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702307"/>
            <a:ext cx="1851217" cy="5000244"/>
          </a:xfrm>
          <a:prstGeom prst="rect"/>
        </p:spPr>
      </p:pic>
      <p:sp>
        <p:nvSpPr>
          <p:cNvPr id="1048637" name="object 4"/>
          <p:cNvSpPr txBox="1"/>
          <p:nvPr/>
        </p:nvSpPr>
        <p:spPr>
          <a:xfrm>
            <a:off x="901700" y="7039482"/>
            <a:ext cx="2869565" cy="18745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9: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5">
                <a:latin typeface="Times New Roman"/>
                <a:cs typeface="Times New Roman"/>
              </a:rPr>
              <a:t> Perform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any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of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 clustering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algorithms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65785">
              <a:lnSpc>
                <a:spcPts val="1380"/>
              </a:lnSpc>
              <a:spcBef>
                <a:spcPts val="73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sklearn.cluster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TWSS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b="1"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list(range(2,9))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901700" y="891654"/>
            <a:ext cx="3394075" cy="13468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b="1"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b="1"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k:</a:t>
            </a:r>
            <a:endParaRPr sz="1200">
              <a:latin typeface="Times New Roman"/>
              <a:cs typeface="Times New Roman"/>
            </a:endParaRPr>
          </a:p>
          <a:p>
            <a:pPr marL="88900" marR="5080">
              <a:lnSpc>
                <a:spcPts val="1380"/>
              </a:lnSpc>
              <a:spcBef>
                <a:spcPts val="6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KMeans(n_clusters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, init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'k-means++')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fit(db)</a:t>
            </a:r>
            <a:endParaRPr sz="1200">
              <a:latin typeface="Times New Roman"/>
              <a:cs typeface="Times New Roman"/>
            </a:endParaRPr>
          </a:p>
          <a:p>
            <a:pPr indent="76200" marL="12700" marR="134112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TWSS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append(kmeans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inertia_)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TWSS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491739"/>
            <a:ext cx="1381125" cy="1142999"/>
          </a:xfrm>
          <a:prstGeom prst="rect"/>
        </p:spPr>
      </p:pic>
      <p:sp>
        <p:nvSpPr>
          <p:cNvPr id="1048639" name="object 4"/>
          <p:cNvSpPr txBox="1"/>
          <p:nvPr/>
        </p:nvSpPr>
        <p:spPr>
          <a:xfrm>
            <a:off x="901700" y="3657726"/>
            <a:ext cx="1641475" cy="1339215"/>
          </a:xfrm>
          <a:prstGeom prst="rect"/>
        </p:spPr>
        <p:txBody>
          <a:bodyPr bIns="0" lIns="0" rIns="0" rtlCol="0" tIns="92075" vert="horz" wrap="square">
            <a:spAutoFit/>
          </a:bodyPr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plot(k,TWSS, 'ro--')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xlabel('No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Clusters')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ylabel('TWSS')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43039" y="5062716"/>
            <a:ext cx="3810654" cy="2438031"/>
          </a:xfrm>
          <a:prstGeom prst="rect"/>
        </p:spPr>
      </p:pic>
      <p:sp>
        <p:nvSpPr>
          <p:cNvPr id="1048640" name="object 6"/>
          <p:cNvSpPr txBox="1"/>
          <p:nvPr/>
        </p:nvSpPr>
        <p:spPr>
          <a:xfrm>
            <a:off x="901700" y="7505827"/>
            <a:ext cx="2044064" cy="1163955"/>
          </a:xfrm>
          <a:prstGeom prst="rect"/>
        </p:spPr>
        <p:txBody>
          <a:bodyPr bIns="0" lIns="0" rIns="0" rtlCol="0" tIns="91440" vert="horz" wrap="square">
            <a:spAutoFit/>
          </a:bodyPr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9.3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KMeans(n_clusters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4)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fit(db)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5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33454" y="8834628"/>
            <a:ext cx="1505286" cy="22930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/>
          <p:nvPr/>
        </p:nvSpPr>
        <p:spPr>
          <a:xfrm>
            <a:off x="901700" y="784974"/>
            <a:ext cx="2091055" cy="1776096"/>
          </a:xfrm>
          <a:prstGeom prst="rect"/>
        </p:spPr>
        <p:txBody>
          <a:bodyPr bIns="0" lIns="0" rIns="0" rtlCol="0" tIns="119380" vert="horz" wrap="square">
            <a:spAutoFit/>
          </a:bodyPr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4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Visualizations</a:t>
            </a:r>
            <a:endParaRPr sz="1200">
              <a:latin typeface="Times New Roman"/>
              <a:cs typeface="Times New Roman"/>
            </a:endParaRPr>
          </a:p>
          <a:p>
            <a:pPr indent="-228600" lvl="1" marL="2413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algn="l" pos="241300"/>
              </a:tabLst>
            </a:pPr>
            <a:r>
              <a:rPr b="1" dirty="0" sz="1200" spc="-5">
                <a:latin typeface="Times New Roman"/>
                <a:cs typeface="Times New Roman"/>
              </a:rPr>
              <a:t>UniVariate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lvl="2" marL="12700" marR="5080">
              <a:lnSpc>
                <a:spcPct val="159200"/>
              </a:lnSpc>
              <a:buAutoNum type="arabicPeriod"/>
              <a:tabLst>
                <a:tab algn="l" pos="3556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hist(db['Annual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47893" y="2718816"/>
            <a:ext cx="3505812" cy="2362200"/>
          </a:xfrm>
          <a:prstGeom prst="rect"/>
        </p:spPr>
      </p:pic>
      <p:sp>
        <p:nvSpPr>
          <p:cNvPr id="1048588" name="object 4"/>
          <p:cNvSpPr txBox="1"/>
          <p:nvPr/>
        </p:nvSpPr>
        <p:spPr>
          <a:xfrm>
            <a:off x="901700" y="5424042"/>
            <a:ext cx="1109980" cy="734060"/>
          </a:xfrm>
          <a:prstGeom prst="rect"/>
        </p:spPr>
        <p:txBody>
          <a:bodyPr bIns="0" lIns="0" rIns="0" rtlCol="0" tIns="24765" vert="horz" wrap="square">
            <a:spAutoFit/>
          </a:bodyPr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3.1.2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hist(db['Age'])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6814" y="6263640"/>
            <a:ext cx="3505531" cy="2362559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901700" y="812393"/>
            <a:ext cx="1897380" cy="1250950"/>
          </a:xfrm>
          <a:prstGeom prst="rect"/>
        </p:spPr>
        <p:txBody>
          <a:bodyPr bIns="0" lIns="0" rIns="0" rtlCol="0" tIns="92075" vert="horz" wrap="square">
            <a:spAutoFit/>
          </a:bodyPr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2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mb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pd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Series(model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labels_)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228088"/>
            <a:ext cx="5105755" cy="3581020"/>
          </a:xfrm>
          <a:prstGeom prst="rect"/>
        </p:spPr>
      </p:pic>
      <p:sp>
        <p:nvSpPr>
          <p:cNvPr id="1048642" name="object 4"/>
          <p:cNvSpPr txBox="1"/>
          <p:nvPr/>
        </p:nvSpPr>
        <p:spPr>
          <a:xfrm>
            <a:off x="901700" y="5899531"/>
            <a:ext cx="1821180" cy="1254125"/>
          </a:xfrm>
          <a:prstGeom prst="rect"/>
        </p:spPr>
        <p:txBody>
          <a:bodyPr bIns="0" lIns="0" rIns="0" rtlCol="0" tIns="93345" vert="horz" wrap="square">
            <a:spAutoFit/>
          </a:bodyPr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9.5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3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pd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Series(model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labels_)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head(3)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7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7318247"/>
            <a:ext cx="4953000" cy="107632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901700" y="891654"/>
            <a:ext cx="3267710" cy="16941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10: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Add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cluster data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with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primary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02020"/>
              </a:buClr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147574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kmeans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labels_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head()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2575560"/>
            <a:ext cx="4885961" cy="1533525"/>
          </a:xfrm>
          <a:prstGeom prst="rect"/>
        </p:spPr>
      </p:pic>
      <p:sp>
        <p:nvSpPr>
          <p:cNvPr id="1048644" name="object 4"/>
          <p:cNvSpPr txBox="1"/>
          <p:nvPr/>
        </p:nvSpPr>
        <p:spPr>
          <a:xfrm>
            <a:off x="901700" y="4323701"/>
            <a:ext cx="927735" cy="9036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10.2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tail()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99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567171"/>
            <a:ext cx="5039066" cy="1533883"/>
          </a:xfrm>
          <a:prstGeom prst="rect"/>
        </p:spPr>
      </p:pic>
      <p:sp>
        <p:nvSpPr>
          <p:cNvPr id="1048645" name="object 6"/>
          <p:cNvSpPr txBox="1"/>
          <p:nvPr/>
        </p:nvSpPr>
        <p:spPr>
          <a:xfrm>
            <a:off x="901700" y="7357998"/>
            <a:ext cx="3928745" cy="16973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b="1"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11: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Split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into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dependent</a:t>
            </a:r>
            <a:r>
              <a:rPr b="1" dirty="0" sz="1200">
                <a:latin typeface="Times New Roman"/>
                <a:cs typeface="Times New Roman"/>
              </a:rPr>
              <a:t> and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independent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197100">
              <a:lnSpc>
                <a:spcPts val="1380"/>
              </a:lnSpc>
              <a:spcBef>
                <a:spcPts val="72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drop('Cluster',axis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1)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db['Cluster']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2819020" cy="1943100"/>
          </a:xfrm>
          <a:prstGeom prst="rect"/>
        </p:spPr>
      </p:pic>
      <p:sp>
        <p:nvSpPr>
          <p:cNvPr id="1048647" name="object 4"/>
          <p:cNvSpPr txBox="1"/>
          <p:nvPr/>
        </p:nvSpPr>
        <p:spPr>
          <a:xfrm>
            <a:off x="901700" y="3278250"/>
            <a:ext cx="5090160" cy="1955164"/>
          </a:xfrm>
          <a:prstGeom prst="rect"/>
        </p:spPr>
        <p:txBody>
          <a:bodyPr bIns="0" lIns="0" rIns="0" rtlCol="0" tIns="93345" vert="horz" wrap="square">
            <a:spAutoFit/>
          </a:bodyPr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11.2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30"/>
              </a:spcBef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sklearn.model_selection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train_test_split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X_train,X_test,y_train,y_test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train_test_split(X,Y,test_size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0.2,random_state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42)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138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y_train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y_train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X_test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X_test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print("Number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y_test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dataset: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",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y_test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shape)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1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209675" y="5398008"/>
            <a:ext cx="3209925" cy="619760"/>
          </a:xfrm>
          <a:prstGeom prst="rect"/>
        </p:spPr>
      </p:pic>
      <p:sp>
        <p:nvSpPr>
          <p:cNvPr id="1048648" name="object 6"/>
          <p:cNvSpPr txBox="1"/>
          <p:nvPr/>
        </p:nvSpPr>
        <p:spPr>
          <a:xfrm>
            <a:off x="901700" y="6117463"/>
            <a:ext cx="2773680" cy="1173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12: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Split the data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into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training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and </a:t>
            </a:r>
            <a:r>
              <a:rPr b="1" dirty="0" sz="1200" spc="-5">
                <a:latin typeface="Times New Roman"/>
                <a:cs typeface="Times New Roman"/>
              </a:rPr>
              <a:t>testing</a:t>
            </a:r>
            <a:endParaRPr sz="1200">
              <a:latin typeface="Times New Roman"/>
              <a:cs typeface="Times New Roman"/>
            </a:endParaRPr>
          </a:p>
          <a:p>
            <a:pPr lvl="1" marL="12700" marR="1850389">
              <a:lnSpc>
                <a:spcPct val="144200"/>
              </a:lnSpc>
              <a:spcBef>
                <a:spcPts val="680"/>
              </a:spcBef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X_train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440180"/>
            <a:ext cx="4496534" cy="3514725"/>
          </a:xfrm>
          <a:prstGeom prst="rect"/>
        </p:spPr>
      </p:pic>
      <p:sp>
        <p:nvSpPr>
          <p:cNvPr id="1048650" name="object 4"/>
          <p:cNvSpPr txBox="1"/>
          <p:nvPr/>
        </p:nvSpPr>
        <p:spPr>
          <a:xfrm>
            <a:off x="901700" y="5248783"/>
            <a:ext cx="9277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12.2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40386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X_test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object 2"/>
          <p:cNvGrpSpPr/>
          <p:nvPr/>
        </p:nvGrpSpPr>
        <p:grpSpPr>
          <a:xfrm>
            <a:off x="914400" y="914400"/>
            <a:ext cx="2267585" cy="6105525"/>
            <a:chOff x="914400" y="914400"/>
            <a:chExt cx="2267585" cy="6105525"/>
          </a:xfrm>
        </p:grpSpPr>
        <p:pic>
          <p:nvPicPr>
            <p:cNvPr id="2097203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14400" y="914400"/>
              <a:ext cx="2210464" cy="5858256"/>
            </a:xfrm>
            <a:prstGeom prst="rect"/>
          </p:spPr>
        </p:pic>
        <p:pic>
          <p:nvPicPr>
            <p:cNvPr id="2097204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14400" y="6781800"/>
              <a:ext cx="2267329" cy="237744"/>
            </a:xfrm>
            <a:prstGeom prst="rect"/>
          </p:spPr>
        </p:pic>
      </p:grpSp>
      <p:sp>
        <p:nvSpPr>
          <p:cNvPr id="1048651" name="object 5"/>
          <p:cNvSpPr txBox="1"/>
          <p:nvPr/>
        </p:nvSpPr>
        <p:spPr>
          <a:xfrm>
            <a:off x="901700" y="7356475"/>
            <a:ext cx="92773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12.3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y_train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379219"/>
            <a:ext cx="2895972" cy="1924050"/>
          </a:xfrm>
          <a:prstGeom prst="rect"/>
        </p:spPr>
      </p:pic>
      <p:sp>
        <p:nvSpPr>
          <p:cNvPr id="1048653" name="object 4"/>
          <p:cNvSpPr txBox="1"/>
          <p:nvPr/>
        </p:nvSpPr>
        <p:spPr>
          <a:xfrm>
            <a:off x="901700" y="3415410"/>
            <a:ext cx="100393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12.14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480059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y_test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object 2"/>
          <p:cNvGrpSpPr/>
          <p:nvPr/>
        </p:nvGrpSpPr>
        <p:grpSpPr>
          <a:xfrm>
            <a:off x="914400" y="914400"/>
            <a:ext cx="1811020" cy="5773420"/>
            <a:chOff x="914400" y="914400"/>
            <a:chExt cx="1811020" cy="5773420"/>
          </a:xfrm>
        </p:grpSpPr>
        <p:pic>
          <p:nvPicPr>
            <p:cNvPr id="209720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14400" y="914400"/>
              <a:ext cx="618833" cy="4724400"/>
            </a:xfrm>
            <a:prstGeom prst="rect"/>
          </p:spPr>
        </p:pic>
        <p:pic>
          <p:nvPicPr>
            <p:cNvPr id="209720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14400" y="5638800"/>
              <a:ext cx="1810512" cy="1048512"/>
            </a:xfrm>
            <a:prstGeom prst="rect"/>
          </p:spPr>
        </p:pic>
      </p:grpSp>
      <p:sp>
        <p:nvSpPr>
          <p:cNvPr id="1048654" name="object 5"/>
          <p:cNvSpPr txBox="1"/>
          <p:nvPr/>
        </p:nvSpPr>
        <p:spPr>
          <a:xfrm>
            <a:off x="901700" y="6838315"/>
            <a:ext cx="3369310" cy="21361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13: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Build</a:t>
            </a:r>
            <a:r>
              <a:rPr b="1" dirty="0" sz="1200" spc="-2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sklearn.linear_model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LogisticRegression()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fit(X_train,y_train)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sklearn.linear_model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LogisticRegression() 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fit(X_train,y_train)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86255"/>
            <a:ext cx="1599875" cy="134111"/>
          </a:xfrm>
          <a:prstGeom prst="rect"/>
        </p:spPr>
      </p:pic>
      <p:sp>
        <p:nvSpPr>
          <p:cNvPr id="1048655" name="object 3"/>
          <p:cNvSpPr txBox="1"/>
          <p:nvPr/>
        </p:nvSpPr>
        <p:spPr>
          <a:xfrm>
            <a:off x="901700" y="891654"/>
            <a:ext cx="1803400" cy="2115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14: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b="1" dirty="0" sz="1200">
                <a:latin typeface="Times New Roman"/>
                <a:cs typeface="Times New Roman"/>
              </a:rPr>
              <a:t>14 . </a:t>
            </a:r>
            <a:r>
              <a:rPr b="1" dirty="0" sz="1200" spc="-5">
                <a:latin typeface="Times New Roman"/>
                <a:cs typeface="Times New Roman"/>
              </a:rPr>
              <a:t>Train the Model 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score(X_train,y_train)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0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71578" y="3171444"/>
            <a:ext cx="552729" cy="161925"/>
          </a:xfrm>
          <a:prstGeom prst="rect"/>
        </p:spPr>
      </p:pic>
      <p:sp>
        <p:nvSpPr>
          <p:cNvPr id="1048656" name="object 5"/>
          <p:cNvSpPr txBox="1"/>
          <p:nvPr/>
        </p:nvSpPr>
        <p:spPr>
          <a:xfrm>
            <a:off x="901700" y="3453510"/>
            <a:ext cx="1667510" cy="1610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b="1" dirty="0" sz="1200">
                <a:latin typeface="Times New Roman"/>
                <a:cs typeface="Times New Roman"/>
              </a:rPr>
              <a:t>15 . </a:t>
            </a:r>
            <a:r>
              <a:rPr b="1" dirty="0" sz="1200" spc="-5">
                <a:latin typeface="Times New Roman"/>
                <a:cs typeface="Times New Roman"/>
              </a:rPr>
              <a:t>Test the Model 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score(X_test,y_test)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10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5228844"/>
            <a:ext cx="457200" cy="16226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901700" y="5571871"/>
            <a:ext cx="4193540" cy="19608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16: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indent="-190500" marL="203200">
              <a:lnSpc>
                <a:spcPct val="100000"/>
              </a:lnSpc>
              <a:buAutoNum type="arabicPlain"/>
              <a:tabLst>
                <a:tab algn="l" pos="203200"/>
              </a:tabLst>
            </a:pPr>
            <a:r>
              <a:rPr b="1" dirty="0" sz="1200">
                <a:latin typeface="Times New Roman"/>
                <a:cs typeface="Times New Roman"/>
              </a:rPr>
              <a:t>.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Measure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performance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using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Evaluation Metrics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indent="-304800" lvl="1" marL="317500">
              <a:lnSpc>
                <a:spcPct val="100000"/>
              </a:lnSpc>
              <a:buAutoNum type="arabicPeriod"/>
              <a:tabLst>
                <a:tab algn="l" pos="3175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b="1"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sklearn.metrics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import</a:t>
            </a:r>
            <a:r>
              <a:rPr b="1"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confusion_matrix,classification_report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y_pred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predict(X_test)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confusion_matrix(y_test,y_pred)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11" name="object 8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81084" y="7697723"/>
            <a:ext cx="2372060" cy="1286256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/>
          <p:nvPr/>
        </p:nvSpPr>
        <p:spPr>
          <a:xfrm>
            <a:off x="901700" y="1065403"/>
            <a:ext cx="2585085" cy="9093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16.2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print(classification_report(y_test,y_pred))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21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71559" y="2316479"/>
            <a:ext cx="3762984" cy="214349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901700" y="784974"/>
            <a:ext cx="1516380" cy="92138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3.1.3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countplot(db['Age'])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47800" y="1921775"/>
            <a:ext cx="3657600" cy="2438765"/>
          </a:xfrm>
          <a:prstGeom prst="rect"/>
        </p:spPr>
      </p:pic>
      <p:sp>
        <p:nvSpPr>
          <p:cNvPr id="1048590" name="object 4"/>
          <p:cNvSpPr txBox="1"/>
          <p:nvPr/>
        </p:nvSpPr>
        <p:spPr>
          <a:xfrm>
            <a:off x="901700" y="4491354"/>
            <a:ext cx="1710055" cy="10039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countplot(db['Gender'])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6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5987819"/>
            <a:ext cx="3657963" cy="2420088"/>
          </a:xfrm>
          <a:prstGeom prst="rect"/>
        </p:spPr>
      </p:pic>
      <p:sp>
        <p:nvSpPr>
          <p:cNvPr id="1048591" name="object 6"/>
          <p:cNvSpPr txBox="1"/>
          <p:nvPr/>
        </p:nvSpPr>
        <p:spPr>
          <a:xfrm>
            <a:off x="901700" y="8499475"/>
            <a:ext cx="2312035" cy="6540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3.1.5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hist(db['Spending Score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(1-100)'])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/>
          <p:nvPr/>
        </p:nvSpPr>
        <p:spPr>
          <a:xfrm>
            <a:off x="901700" y="1065403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24" y="1264919"/>
            <a:ext cx="3429274" cy="2286347"/>
          </a:xfrm>
          <a:prstGeom prst="rect"/>
        </p:spPr>
      </p:pic>
      <p:sp>
        <p:nvSpPr>
          <p:cNvPr id="1048593" name="object 4"/>
          <p:cNvSpPr txBox="1"/>
          <p:nvPr/>
        </p:nvSpPr>
        <p:spPr>
          <a:xfrm>
            <a:off x="901700" y="3930522"/>
            <a:ext cx="4072254" cy="1282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b="1" dirty="0" sz="1200" spc="-5">
                <a:latin typeface="Times New Roman"/>
                <a:cs typeface="Times New Roman"/>
              </a:rPr>
              <a:t>Bi-Variate</a:t>
            </a:r>
            <a:r>
              <a:rPr b="1" dirty="0" sz="1200" spc="-1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indent="-342900" lvl="2" marL="3556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algn="l" pos="3556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scatter(db['Spending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(1-100)'],db['Annual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8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0607" y="5236464"/>
            <a:ext cx="3505547" cy="2286000"/>
          </a:xfrm>
          <a:prstGeom prst="rect"/>
        </p:spPr>
      </p:pic>
      <p:sp>
        <p:nvSpPr>
          <p:cNvPr id="1048594" name="object 6"/>
          <p:cNvSpPr txBox="1"/>
          <p:nvPr/>
        </p:nvSpPr>
        <p:spPr>
          <a:xfrm>
            <a:off x="901700" y="7537831"/>
            <a:ext cx="3063240" cy="718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3.2.2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scatter(db['Gender'],db['Annual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5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264919"/>
            <a:ext cx="3582072" cy="2362955"/>
          </a:xfrm>
          <a:prstGeom prst="rect"/>
        </p:spPr>
      </p:pic>
      <p:sp>
        <p:nvSpPr>
          <p:cNvPr id="1048596" name="object 4"/>
          <p:cNvSpPr txBox="1"/>
          <p:nvPr/>
        </p:nvSpPr>
        <p:spPr>
          <a:xfrm>
            <a:off x="901700" y="3797934"/>
            <a:ext cx="3091180" cy="876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3.2.3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scatter(db['Age'],db['Spending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(1-100)'])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0607" y="4872228"/>
            <a:ext cx="3505541" cy="2361826"/>
          </a:xfrm>
          <a:prstGeom prst="rect"/>
        </p:spPr>
      </p:pic>
      <p:sp>
        <p:nvSpPr>
          <p:cNvPr id="1048597" name="object 6"/>
          <p:cNvSpPr txBox="1"/>
          <p:nvPr/>
        </p:nvSpPr>
        <p:spPr>
          <a:xfrm>
            <a:off x="901700" y="7268082"/>
            <a:ext cx="2870200" cy="876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3.2.4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plt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scatter(db['Age'],db['Annual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(k$)'])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43000" y="990600"/>
            <a:ext cx="3505200" cy="2286000"/>
          </a:xfrm>
          <a:prstGeom prst="rect"/>
        </p:spPr>
      </p:pic>
      <p:sp>
        <p:nvSpPr>
          <p:cNvPr id="1048598" name="object 3"/>
          <p:cNvSpPr txBox="1"/>
          <p:nvPr/>
        </p:nvSpPr>
        <p:spPr>
          <a:xfrm>
            <a:off x="901700" y="3291954"/>
            <a:ext cx="2330450" cy="9080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3.2.5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10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heatmap(db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corr(),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annot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= True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1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2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4366259"/>
            <a:ext cx="4343400" cy="3353557"/>
          </a:xfrm>
          <a:prstGeom prst="rect"/>
        </p:spPr>
      </p:pic>
      <p:sp>
        <p:nvSpPr>
          <p:cNvPr id="1048599" name="object 5"/>
          <p:cNvSpPr txBox="1"/>
          <p:nvPr/>
        </p:nvSpPr>
        <p:spPr>
          <a:xfrm>
            <a:off x="901700" y="7714615"/>
            <a:ext cx="2205355" cy="718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3.2.6</a:t>
            </a:r>
            <a:r>
              <a:rPr dirty="0" sz="1200" spc="-2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2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barplot(db['Gender'],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db['Age'])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0600" y="1165883"/>
            <a:ext cx="3657600" cy="2362921"/>
          </a:xfrm>
          <a:prstGeom prst="rect"/>
        </p:spPr>
      </p:pic>
      <p:sp>
        <p:nvSpPr>
          <p:cNvPr id="1048601" name="object 4"/>
          <p:cNvSpPr txBox="1"/>
          <p:nvPr/>
        </p:nvSpPr>
        <p:spPr>
          <a:xfrm>
            <a:off x="901700" y="3561715"/>
            <a:ext cx="5888355" cy="11410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8600" lvl="1" marL="2413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241300"/>
              </a:tabLst>
            </a:pPr>
            <a:r>
              <a:rPr b="1" dirty="0" sz="1200" spc="-5">
                <a:latin typeface="Times New Roman"/>
                <a:cs typeface="Times New Roman"/>
              </a:rPr>
              <a:t>Multi-Variate</a:t>
            </a:r>
            <a:r>
              <a:rPr b="1" dirty="0" sz="1200" spc="-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indent="-342900" lvl="2" marL="3556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algn="l" pos="3556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lmplot("Spending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(1-100)","Annual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Income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(k$)",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db,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hue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"Gender",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fit_reg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=False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219223" y="4867655"/>
            <a:ext cx="3886504" cy="327734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901700" y="784974"/>
            <a:ext cx="1003300" cy="955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3.3.2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sbn</a:t>
            </a:r>
            <a:r>
              <a:rPr b="1" dirty="0" sz="120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r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plot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db)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6800" y="1905000"/>
            <a:ext cx="4495800" cy="4495800"/>
          </a:xfrm>
          <a:prstGeom prst="rect"/>
        </p:spPr>
      </p:pic>
      <p:sp>
        <p:nvSpPr>
          <p:cNvPr id="1048603" name="object 4"/>
          <p:cNvSpPr txBox="1"/>
          <p:nvPr/>
        </p:nvSpPr>
        <p:spPr>
          <a:xfrm>
            <a:off x="901700" y="6629514"/>
            <a:ext cx="3054350" cy="1082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200" spc="-5">
                <a:latin typeface="Times New Roman"/>
                <a:cs typeface="Times New Roman"/>
              </a:rPr>
              <a:t>Question</a:t>
            </a:r>
            <a:r>
              <a:rPr b="1" dirty="0" sz="1200" spc="-40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4:</a:t>
            </a:r>
            <a:endParaRPr sz="1200">
              <a:latin typeface="Times New Roman"/>
              <a:cs typeface="Times New Roman"/>
            </a:endParaRPr>
          </a:p>
          <a:p>
            <a:pPr indent="-114300" marL="127000">
              <a:lnSpc>
                <a:spcPct val="100000"/>
              </a:lnSpc>
              <a:spcBef>
                <a:spcPts val="850"/>
              </a:spcBef>
              <a:buAutoNum type="arabicPlain"/>
              <a:tabLst>
                <a:tab algn="l" pos="127000"/>
              </a:tabLst>
            </a:pPr>
            <a:r>
              <a:rPr b="1" dirty="0" sz="1200">
                <a:latin typeface="Times New Roman"/>
                <a:cs typeface="Times New Roman"/>
              </a:rPr>
              <a:t>. </a:t>
            </a:r>
            <a:r>
              <a:rPr b="1" dirty="0" sz="1200" spc="-5">
                <a:latin typeface="Times New Roman"/>
                <a:cs typeface="Times New Roman"/>
              </a:rPr>
              <a:t>Perform</a:t>
            </a:r>
            <a:r>
              <a:rPr b="1" dirty="0" sz="1200" spc="1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descriptive statistics</a:t>
            </a:r>
            <a:r>
              <a:rPr b="1" dirty="0" sz="1200" spc="15">
                <a:latin typeface="Times New Roman"/>
                <a:cs typeface="Times New Roman"/>
              </a:rPr>
              <a:t> </a:t>
            </a:r>
            <a:r>
              <a:rPr b="1" dirty="0" sz="1200">
                <a:latin typeface="Times New Roman"/>
                <a:cs typeface="Times New Roman"/>
              </a:rPr>
              <a:t>on</a:t>
            </a:r>
            <a:r>
              <a:rPr b="1" dirty="0" sz="1200" spc="5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the</a:t>
            </a:r>
            <a:r>
              <a:rPr b="1" dirty="0" sz="1200" spc="-20">
                <a:latin typeface="Times New Roman"/>
                <a:cs typeface="Times New Roman"/>
              </a:rPr>
              <a:t> </a:t>
            </a:r>
            <a:r>
              <a:rPr b="1" dirty="0" sz="1200" spc="-5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lvl="1" marL="12700" marR="2207895">
              <a:lnSpc>
                <a:spcPct val="159200"/>
              </a:lnSpc>
              <a:buAutoNum type="arabicPeriod"/>
              <a:tabLst>
                <a:tab algn="l" pos="241300"/>
              </a:tabLst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describe()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/>
          <p:nvPr/>
        </p:nvSpPr>
        <p:spPr>
          <a:xfrm>
            <a:off x="901700" y="891654"/>
            <a:ext cx="528320" cy="20827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6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14400" y="1089660"/>
            <a:ext cx="4572375" cy="2438770"/>
          </a:xfrm>
          <a:prstGeom prst="rect"/>
        </p:spPr>
      </p:pic>
      <p:sp>
        <p:nvSpPr>
          <p:cNvPr id="1048605" name="object 4"/>
          <p:cNvSpPr txBox="1"/>
          <p:nvPr/>
        </p:nvSpPr>
        <p:spPr>
          <a:xfrm>
            <a:off x="901700" y="3695814"/>
            <a:ext cx="851535" cy="8502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4.2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dtypes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Output</a:t>
            </a:r>
            <a:r>
              <a:rPr dirty="0" sz="1200" spc="-4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7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" y="4710684"/>
            <a:ext cx="2695955" cy="1086612"/>
          </a:xfrm>
          <a:prstGeom prst="rect"/>
        </p:spPr>
      </p:pic>
      <p:sp>
        <p:nvSpPr>
          <p:cNvPr id="1048606" name="object 6"/>
          <p:cNvSpPr txBox="1"/>
          <p:nvPr/>
        </p:nvSpPr>
        <p:spPr>
          <a:xfrm>
            <a:off x="901700" y="5843142"/>
            <a:ext cx="851535" cy="955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4.3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var()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utput</a:t>
            </a:r>
            <a:r>
              <a:rPr dirty="0" sz="1200" spc="-1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14400" y="6964680"/>
            <a:ext cx="2753070" cy="772242"/>
          </a:xfrm>
          <a:prstGeom prst="rect"/>
        </p:spPr>
      </p:pic>
      <p:sp>
        <p:nvSpPr>
          <p:cNvPr id="1048607" name="object 8"/>
          <p:cNvSpPr txBox="1"/>
          <p:nvPr/>
        </p:nvSpPr>
        <p:spPr>
          <a:xfrm>
            <a:off x="901700" y="8340966"/>
            <a:ext cx="851535" cy="4997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4.4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AFEF"/>
                </a:solidFill>
                <a:latin typeface="Times New Roman"/>
                <a:cs typeface="Times New Roman"/>
              </a:rPr>
              <a:t>Solution</a:t>
            </a:r>
            <a:r>
              <a:rPr dirty="0" sz="1200" spc="-3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AFE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db</a:t>
            </a:r>
            <a:r>
              <a:rPr b="1"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skew()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Varun kumar</dc:creator>
  <dcterms:created xsi:type="dcterms:W3CDTF">2022-10-27T05:54:49Z</dcterms:created>
  <dcterms:modified xsi:type="dcterms:W3CDTF">2022-10-28T03:18:43Z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WPS Writer</vt:lpwstr>
  </property>
  <property fmtid="{D5CDD505-2E9C-101B-9397-08002B2CF9AE}" pid="4" name="LastSaved">
    <vt:filetime>2022-10-27T00:00:00Z</vt:filetime>
  </property>
  <property fmtid="{D5CDD505-2E9C-101B-9397-08002B2CF9AE}" pid="5" name="ICV">
    <vt:lpwstr>14bac0a50f8b43cda8363f51ba01d761</vt:lpwstr>
  </property>
</Properties>
</file>