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806583043398628E-2"/>
          <c:y val="8.4773227931570119E-2"/>
          <c:w val="0.88158876579381062"/>
          <c:h val="0.8706642602313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45</c:v>
                </c:pt>
                <c:pt idx="1">
                  <c:v>40</c:v>
                </c:pt>
                <c:pt idx="2">
                  <c:v>35</c:v>
                </c:pt>
                <c:pt idx="3">
                  <c:v>30</c:v>
                </c:pt>
                <c:pt idx="4">
                  <c:v>25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  <c:pt idx="8">
                  <c:v>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AF-4606-A66F-FC7DECC1B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39</c:v>
                </c:pt>
                <c:pt idx="3">
                  <c:v>40</c:v>
                </c:pt>
                <c:pt idx="4">
                  <c:v>28.5</c:v>
                </c:pt>
                <c:pt idx="5">
                  <c:v>28.5</c:v>
                </c:pt>
                <c:pt idx="6">
                  <c:v>19.899999999999999</c:v>
                </c:pt>
                <c:pt idx="7">
                  <c:v>12.4</c:v>
                </c:pt>
                <c:pt idx="8">
                  <c:v>12.4</c:v>
                </c:pt>
                <c:pt idx="9">
                  <c:v>1.1000000000000001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AF-4606-A66F-FC7DECC1B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AF-4606-A66F-FC7DECC1B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499984"/>
        <c:axId val="2081500816"/>
      </c:lineChart>
      <c:catAx>
        <c:axId val="2081499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00816"/>
        <c:crosses val="autoZero"/>
        <c:auto val="1"/>
        <c:lblAlgn val="ctr"/>
        <c:lblOffset val="100"/>
        <c:noMultiLvlLbl val="0"/>
      </c:catAx>
      <c:valAx>
        <c:axId val="208150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499984"/>
        <c:crosses val="autoZero"/>
        <c:crossBetween val="between"/>
        <c:majorUnit val="2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547E-EE16-4D33-A681-431B7D28EA2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1572D-874E-41B6-96D7-547D4D412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1572D-874E-41B6-96D7-547D4D4122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5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CC34-27EB-404C-2500-2D377968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DDB7E-642E-FC46-6DE0-BCA0A4EE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5EE8-6029-331C-C1B4-45C7219F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744B-A0B3-4A28-16FE-43E29ACD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5E22-D9F7-0969-800D-95FC635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B852-C63B-99A7-C050-5D735070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D3FD-014D-6612-7CBB-6B275423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9AE5-31D4-E96F-90AE-14A4E43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64D4-B6CA-3F21-245C-1959C940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0DEE7-BE66-33CF-CB75-0DF554F9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FCA75-76D2-04E7-CA40-A99C7F7B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C85D3-7DCE-CAC2-8318-1A843E91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DB87-4C12-A4F0-E09D-522BA411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6806-9ADB-B5BD-341A-E4CD2AE3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8B98-AF6D-A934-0BC2-A264A273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2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D442-3F8C-FA9E-A42B-C7A3F24A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0FF6-01E2-9FA5-833E-92C7BCD0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CF17-DEAC-7116-2E90-1AFDAF39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00E6-EF41-AF37-C242-31BF5DF1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E3AB-2634-C069-588E-565F34F0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D3F-39A6-30A9-B2B3-EA35312F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4E85-55DB-3883-6F53-F8E8A1F6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0909-B266-9243-8405-44BEB96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A1DB-3BA8-9889-7ACE-D23A3745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6F55-6361-50B2-57DB-FFF7590F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6370-B1D4-493E-3E13-B8081FAC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435A-08B2-4CD4-72C7-8E0A333E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A14FB-7463-4660-14BF-100ACAF9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90F0B-EF59-F6DE-4B50-49320FD7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F79E-067B-BA9F-B6D8-82A27528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DDA3-A962-4260-CA0D-AA3E9178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3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7567-1150-9086-E869-C6C8301E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9216-0B73-69DA-D4FC-7581FEA8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C609-17A5-C39F-34A5-FA0FF8E86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76EDF-2435-8AED-C09E-BC9BF666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5B5A0-CAE4-05B8-438F-A7DFC1C27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D1B13-546E-F5B1-80B9-21489360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06A7E-EA01-8812-31EE-96722BAC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E8782-FAFF-A910-EE3A-D8F36772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6CAA-A96D-19F8-647A-61CDE2DC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7CF6-A17C-5270-B760-A0CE8DBB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1A283-8D81-3D74-5A95-E22B27A9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176E6-AB73-A504-BF40-251FE3AB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C5F5A-0446-4A2D-005C-7BC26A3D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1FC37-39BE-A0A0-8984-15AD032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3531F-34B4-76ED-2622-ED7535E0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8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9919-7444-5AD5-307B-118941A3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45C0-4CCE-A5B2-0681-BC1BD7F8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28AF3-A7FD-5273-AA2B-04A0A1CF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98B3-717C-2715-4A1B-FFCDDB16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803DA-27BC-0EE0-61A8-9DC6E8B9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4693-D25F-810A-6144-4560776C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83F-33E9-C0D5-3420-E0528C75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CFECF-25DD-EA0F-6470-5AEC014C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26B74-9D68-FBE7-CB23-51C28442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32E9D-C6E8-B033-6FD3-39078DE9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2E35-ED7B-A175-CC47-779116B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AC51-57F3-2EEA-CF8F-98A2099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6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24D2-F750-EB69-471B-7089969A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6D6DB-6B80-D9BD-FA49-4B7D1E7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79F7-0FB3-B8F3-6199-7B872FEF7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C4AE-6F73-4AA2-9372-42223B7DC24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EAB5-EF79-B6C8-F39D-C2C0E46B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59AE-83DC-6D79-FAB8-C8E10966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CF83-B420-4924-93AD-5AFD42921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4A37-B276-44B7-4C49-A5A0519A4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B35F-B7D0-E375-131E-E84276146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8E6E9A-2653-4891-F5F2-3E3F50DA1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143486"/>
              </p:ext>
            </p:extLst>
          </p:nvPr>
        </p:nvGraphicFramePr>
        <p:xfrm>
          <a:off x="119379" y="1207774"/>
          <a:ext cx="5405121" cy="2592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06203B-35EB-F454-5B4A-F89629A9EC2C}"/>
              </a:ext>
            </a:extLst>
          </p:cNvPr>
          <p:cNvSpPr txBox="1"/>
          <p:nvPr/>
        </p:nvSpPr>
        <p:spPr>
          <a:xfrm flipH="1">
            <a:off x="443230" y="3615601"/>
            <a:ext cx="122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Aug 12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F5E7-7C32-113A-0F7A-50F38FE495E2}"/>
              </a:ext>
            </a:extLst>
          </p:cNvPr>
          <p:cNvSpPr txBox="1"/>
          <p:nvPr/>
        </p:nvSpPr>
        <p:spPr>
          <a:xfrm flipH="1">
            <a:off x="4739638" y="3621257"/>
            <a:ext cx="9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Nov 15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DAAB-9E69-909A-14C9-48EFFD5C7D9E}"/>
              </a:ext>
            </a:extLst>
          </p:cNvPr>
          <p:cNvSpPr txBox="1"/>
          <p:nvPr/>
        </p:nvSpPr>
        <p:spPr>
          <a:xfrm>
            <a:off x="119379" y="117925"/>
            <a:ext cx="418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Teams in Space Scrum Board</a:t>
            </a:r>
          </a:p>
          <a:p>
            <a:r>
              <a:rPr lang="en-US" sz="2400" b="1" dirty="0"/>
              <a:t>Sprint Report</a:t>
            </a:r>
            <a:endParaRPr lang="en-IN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BDEDEF-AFC0-83B3-EFEF-1E30E47D0EA8}"/>
              </a:ext>
            </a:extLst>
          </p:cNvPr>
          <p:cNvCxnSpPr/>
          <p:nvPr/>
        </p:nvCxnSpPr>
        <p:spPr>
          <a:xfrm>
            <a:off x="233680" y="875639"/>
            <a:ext cx="114096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C3037-C4AB-6AA8-58D2-53324B22C4D6}"/>
              </a:ext>
            </a:extLst>
          </p:cNvPr>
          <p:cNvSpPr txBox="1"/>
          <p:nvPr/>
        </p:nvSpPr>
        <p:spPr>
          <a:xfrm flipH="1">
            <a:off x="119379" y="1007719"/>
            <a:ext cx="824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Closed Sprint</a:t>
            </a:r>
            <a:r>
              <a:rPr lang="en-US" sz="2000" dirty="0"/>
              <a:t>, ended by </a:t>
            </a:r>
            <a:r>
              <a:rPr lang="en-US" sz="2000" dirty="0">
                <a:solidFill>
                  <a:schemeClr val="accent1"/>
                </a:solidFill>
              </a:rPr>
              <a:t>System Admin          </a:t>
            </a:r>
            <a:r>
              <a:rPr lang="en-US" sz="1400" dirty="0"/>
              <a:t>12/Aug/2022 9:43:53 – 15/Nov/2022 10:32:45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B7A01-5E99-096D-84CD-02E45B04652F}"/>
              </a:ext>
            </a:extLst>
          </p:cNvPr>
          <p:cNvSpPr txBox="1"/>
          <p:nvPr/>
        </p:nvSpPr>
        <p:spPr>
          <a:xfrm flipH="1">
            <a:off x="0" y="3914775"/>
            <a:ext cx="248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 Report</a:t>
            </a:r>
            <a:endParaRPr lang="en-IN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D8CE5F-4978-15EC-9CE6-FA5CCD9DC67B}"/>
              </a:ext>
            </a:extLst>
          </p:cNvPr>
          <p:cNvCxnSpPr>
            <a:cxnSpLocks/>
          </p:cNvCxnSpPr>
          <p:nvPr/>
        </p:nvCxnSpPr>
        <p:spPr>
          <a:xfrm flipH="1">
            <a:off x="156845" y="4306282"/>
            <a:ext cx="1148651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16AD1C-94FC-55F1-F9D2-738E5E2082EF}"/>
              </a:ext>
            </a:extLst>
          </p:cNvPr>
          <p:cNvSpPr txBox="1"/>
          <p:nvPr/>
        </p:nvSpPr>
        <p:spPr>
          <a:xfrm flipH="1">
            <a:off x="6349" y="4306282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Completed Issues</a:t>
            </a:r>
            <a:endParaRPr lang="en-IN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A0539B-B84E-260A-F112-17064E5A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8572"/>
              </p:ext>
            </p:extLst>
          </p:nvPr>
        </p:nvGraphicFramePr>
        <p:xfrm>
          <a:off x="73341" y="4648217"/>
          <a:ext cx="11653521" cy="2042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53521">
                  <a:extLst>
                    <a:ext uri="{9D8B030D-6E8A-4147-A177-3AD203B41FA5}">
                      <a16:colId xmlns:a16="http://schemas.microsoft.com/office/drawing/2014/main" val="3267686810"/>
                    </a:ext>
                  </a:extLst>
                </a:gridCol>
              </a:tblGrid>
              <a:tr h="1330489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1" dirty="0"/>
                        <a:t>Key            Summary                                                                          Issue Type        Priority            Status            Story points(20)</a:t>
                      </a:r>
                    </a:p>
                    <a:p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TIS-21 </a:t>
                      </a:r>
                      <a:r>
                        <a:rPr lang="en-US" sz="1400" dirty="0"/>
                        <a:t>             Create an account for non registered users                                                  Story                    Major                                                                                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TIS-25</a:t>
                      </a:r>
                      <a:r>
                        <a:rPr lang="en-US" sz="1400" dirty="0"/>
                        <a:t>             Revert to the home page if wrong credentials                                               Story                  Major                                                                               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TIS-31</a:t>
                      </a:r>
                      <a:r>
                        <a:rPr lang="en-US" sz="1400" dirty="0"/>
                        <a:t>             Notify using alarm alert if drowning detected                                                Story                 Major                                                                                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</a:rPr>
                        <a:t>TIS-36 </a:t>
                      </a:r>
                      <a:r>
                        <a:rPr lang="en-US" sz="1400" dirty="0"/>
                        <a:t>            Detect the drowning under the water                                                             Story                  Major                                                                                4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045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FBAF28-44FB-02E5-EF3B-1CA57E5ED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96279"/>
              </p:ext>
            </p:extLst>
          </p:nvPr>
        </p:nvGraphicFramePr>
        <p:xfrm>
          <a:off x="12132527" y="6802244"/>
          <a:ext cx="208280" cy="401444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70060779"/>
                    </a:ext>
                  </a:extLst>
                </a:gridCol>
              </a:tblGrid>
              <a:tr h="401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9572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F47B793A-2C5A-7CD4-CF37-5DD341F9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5378" y="4997278"/>
            <a:ext cx="181247" cy="2215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C14637-A8A1-EC53-1D4F-38C419CCC3FE}"/>
              </a:ext>
            </a:extLst>
          </p:cNvPr>
          <p:cNvSpPr/>
          <p:nvPr/>
        </p:nvSpPr>
        <p:spPr>
          <a:xfrm>
            <a:off x="8763825" y="4979604"/>
            <a:ext cx="629629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E70E2C-2BAB-8DD7-9843-817D7C448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5378" y="5237887"/>
            <a:ext cx="181246" cy="2215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6EE28A-0F69-84A4-FF90-AB2648658BD3}"/>
              </a:ext>
            </a:extLst>
          </p:cNvPr>
          <p:cNvSpPr/>
          <p:nvPr/>
        </p:nvSpPr>
        <p:spPr>
          <a:xfrm>
            <a:off x="8763825" y="5214267"/>
            <a:ext cx="629629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42E2C-F6F0-37C1-8346-149E76796678}"/>
              </a:ext>
            </a:extLst>
          </p:cNvPr>
          <p:cNvSpPr/>
          <p:nvPr/>
        </p:nvSpPr>
        <p:spPr>
          <a:xfrm>
            <a:off x="8763825" y="5458213"/>
            <a:ext cx="629629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364404-E2A8-3CD7-B327-6CF84B07A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10274" y="5367733"/>
            <a:ext cx="181245" cy="2215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71D7A5E-6D1F-348D-AEDC-98B2FE29BCE6}"/>
              </a:ext>
            </a:extLst>
          </p:cNvPr>
          <p:cNvSpPr/>
          <p:nvPr/>
        </p:nvSpPr>
        <p:spPr>
          <a:xfrm>
            <a:off x="8763825" y="5669297"/>
            <a:ext cx="629629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CLOSED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E627BE-C706-402D-8ED2-DA2DF7DF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05378" y="5616736"/>
            <a:ext cx="181244" cy="22152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EA3803-3EDE-C475-B8A0-1563F6D36403}"/>
              </a:ext>
            </a:extLst>
          </p:cNvPr>
          <p:cNvCxnSpPr/>
          <p:nvPr/>
        </p:nvCxnSpPr>
        <p:spPr>
          <a:xfrm>
            <a:off x="314325" y="4675614"/>
            <a:ext cx="11258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403FB1-C03F-634D-49DD-5755518572CD}"/>
              </a:ext>
            </a:extLst>
          </p:cNvPr>
          <p:cNvSpPr txBox="1"/>
          <p:nvPr/>
        </p:nvSpPr>
        <p:spPr>
          <a:xfrm>
            <a:off x="95090" y="5808015"/>
            <a:ext cx="322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Issues Not Completed</a:t>
            </a:r>
            <a:endParaRPr lang="en-IN" sz="20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AA83F9-A7E3-A1C2-68B7-F828AA1300D7}"/>
              </a:ext>
            </a:extLst>
          </p:cNvPr>
          <p:cNvCxnSpPr/>
          <p:nvPr/>
        </p:nvCxnSpPr>
        <p:spPr>
          <a:xfrm>
            <a:off x="233680" y="5900129"/>
            <a:ext cx="11177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9A448D2-2323-DCD0-B780-199CF8FC8B02}"/>
              </a:ext>
            </a:extLst>
          </p:cNvPr>
          <p:cNvSpPr txBox="1"/>
          <p:nvPr/>
        </p:nvSpPr>
        <p:spPr>
          <a:xfrm flipH="1">
            <a:off x="156845" y="6168217"/>
            <a:ext cx="114865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           Summary                                                                          Issue Type        Priority            Status            Story points(20)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TIS-47 </a:t>
            </a:r>
            <a:r>
              <a:rPr lang="en-US" sz="1400" dirty="0"/>
              <a:t>             Detect drowning in the dark environment                                                 Story                     Major                                                                            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50608A6-9B2C-85AE-3AF7-BEC303205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005378" y="6456550"/>
            <a:ext cx="181244" cy="22152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D18C081-7810-1CA4-8A8E-87F1876120AB}"/>
              </a:ext>
            </a:extLst>
          </p:cNvPr>
          <p:cNvSpPr/>
          <p:nvPr/>
        </p:nvSpPr>
        <p:spPr>
          <a:xfrm>
            <a:off x="8733833" y="6468856"/>
            <a:ext cx="689611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inprogress</a:t>
            </a:r>
            <a:endParaRPr lang="en-US" sz="9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5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Rajalakshmi G</dc:creator>
  <cp:lastModifiedBy>Rajalakshmi G</cp:lastModifiedBy>
  <cp:revision>1</cp:revision>
  <dcterms:created xsi:type="dcterms:W3CDTF">2022-11-18T16:37:43Z</dcterms:created>
  <dcterms:modified xsi:type="dcterms:W3CDTF">2022-11-18T17:22:09Z</dcterms:modified>
</cp:coreProperties>
</file>