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4" r:id="rId6"/>
    <p:sldId id="259" r:id="rId7"/>
    <p:sldId id="260" r:id="rId8"/>
    <p:sldId id="267" r:id="rId9"/>
    <p:sldId id="268" r:id="rId10"/>
    <p:sldId id="262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-5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  <a:endParaRPr lang="en-IN" sz="11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18" y="3509963"/>
            <a:ext cx="10086536" cy="28691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Team No : PNT2022TMID08118</a:t>
            </a:r>
            <a:endParaRPr lang="en-IN" dirty="0"/>
          </a:p>
          <a:p>
            <a:r>
              <a:rPr lang="en-IN" dirty="0"/>
              <a:t>       College Name : ADHIYAMAAN COLLEGE OF ENGINEER</a:t>
            </a:r>
            <a:endParaRPr lang="en-IN" dirty="0"/>
          </a:p>
          <a:p>
            <a:r>
              <a:rPr lang="en-IN" dirty="0"/>
              <a:t>                             Department: ELECTRONICS AND COMMUNICATION ENGINEERING</a:t>
            </a:r>
            <a:endParaRPr lang="en-IN" dirty="0"/>
          </a:p>
          <a:p>
            <a:r>
              <a:rPr lang="en-IN" dirty="0"/>
              <a:t>   Team Names :       HAMSAVASHINI .N (team leader)</a:t>
            </a:r>
            <a:endParaRPr lang="en-IN" dirty="0"/>
          </a:p>
          <a:p>
            <a:r>
              <a:rPr lang="en-IN" dirty="0"/>
              <a:t>  HARSHITHA.V</a:t>
            </a:r>
            <a:endParaRPr lang="en-IN" dirty="0"/>
          </a:p>
          <a:p>
            <a:r>
              <a:rPr lang="en-IN" dirty="0"/>
              <a:t>PAVITHRA.D</a:t>
            </a:r>
            <a:endParaRPr lang="en-IN" dirty="0"/>
          </a:p>
          <a:p>
            <a:r>
              <a:rPr lang="en-IN" dirty="0"/>
              <a:t>PRADEEPA.S</a:t>
            </a:r>
            <a:endParaRPr lang="en-IN" dirty="0"/>
          </a:p>
          <a:p>
            <a:r>
              <a:rPr lang="en-IN" dirty="0"/>
              <a:t>     HEMAVATHI.M         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393033" y="1044879"/>
          <a:ext cx="11405936" cy="24277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279"/>
                <a:gridCol w="1979930"/>
                <a:gridCol w="1990090"/>
                <a:gridCol w="2221539"/>
                <a:gridCol w="1919430"/>
                <a:gridCol w="2355668"/>
              </a:tblGrid>
              <a:tr h="160062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1270">
                <a:tc>
                  <a:txBody>
                    <a:bodyPr/>
                    <a:lstStyle/>
                    <a:p>
                      <a:r>
                        <a:rPr lang="en-IN" sz="2800" b="1" dirty="0"/>
                        <a:t>1.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Handwritten Digit Recognition Using Various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 and Models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In this paper we use various Machine Learning </a:t>
                      </a:r>
                      <a:endParaRPr lang="en-US" dirty="0"/>
                    </a:p>
                    <a:p>
                      <a:r>
                        <a:rPr lang="en-US" dirty="0"/>
                        <a:t>algorithms to enhance the productiveness of technique and </a:t>
                      </a:r>
                      <a:endParaRPr lang="en-US" dirty="0"/>
                    </a:p>
                    <a:p>
                      <a:r>
                        <a:rPr lang="en-US" dirty="0"/>
                        <a:t>reduce the complexity using various models. Machine </a:t>
                      </a:r>
                      <a:endParaRPr lang="en-US" dirty="0"/>
                    </a:p>
                    <a:p>
                      <a:r>
                        <a:rPr lang="en-US" dirty="0"/>
                        <a:t>Learning is an application previous technique.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 (SVM)Convolutional Neural Network (CNN)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According to survey we have founded that </a:t>
                      </a:r>
                      <a:endParaRPr lang="en-US" dirty="0"/>
                    </a:p>
                    <a:p>
                      <a:r>
                        <a:rPr lang="en-US" dirty="0"/>
                        <a:t>by using Convolutional neural network accuracy increase to </a:t>
                      </a:r>
                      <a:endParaRPr lang="en-US" dirty="0"/>
                    </a:p>
                    <a:p>
                      <a:r>
                        <a:rPr lang="en-US" dirty="0"/>
                        <a:t>the 99.89% accuracy most among all Similarly, Double Q </a:t>
                      </a:r>
                      <a:endParaRPr lang="en-US" dirty="0"/>
                    </a:p>
                    <a:p>
                      <a:r>
                        <a:rPr lang="en-US" dirty="0"/>
                        <a:t>learning algorithm also given high accuracy but in </a:t>
                      </a:r>
                      <a:endParaRPr lang="en-US" dirty="0"/>
                    </a:p>
                    <a:p>
                      <a:r>
                        <a:rPr lang="en-US" dirty="0"/>
                        <a:t>MATLAB dataset only. SVM also given accuracy of </a:t>
                      </a:r>
                      <a:endParaRPr lang="en-US" dirty="0"/>
                    </a:p>
                    <a:p>
                      <a:r>
                        <a:rPr lang="en-US" dirty="0"/>
                        <a:t>99.36%. 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</a:tr>
              <a:tr h="2241270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626110" y="389890"/>
          <a:ext cx="11157585" cy="7071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240"/>
                <a:gridCol w="2738755"/>
                <a:gridCol w="1814830"/>
                <a:gridCol w="1814830"/>
                <a:gridCol w="1816100"/>
                <a:gridCol w="1814830"/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43475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Multi-Language Handwritten Digits Recognition based on</a:t>
                      </a:r>
                      <a:endParaRPr lang="en-US" dirty="0"/>
                    </a:p>
                    <a:p>
                      <a:r>
                        <a:rPr lang="en-US" dirty="0"/>
                        <a:t>Novel Structural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handwritten script recognition is an important</a:t>
                      </a:r>
                      <a:endParaRPr lang="en-US" dirty="0"/>
                    </a:p>
                    <a:p>
                      <a:r>
                        <a:rPr lang="en-US" dirty="0"/>
                        <a:t>task for several applications. In this article, a multi-language</a:t>
                      </a:r>
                      <a:endParaRPr lang="en-US" dirty="0"/>
                    </a:p>
                    <a:p>
                      <a:r>
                        <a:rPr lang="en-US" dirty="0"/>
                        <a:t>handwritten numeral recognition system is proposed using novel structure.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MNISTN on-dominated Sorting Harmony-Search Algorithm</a:t>
                      </a:r>
                      <a:endParaRPr lang="en-US" dirty="0"/>
                    </a:p>
                    <a:p>
                      <a:r>
                        <a:rPr lang="en-US" dirty="0"/>
                        <a:t>(NSHA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paper, we proposed a novel Local Feature Extraction</a:t>
                      </a:r>
                      <a:endParaRPr lang="en-US" dirty="0"/>
                    </a:p>
                    <a:p>
                      <a:r>
                        <a:rPr lang="en-US" dirty="0"/>
                        <a:t>method that is used to design a unified multi-language</a:t>
                      </a:r>
                      <a:endParaRPr lang="en-US" dirty="0"/>
                    </a:p>
                    <a:p>
                      <a:r>
                        <a:rPr lang="en-US" dirty="0"/>
                        <a:t>handwritten numeral recognition system.</a:t>
                      </a:r>
                      <a:endParaRPr lang="en-IN" dirty="0"/>
                    </a:p>
                  </a:txBody>
                  <a:tcPr/>
                </a:tc>
              </a:tr>
              <a:tr h="817880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89271" y="596766"/>
          <a:ext cx="10900980" cy="37364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251"/>
                <a:gridCol w="2741408"/>
                <a:gridCol w="1816735"/>
                <a:gridCol w="2054252"/>
                <a:gridCol w="1579504"/>
                <a:gridCol w="1816830"/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Approach to On-Line Handwriting Recognition Based on</a:t>
                      </a:r>
                      <a:endParaRPr lang="en-US" dirty="0"/>
                    </a:p>
                    <a:p>
                      <a:r>
                        <a:rPr lang="en-US" dirty="0"/>
                        <a:t>Bidirectional Long Short-Term Memory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 we introduce a new connectionist approach</a:t>
                      </a:r>
                      <a:endParaRPr lang="en-US" dirty="0"/>
                    </a:p>
                    <a:p>
                      <a:r>
                        <a:rPr lang="en-US" dirty="0"/>
                        <a:t>to on-line handwriting recognition and address in </a:t>
                      </a:r>
                      <a:r>
                        <a:rPr lang="en-US" dirty="0" err="1"/>
                        <a:t>partic</a:t>
                      </a:r>
                      <a:r>
                        <a:rPr lang="en-US" dirty="0"/>
                        <a:t>-</a:t>
                      </a:r>
                      <a:endParaRPr lang="en-US" dirty="0"/>
                    </a:p>
                    <a:p>
                      <a:r>
                        <a:rPr lang="en-US" dirty="0" err="1"/>
                        <a:t>ular</a:t>
                      </a:r>
                      <a:r>
                        <a:rPr lang="en-US" dirty="0"/>
                        <a:t> the problem of recognizing handwritten whiteboard</a:t>
                      </a:r>
                      <a:endParaRPr lang="en-US" dirty="0"/>
                    </a:p>
                    <a:p>
                      <a:r>
                        <a:rPr lang="en-US" dirty="0"/>
                        <a:t>notes.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Recurrent neural networks (RNNs)Connectionist Temporal Classification (CTC) Long Short-Term Memory (LSTM)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this paper we described a novel approach for </a:t>
                      </a:r>
                      <a:r>
                        <a:rPr lang="en-US" dirty="0" err="1"/>
                        <a:t>recog</a:t>
                      </a:r>
                      <a:r>
                        <a:rPr lang="en-US" dirty="0"/>
                        <a:t>-</a:t>
                      </a:r>
                      <a:endParaRPr lang="en-US" dirty="0"/>
                    </a:p>
                    <a:p>
                      <a:r>
                        <a:rPr lang="en-US" dirty="0" err="1"/>
                        <a:t>nizing</a:t>
                      </a:r>
                      <a:r>
                        <a:rPr lang="en-US" dirty="0"/>
                        <a:t> on-line handwritten text on a whiteboard, using a</a:t>
                      </a:r>
                      <a:endParaRPr lang="en-US" dirty="0"/>
                    </a:p>
                    <a:p>
                      <a:r>
                        <a:rPr lang="en-US" dirty="0"/>
                        <a:t>single recurrent neural network (RNN). The key </a:t>
                      </a:r>
                      <a:r>
                        <a:rPr lang="en-US" dirty="0" err="1"/>
                        <a:t>innova</a:t>
                      </a:r>
                      <a:r>
                        <a:rPr lang="en-US" dirty="0"/>
                        <a:t>-</a:t>
                      </a:r>
                      <a:endParaRPr lang="en-US" dirty="0"/>
                    </a:p>
                    <a:p>
                      <a:r>
                        <a:rPr lang="en-US" dirty="0" err="1"/>
                        <a:t>tion</a:t>
                      </a:r>
                      <a:r>
                        <a:rPr lang="en-US" dirty="0"/>
                        <a:t> is a recently introduced RNN objective function</a:t>
                      </a:r>
                      <a:endParaRPr lang="en-IN" dirty="0"/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30216" y="242436"/>
          <a:ext cx="10964675" cy="5505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865"/>
                <a:gridCol w="2742526"/>
                <a:gridCol w="1817370"/>
                <a:gridCol w="1817772"/>
                <a:gridCol w="1817571"/>
                <a:gridCol w="1817571"/>
              </a:tblGrid>
              <a:tr h="138430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alt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METHOD FOR HAND WRITTEN DIGIT RECOGNITION </a:t>
                      </a:r>
                      <a:endParaRPr lang="en-US" dirty="0"/>
                    </a:p>
                    <a:p>
                      <a:r>
                        <a:rPr lang="en-US" dirty="0"/>
                        <a:t>USING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dataset consist of 60,000 </a:t>
                      </a:r>
                      <a:endParaRPr lang="en-US" dirty="0"/>
                    </a:p>
                    <a:p>
                      <a:r>
                        <a:rPr lang="en-US" dirty="0"/>
                        <a:t>training images and 10,000 test </a:t>
                      </a:r>
                      <a:r>
                        <a:rPr lang="en-US" dirty="0" err="1"/>
                        <a:t>images.The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  <a:p>
                      <a:r>
                        <a:rPr lang="en-US" dirty="0"/>
                        <a:t>artificial neural </a:t>
                      </a:r>
                      <a:r>
                        <a:rPr lang="en-US" dirty="0" err="1"/>
                        <a:t>neworks</a:t>
                      </a:r>
                      <a:r>
                        <a:rPr lang="en-US" dirty="0"/>
                        <a:t> can all most mimic </a:t>
                      </a:r>
                      <a:endParaRPr lang="en-US" dirty="0"/>
                    </a:p>
                    <a:p>
                      <a:r>
                        <a:rPr lang="en-US" dirty="0"/>
                        <a:t>the human brain and are a key ingredient in </a:t>
                      </a:r>
                      <a:endParaRPr lang="en-US" dirty="0"/>
                    </a:p>
                    <a:p>
                      <a:r>
                        <a:rPr lang="en-US" dirty="0"/>
                        <a:t>image processing </a:t>
                      </a:r>
                      <a:r>
                        <a:rPr lang="en-US" dirty="0" err="1"/>
                        <a:t>field.For</a:t>
                      </a:r>
                      <a:r>
                        <a:rPr lang="en-US" dirty="0"/>
                        <a:t> example </a:t>
                      </a:r>
                      <a:endParaRPr lang="en-US" dirty="0"/>
                    </a:p>
                    <a:p>
                      <a:r>
                        <a:rPr lang="en-US" dirty="0"/>
                        <a:t>Convolution Neural networks with back </a:t>
                      </a:r>
                      <a:endParaRPr lang="en-US" dirty="0"/>
                    </a:p>
                    <a:p>
                      <a:r>
                        <a:rPr lang="en-US" dirty="0"/>
                        <a:t>propagation for image </a:t>
                      </a:r>
                      <a:r>
                        <a:rPr lang="en-US" dirty="0" err="1"/>
                        <a:t>processing.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 </a:t>
                      </a:r>
                      <a:endParaRPr lang="en-US" dirty="0"/>
                    </a:p>
                    <a:p>
                      <a:r>
                        <a:rPr lang="en-US" dirty="0"/>
                        <a:t>algorithms i.e. CNN using </a:t>
                      </a:r>
                      <a:r>
                        <a:rPr lang="en-US" dirty="0" err="1"/>
                        <a:t>Tensorflowhave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  <a:p>
                      <a:r>
                        <a:rPr lang="en-US" dirty="0"/>
                        <a:t>been trained and tested on the same data to </a:t>
                      </a:r>
                      <a:endParaRPr lang="en-US" dirty="0"/>
                    </a:p>
                    <a:p>
                      <a:r>
                        <a:rPr lang="en-US" dirty="0"/>
                        <a:t>draw a comparison as to why we require deep </a:t>
                      </a:r>
                      <a:endParaRPr lang="en-US" dirty="0"/>
                    </a:p>
                    <a:p>
                      <a:r>
                        <a:rPr lang="en-US" dirty="0"/>
                        <a:t>Learning</a:t>
                      </a:r>
                      <a:endParaRPr lang="en-US" dirty="0"/>
                    </a:p>
                    <a:p>
                      <a:r>
                        <a:rPr lang="en-US" dirty="0"/>
                        <a:t>Using the Convolutional Neural </a:t>
                      </a:r>
                      <a:endParaRPr lang="en-US" dirty="0"/>
                    </a:p>
                    <a:p>
                      <a:r>
                        <a:rPr lang="en-US" dirty="0"/>
                        <a:t>Network with </a:t>
                      </a:r>
                      <a:r>
                        <a:rPr lang="en-US" dirty="0" err="1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analysis and </a:t>
                      </a:r>
                      <a:endParaRPr lang="en-US" dirty="0"/>
                    </a:p>
                    <a:p>
                      <a:r>
                        <a:rPr lang="en-US" dirty="0"/>
                        <a:t>design relates to shaping organizations, </a:t>
                      </a:r>
                      <a:endParaRPr lang="en-US" dirty="0"/>
                    </a:p>
                    <a:p>
                      <a:r>
                        <a:rPr lang="en-US" dirty="0"/>
                        <a:t>improving performance and achieving </a:t>
                      </a:r>
                      <a:endParaRPr lang="en-US" dirty="0"/>
                    </a:p>
                    <a:p>
                      <a:r>
                        <a:rPr lang="en-US" dirty="0"/>
                        <a:t>objectives for profitability and growth. The </a:t>
                      </a:r>
                      <a:endParaRPr lang="en-US" dirty="0"/>
                    </a:p>
                    <a:p>
                      <a:r>
                        <a:rPr lang="en-US" dirty="0"/>
                        <a:t>emphasis is on systems in action, the </a:t>
                      </a:r>
                      <a:endParaRPr lang="en-US" dirty="0"/>
                    </a:p>
                    <a:p>
                      <a:r>
                        <a:rPr lang="en-US" dirty="0"/>
                        <a:t>relationships among subsystems </a:t>
                      </a:r>
                      <a:endParaRPr lang="en-IN" dirty="0"/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01955" y="716280"/>
          <a:ext cx="11365865" cy="7125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730"/>
                <a:gridCol w="2835910"/>
                <a:gridCol w="1878965"/>
                <a:gridCol w="1878965"/>
                <a:gridCol w="1878965"/>
                <a:gridCol w="1878330"/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54880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NOVEL METHOD FOR THE RECOGNITION OF </a:t>
                      </a:r>
                      <a:endParaRPr lang="en-US" dirty="0"/>
                    </a:p>
                    <a:p>
                      <a:r>
                        <a:rPr lang="en-US" dirty="0"/>
                        <a:t>ISOLATED HANDWRITTEN ARABIC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are many difficulties facing a handwritten Arabic recognition system such as unlimited variation in </a:t>
                      </a:r>
                      <a:endParaRPr lang="en-US" dirty="0"/>
                    </a:p>
                    <a:p>
                      <a:r>
                        <a:rPr lang="en-US" dirty="0"/>
                        <a:t>human handwriting, similarities of distinct character shapes, interconnections of </a:t>
                      </a:r>
                      <a:r>
                        <a:rPr lang="en-US" dirty="0" err="1"/>
                        <a:t>neighbouring</a:t>
                      </a:r>
                      <a:r>
                        <a:rPr lang="en-US" dirty="0"/>
                        <a:t> </a:t>
                      </a:r>
                      <a:endParaRPr lang="en-US" dirty="0"/>
                    </a:p>
                    <a:p>
                      <a:r>
                        <a:rPr lang="en-US" dirty="0"/>
                        <a:t>characters and their position in the word.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N"/>
                        <a:t>MNIST, CEDAR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presents an approach for extracting features to achieve high recognition accuracy of </a:t>
                      </a:r>
                      <a:endParaRPr lang="en-US" dirty="0"/>
                    </a:p>
                    <a:p>
                      <a:r>
                        <a:rPr lang="en-US" dirty="0"/>
                        <a:t>handwritten Arabic characters. </a:t>
                      </a:r>
                      <a:endParaRPr lang="en-US" dirty="0"/>
                    </a:p>
                    <a:p>
                      <a:r>
                        <a:rPr lang="en-US" dirty="0"/>
                        <a:t>We tune the used parameters during the preprocessing phase including binarization.</a:t>
                      </a:r>
                      <a:endParaRPr lang="en-IN" dirty="0"/>
                    </a:p>
                  </a:txBody>
                  <a:tcPr/>
                </a:tc>
              </a:tr>
              <a:tr h="1059815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15010" y="596900"/>
          <a:ext cx="11068050" cy="73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60"/>
                <a:gridCol w="2731135"/>
                <a:gridCol w="1859915"/>
                <a:gridCol w="1830070"/>
                <a:gridCol w="1829435"/>
                <a:gridCol w="1829435"/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65555">
                <a:tc>
                  <a:txBody>
                    <a:bodyPr/>
                    <a:lstStyle/>
                    <a:p>
                      <a:r>
                        <a:rPr lang="en-US" alt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alt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Novel Approach to Recognize the off-line </a:t>
                      </a:r>
                      <a:endParaRPr lang="en-IN" dirty="0"/>
                    </a:p>
                    <a:p>
                      <a:r>
                        <a:rPr lang="en-IN" dirty="0"/>
                        <a:t>Handwritten Numerals using MLP and </a:t>
                      </a:r>
                      <a:endParaRPr lang="en-IN" dirty="0"/>
                    </a:p>
                    <a:p>
                      <a:r>
                        <a:rPr lang="en-IN" dirty="0"/>
                        <a:t>SVM Classifiers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paper presents a new approach to off-line handwritten numeral recognition. Recognition </a:t>
                      </a:r>
                      <a:endParaRPr lang="en-IN" dirty="0"/>
                    </a:p>
                    <a:p>
                      <a:r>
                        <a:rPr lang="en-IN" dirty="0"/>
                        <a:t>of handwritten numerals has been one of the most challenging task in pattern recognition. Recognition of </a:t>
                      </a:r>
                      <a:endParaRPr lang="en-IN" dirty="0"/>
                    </a:p>
                    <a:p>
                      <a:r>
                        <a:rPr lang="en-IN" dirty="0"/>
                        <a:t>handwritten numerals poses serious problems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SVM</a:t>
                      </a:r>
                      <a:endParaRPr lang="en-IN"/>
                    </a:p>
                    <a:p>
                      <a:r>
                        <a:rPr lang="en-IN"/>
                        <a:t>MLP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>
                          <a:sym typeface="+mn-ea"/>
                        </a:rPr>
                        <a:t>Artificial Intelligence</a:t>
                      </a:r>
                      <a:endParaRPr lang="en-IN" sz="1800" dirty="0"/>
                    </a:p>
                    <a:p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Our dataset contains 1200 images of offline </a:t>
                      </a:r>
                      <a:endParaRPr lang="en-IN" dirty="0"/>
                    </a:p>
                    <a:p>
                      <a:r>
                        <a:rPr lang="en-IN" dirty="0"/>
                        <a:t>handwritten numerals. 1200 samples of offline handwritten numerals are contributed by each of the 24 writers of </a:t>
                      </a:r>
                      <a:endParaRPr lang="en-IN" dirty="0"/>
                    </a:p>
                    <a:p>
                      <a:r>
                        <a:rPr lang="en-IN" dirty="0"/>
                        <a:t>different educational profiles and each writer wrote five times numerals.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953101" y="596766"/>
          <a:ext cx="10905490" cy="840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1167130"/>
                <a:gridCol w="4180840"/>
                <a:gridCol w="1148080"/>
                <a:gridCol w="1475740"/>
                <a:gridCol w="2457385"/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Intelligent Handwritten Digit Recognition using Artificial Neural Network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aim of this paper is to implement a Multilayer Perceptron (MLP) Neural Network to recognize and predict </a:t>
                      </a:r>
                      <a:endParaRPr lang="en-US" dirty="0"/>
                    </a:p>
                    <a:p>
                      <a:r>
                        <a:rPr lang="en-US" dirty="0"/>
                        <a:t>handwritten digits from 0 to 9. A dataset of 5000 samples were obtained from MNIST. The dataset was trained </a:t>
                      </a:r>
                      <a:endParaRPr lang="en-US" dirty="0"/>
                    </a:p>
                    <a:p>
                      <a:r>
                        <a:rPr lang="en-US" dirty="0"/>
                        <a:t>using gradient descent back-propagation algorithm and further tested using the feed-forward algorithm. The </a:t>
                      </a:r>
                      <a:endParaRPr lang="en-US" dirty="0"/>
                    </a:p>
                    <a:p>
                      <a:r>
                        <a:rPr lang="en-US" dirty="0"/>
                        <a:t>system performance is observed by varying the number of hidden units and the number of iterations. The </a:t>
                      </a:r>
                      <a:endParaRPr lang="en-US" dirty="0"/>
                    </a:p>
                    <a:p>
                      <a:r>
                        <a:rPr lang="en-US" dirty="0"/>
                        <a:t>performance was thereafter compared to obtain the network with the optimal parameters. The proposed system </a:t>
                      </a:r>
                      <a:endParaRPr lang="en-US" dirty="0"/>
                    </a:p>
                    <a:p>
                      <a:r>
                        <a:rPr lang="en-US" dirty="0"/>
                        <a:t>predicts the handwritten digits with an overall accuracy of 99.32%.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MLP</a:t>
                      </a:r>
                      <a:endParaRPr lang="en-IN" dirty="0"/>
                    </a:p>
                    <a:p>
                      <a:r>
                        <a:rPr lang="en-IN" dirty="0"/>
                        <a:t>MNIST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Multilayer Perceptron (MLP) </a:t>
                      </a:r>
                      <a:endParaRPr lang="en-US" dirty="0"/>
                    </a:p>
                    <a:p>
                      <a:r>
                        <a:rPr lang="en-US" dirty="0"/>
                        <a:t>Neural Network was implemented to address the </a:t>
                      </a:r>
                      <a:endParaRPr lang="en-US" dirty="0"/>
                    </a:p>
                    <a:p>
                      <a:r>
                        <a:rPr lang="en-US" dirty="0"/>
                        <a:t>handwritten digit recognition problem. The proposed </a:t>
                      </a:r>
                      <a:endParaRPr lang="en-US" dirty="0"/>
                    </a:p>
                    <a:p>
                      <a:r>
                        <a:rPr lang="en-US" dirty="0"/>
                        <a:t>neural network was trained and tested on a dataset </a:t>
                      </a:r>
                      <a:endParaRPr lang="en-US" dirty="0"/>
                    </a:p>
                    <a:p>
                      <a:r>
                        <a:rPr lang="en-US" dirty="0"/>
                        <a:t>attained from MNIST. The system performance was </a:t>
                      </a:r>
                      <a:endParaRPr lang="en-US" dirty="0"/>
                    </a:p>
                    <a:p>
                      <a:r>
                        <a:rPr lang="en-US" dirty="0"/>
                        <a:t>observed by varying the number of hidden units </a:t>
                      </a:r>
                      <a:endParaRPr lang="en-IN" dirty="0"/>
                    </a:p>
                  </a:txBody>
                  <a:tcPr/>
                </a:tc>
              </a:tr>
              <a:tr h="2127787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715010" y="596900"/>
          <a:ext cx="11068050" cy="73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060"/>
                <a:gridCol w="2760980"/>
                <a:gridCol w="1830070"/>
                <a:gridCol w="1830070"/>
                <a:gridCol w="1829435"/>
                <a:gridCol w="1829435"/>
              </a:tblGrid>
              <a:tr h="13106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54880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Cloud-based efficient scheme for handwritten</a:t>
                      </a:r>
                      <a:endParaRPr lang="en-US" dirty="0"/>
                    </a:p>
                    <a:p>
                      <a:r>
                        <a:rPr lang="en-US" dirty="0"/>
                        <a:t>digit recognition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Handwritten character recognition has been acknowledged and achieved more prominent</a:t>
                      </a:r>
                      <a:endParaRPr lang="en-US" dirty="0"/>
                    </a:p>
                    <a:p>
                      <a:r>
                        <a:rPr lang="en-US" dirty="0"/>
                        <a:t>attention in pattern recognition research community due to enormous applications &amp;</a:t>
                      </a:r>
                      <a:endParaRPr lang="en-US" dirty="0"/>
                    </a:p>
                    <a:p>
                      <a:r>
                        <a:rPr lang="en-US" dirty="0"/>
                        <a:t>vagueness in application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CEDAR, MNIST, CENPARMI, OCR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/>
                        <a:t>Artificial Intelligence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artificial intelligence and computer vision, handwritten digit recognition based on cloud</a:t>
                      </a:r>
                      <a:endParaRPr lang="en-US" dirty="0"/>
                    </a:p>
                    <a:p>
                      <a:r>
                        <a:rPr lang="en-US" dirty="0"/>
                        <a:t>computing is a pivotal step. Machine learning and pattern classification societies use the</a:t>
                      </a:r>
                      <a:endParaRPr lang="en-US" dirty="0"/>
                    </a:p>
                    <a:p>
                      <a:r>
                        <a:rPr lang="en-US" dirty="0"/>
                        <a:t>question of HDR as a model to test the classification performance.</a:t>
                      </a:r>
                      <a:endParaRPr lang="en-IN" dirty="0"/>
                    </a:p>
                  </a:txBody>
                  <a:tcPr/>
                </a:tc>
              </a:tr>
              <a:tr h="1265555"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6154</Words>
  <Application>WPS Presentation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1_Office Theme</vt:lpstr>
      <vt:lpstr>Literature Survey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admin</cp:lastModifiedBy>
  <cp:revision>6</cp:revision>
  <dcterms:created xsi:type="dcterms:W3CDTF">2022-09-10T08:59:00Z</dcterms:created>
  <dcterms:modified xsi:type="dcterms:W3CDTF">2022-09-15T06:02:02Z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E04D2D532BE843FD91DCA76F55362CEE</vt:lpwstr>
  </property>
  <property fmtid="{D5CDD505-2E9C-101B-9397-08002B2CF9AE}" pid="3" name="KSOProductBuildVer">
    <vt:lpwstr>1033-11.2.0.11306</vt:lpwstr>
  </property>
</Properties>
</file>