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sldIdLst>
    <p:sldId id="256" r:id="rId2"/>
    <p:sldId id="257"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EE75AC-F6E8-4DB3-8713-932D10CA26DE}" v="3" dt="2022-09-10T16:56:37.3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C0A27-4712-C4FA-D35B-DD877F91AF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C22F722-7600-0780-26FC-71191E17C3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8F41447-C462-7123-1112-20BF2C7C1D91}"/>
              </a:ext>
            </a:extLst>
          </p:cNvPr>
          <p:cNvSpPr>
            <a:spLocks noGrp="1"/>
          </p:cNvSpPr>
          <p:nvPr>
            <p:ph type="dt" sz="half" idx="10"/>
          </p:nvPr>
        </p:nvSpPr>
        <p:spPr/>
        <p:txBody>
          <a:bodyPr/>
          <a:lstStyle/>
          <a:p>
            <a:fld id="{C8D6A943-52AC-416E-A586-E079D5AFF485}" type="datetimeFigureOut">
              <a:rPr lang="en-IN" smtClean="0"/>
              <a:t>17-09-2022</a:t>
            </a:fld>
            <a:endParaRPr lang="en-IN"/>
          </a:p>
        </p:txBody>
      </p:sp>
      <p:sp>
        <p:nvSpPr>
          <p:cNvPr id="5" name="Footer Placeholder 4">
            <a:extLst>
              <a:ext uri="{FF2B5EF4-FFF2-40B4-BE49-F238E27FC236}">
                <a16:creationId xmlns:a16="http://schemas.microsoft.com/office/drawing/2014/main" id="{0B2F53E4-CE3F-75A9-C276-0D7DDBDE4C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22308A-793D-611A-B298-B77E4E83CF8A}"/>
              </a:ext>
            </a:extLst>
          </p:cNvPr>
          <p:cNvSpPr>
            <a:spLocks noGrp="1"/>
          </p:cNvSpPr>
          <p:nvPr>
            <p:ph type="sldNum" sz="quarter" idx="12"/>
          </p:nvPr>
        </p:nvSpPr>
        <p:spPr/>
        <p:txBody>
          <a:bodyPr/>
          <a:lstStyle/>
          <a:p>
            <a:fld id="{BC828821-1855-4E6C-8E22-7FA68740EFF0}" type="slidenum">
              <a:rPr lang="en-IN" smtClean="0"/>
              <a:t>‹#›</a:t>
            </a:fld>
            <a:endParaRPr lang="en-IN"/>
          </a:p>
        </p:txBody>
      </p:sp>
    </p:spTree>
    <p:extLst>
      <p:ext uri="{BB962C8B-B14F-4D97-AF65-F5344CB8AC3E}">
        <p14:creationId xmlns:p14="http://schemas.microsoft.com/office/powerpoint/2010/main" val="311851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2B0D-C119-3316-67D5-A31B69C539C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E8C5D8-8906-E599-881B-688806DED2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4F827C-01F3-513F-E03F-D599D6F589D9}"/>
              </a:ext>
            </a:extLst>
          </p:cNvPr>
          <p:cNvSpPr>
            <a:spLocks noGrp="1"/>
          </p:cNvSpPr>
          <p:nvPr>
            <p:ph type="dt" sz="half" idx="10"/>
          </p:nvPr>
        </p:nvSpPr>
        <p:spPr/>
        <p:txBody>
          <a:bodyPr/>
          <a:lstStyle/>
          <a:p>
            <a:fld id="{C8D6A943-52AC-416E-A586-E079D5AFF485}" type="datetimeFigureOut">
              <a:rPr lang="en-IN" smtClean="0"/>
              <a:t>17-09-2022</a:t>
            </a:fld>
            <a:endParaRPr lang="en-IN"/>
          </a:p>
        </p:txBody>
      </p:sp>
      <p:sp>
        <p:nvSpPr>
          <p:cNvPr id="5" name="Footer Placeholder 4">
            <a:extLst>
              <a:ext uri="{FF2B5EF4-FFF2-40B4-BE49-F238E27FC236}">
                <a16:creationId xmlns:a16="http://schemas.microsoft.com/office/drawing/2014/main" id="{C1A5ECAD-7DA0-1A7A-A386-15E949E311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180789-AC06-56B2-B19E-C706A3FE9E84}"/>
              </a:ext>
            </a:extLst>
          </p:cNvPr>
          <p:cNvSpPr>
            <a:spLocks noGrp="1"/>
          </p:cNvSpPr>
          <p:nvPr>
            <p:ph type="sldNum" sz="quarter" idx="12"/>
          </p:nvPr>
        </p:nvSpPr>
        <p:spPr/>
        <p:txBody>
          <a:bodyPr/>
          <a:lstStyle/>
          <a:p>
            <a:fld id="{BC828821-1855-4E6C-8E22-7FA68740EFF0}" type="slidenum">
              <a:rPr lang="en-IN" smtClean="0"/>
              <a:t>‹#›</a:t>
            </a:fld>
            <a:endParaRPr lang="en-IN"/>
          </a:p>
        </p:txBody>
      </p:sp>
    </p:spTree>
    <p:extLst>
      <p:ext uri="{BB962C8B-B14F-4D97-AF65-F5344CB8AC3E}">
        <p14:creationId xmlns:p14="http://schemas.microsoft.com/office/powerpoint/2010/main" val="2083126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9505B7-AD15-C77E-3169-F53995B227F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89C65F-DB15-DB66-CB45-2BABA0C30D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D5A0C7-4D88-4BA9-E306-0D578277DAE2}"/>
              </a:ext>
            </a:extLst>
          </p:cNvPr>
          <p:cNvSpPr>
            <a:spLocks noGrp="1"/>
          </p:cNvSpPr>
          <p:nvPr>
            <p:ph type="dt" sz="half" idx="10"/>
          </p:nvPr>
        </p:nvSpPr>
        <p:spPr/>
        <p:txBody>
          <a:bodyPr/>
          <a:lstStyle/>
          <a:p>
            <a:fld id="{C8D6A943-52AC-416E-A586-E079D5AFF485}" type="datetimeFigureOut">
              <a:rPr lang="en-IN" smtClean="0"/>
              <a:t>17-09-2022</a:t>
            </a:fld>
            <a:endParaRPr lang="en-IN"/>
          </a:p>
        </p:txBody>
      </p:sp>
      <p:sp>
        <p:nvSpPr>
          <p:cNvPr id="5" name="Footer Placeholder 4">
            <a:extLst>
              <a:ext uri="{FF2B5EF4-FFF2-40B4-BE49-F238E27FC236}">
                <a16:creationId xmlns:a16="http://schemas.microsoft.com/office/drawing/2014/main" id="{FD41F7B2-ABDC-FF13-EC86-C6B24611BF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8C989A-F11A-E262-1AAE-BDC97904F7AE}"/>
              </a:ext>
            </a:extLst>
          </p:cNvPr>
          <p:cNvSpPr>
            <a:spLocks noGrp="1"/>
          </p:cNvSpPr>
          <p:nvPr>
            <p:ph type="sldNum" sz="quarter" idx="12"/>
          </p:nvPr>
        </p:nvSpPr>
        <p:spPr/>
        <p:txBody>
          <a:bodyPr/>
          <a:lstStyle/>
          <a:p>
            <a:fld id="{BC828821-1855-4E6C-8E22-7FA68740EFF0}" type="slidenum">
              <a:rPr lang="en-IN" smtClean="0"/>
              <a:t>‹#›</a:t>
            </a:fld>
            <a:endParaRPr lang="en-IN"/>
          </a:p>
        </p:txBody>
      </p:sp>
    </p:spTree>
    <p:extLst>
      <p:ext uri="{BB962C8B-B14F-4D97-AF65-F5344CB8AC3E}">
        <p14:creationId xmlns:p14="http://schemas.microsoft.com/office/powerpoint/2010/main" val="1002578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CD76A-A2AD-B8CB-02CA-643E12E951E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FC378D5-FB18-141F-9426-253F6895CB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B86292-A88C-0E49-5FF4-CA0491D0F254}"/>
              </a:ext>
            </a:extLst>
          </p:cNvPr>
          <p:cNvSpPr>
            <a:spLocks noGrp="1"/>
          </p:cNvSpPr>
          <p:nvPr>
            <p:ph type="dt" sz="half" idx="10"/>
          </p:nvPr>
        </p:nvSpPr>
        <p:spPr/>
        <p:txBody>
          <a:bodyPr/>
          <a:lstStyle/>
          <a:p>
            <a:fld id="{C8D6A943-52AC-416E-A586-E079D5AFF485}" type="datetimeFigureOut">
              <a:rPr lang="en-IN" smtClean="0"/>
              <a:t>17-09-2022</a:t>
            </a:fld>
            <a:endParaRPr lang="en-IN"/>
          </a:p>
        </p:txBody>
      </p:sp>
      <p:sp>
        <p:nvSpPr>
          <p:cNvPr id="5" name="Footer Placeholder 4">
            <a:extLst>
              <a:ext uri="{FF2B5EF4-FFF2-40B4-BE49-F238E27FC236}">
                <a16:creationId xmlns:a16="http://schemas.microsoft.com/office/drawing/2014/main" id="{CBB02830-399E-7581-2166-1CD58CB4DF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9EC48E-F9EB-E3D7-A3BE-81F1415EF8C9}"/>
              </a:ext>
            </a:extLst>
          </p:cNvPr>
          <p:cNvSpPr>
            <a:spLocks noGrp="1"/>
          </p:cNvSpPr>
          <p:nvPr>
            <p:ph type="sldNum" sz="quarter" idx="12"/>
          </p:nvPr>
        </p:nvSpPr>
        <p:spPr/>
        <p:txBody>
          <a:bodyPr/>
          <a:lstStyle/>
          <a:p>
            <a:fld id="{BC828821-1855-4E6C-8E22-7FA68740EFF0}" type="slidenum">
              <a:rPr lang="en-IN" smtClean="0"/>
              <a:t>‹#›</a:t>
            </a:fld>
            <a:endParaRPr lang="en-IN"/>
          </a:p>
        </p:txBody>
      </p:sp>
    </p:spTree>
    <p:extLst>
      <p:ext uri="{BB962C8B-B14F-4D97-AF65-F5344CB8AC3E}">
        <p14:creationId xmlns:p14="http://schemas.microsoft.com/office/powerpoint/2010/main" val="1670167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E81DD-48B6-360A-0518-81A17919F4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52602B5-3170-B261-1C0A-4380A84E2D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EE7B92-E23D-1CF2-D974-77F446B95805}"/>
              </a:ext>
            </a:extLst>
          </p:cNvPr>
          <p:cNvSpPr>
            <a:spLocks noGrp="1"/>
          </p:cNvSpPr>
          <p:nvPr>
            <p:ph type="dt" sz="half" idx="10"/>
          </p:nvPr>
        </p:nvSpPr>
        <p:spPr/>
        <p:txBody>
          <a:bodyPr/>
          <a:lstStyle/>
          <a:p>
            <a:fld id="{C8D6A943-52AC-416E-A586-E079D5AFF485}" type="datetimeFigureOut">
              <a:rPr lang="en-IN" smtClean="0"/>
              <a:t>17-09-2022</a:t>
            </a:fld>
            <a:endParaRPr lang="en-IN"/>
          </a:p>
        </p:txBody>
      </p:sp>
      <p:sp>
        <p:nvSpPr>
          <p:cNvPr id="5" name="Footer Placeholder 4">
            <a:extLst>
              <a:ext uri="{FF2B5EF4-FFF2-40B4-BE49-F238E27FC236}">
                <a16:creationId xmlns:a16="http://schemas.microsoft.com/office/drawing/2014/main" id="{7512B9D8-A5E7-B4F4-957F-F6ABF014D7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655B3B-DCB4-2419-3C28-59C1684A0C30}"/>
              </a:ext>
            </a:extLst>
          </p:cNvPr>
          <p:cNvSpPr>
            <a:spLocks noGrp="1"/>
          </p:cNvSpPr>
          <p:nvPr>
            <p:ph type="sldNum" sz="quarter" idx="12"/>
          </p:nvPr>
        </p:nvSpPr>
        <p:spPr/>
        <p:txBody>
          <a:bodyPr/>
          <a:lstStyle/>
          <a:p>
            <a:fld id="{BC828821-1855-4E6C-8E22-7FA68740EFF0}" type="slidenum">
              <a:rPr lang="en-IN" smtClean="0"/>
              <a:t>‹#›</a:t>
            </a:fld>
            <a:endParaRPr lang="en-IN"/>
          </a:p>
        </p:txBody>
      </p:sp>
    </p:spTree>
    <p:extLst>
      <p:ext uri="{BB962C8B-B14F-4D97-AF65-F5344CB8AC3E}">
        <p14:creationId xmlns:p14="http://schemas.microsoft.com/office/powerpoint/2010/main" val="3365034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38811-C782-944A-7D51-F6C9D8C4C8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0D31761-9B84-C96F-8160-FA0C0C44B6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3E8C458-E1F5-14EB-F16C-D58A40CC88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E14A80A-E1CB-D0EC-C7A1-478DF48F243E}"/>
              </a:ext>
            </a:extLst>
          </p:cNvPr>
          <p:cNvSpPr>
            <a:spLocks noGrp="1"/>
          </p:cNvSpPr>
          <p:nvPr>
            <p:ph type="dt" sz="half" idx="10"/>
          </p:nvPr>
        </p:nvSpPr>
        <p:spPr/>
        <p:txBody>
          <a:bodyPr/>
          <a:lstStyle/>
          <a:p>
            <a:fld id="{C8D6A943-52AC-416E-A586-E079D5AFF485}" type="datetimeFigureOut">
              <a:rPr lang="en-IN" smtClean="0"/>
              <a:t>17-09-2022</a:t>
            </a:fld>
            <a:endParaRPr lang="en-IN"/>
          </a:p>
        </p:txBody>
      </p:sp>
      <p:sp>
        <p:nvSpPr>
          <p:cNvPr id="6" name="Footer Placeholder 5">
            <a:extLst>
              <a:ext uri="{FF2B5EF4-FFF2-40B4-BE49-F238E27FC236}">
                <a16:creationId xmlns:a16="http://schemas.microsoft.com/office/drawing/2014/main" id="{3E24B3C3-2ADC-29CC-1525-C14A576807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E5D7E2-3742-E011-865C-98FE6100F561}"/>
              </a:ext>
            </a:extLst>
          </p:cNvPr>
          <p:cNvSpPr>
            <a:spLocks noGrp="1"/>
          </p:cNvSpPr>
          <p:nvPr>
            <p:ph type="sldNum" sz="quarter" idx="12"/>
          </p:nvPr>
        </p:nvSpPr>
        <p:spPr/>
        <p:txBody>
          <a:bodyPr/>
          <a:lstStyle/>
          <a:p>
            <a:fld id="{BC828821-1855-4E6C-8E22-7FA68740EFF0}" type="slidenum">
              <a:rPr lang="en-IN" smtClean="0"/>
              <a:t>‹#›</a:t>
            </a:fld>
            <a:endParaRPr lang="en-IN"/>
          </a:p>
        </p:txBody>
      </p:sp>
    </p:spTree>
    <p:extLst>
      <p:ext uri="{BB962C8B-B14F-4D97-AF65-F5344CB8AC3E}">
        <p14:creationId xmlns:p14="http://schemas.microsoft.com/office/powerpoint/2010/main" val="3303282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962EA-D832-895D-6F12-A27716ECF5B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D8EF0DC-4445-0944-3B8F-A9463840D0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586143-1914-6169-9300-948CAC4D34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C6D303D-D20F-4FCF-A2F3-6D8B172087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DC1750-479D-6E6E-9238-F05827B949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BCAC957-BD34-9C91-CBFA-A1693C035218}"/>
              </a:ext>
            </a:extLst>
          </p:cNvPr>
          <p:cNvSpPr>
            <a:spLocks noGrp="1"/>
          </p:cNvSpPr>
          <p:nvPr>
            <p:ph type="dt" sz="half" idx="10"/>
          </p:nvPr>
        </p:nvSpPr>
        <p:spPr/>
        <p:txBody>
          <a:bodyPr/>
          <a:lstStyle/>
          <a:p>
            <a:fld id="{C8D6A943-52AC-416E-A586-E079D5AFF485}" type="datetimeFigureOut">
              <a:rPr lang="en-IN" smtClean="0"/>
              <a:t>17-09-2022</a:t>
            </a:fld>
            <a:endParaRPr lang="en-IN"/>
          </a:p>
        </p:txBody>
      </p:sp>
      <p:sp>
        <p:nvSpPr>
          <p:cNvPr id="8" name="Footer Placeholder 7">
            <a:extLst>
              <a:ext uri="{FF2B5EF4-FFF2-40B4-BE49-F238E27FC236}">
                <a16:creationId xmlns:a16="http://schemas.microsoft.com/office/drawing/2014/main" id="{B85021F5-CB28-64F2-B40B-AF1E196FB52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8F04FA2-BB43-741E-E306-BFC4CAD64A72}"/>
              </a:ext>
            </a:extLst>
          </p:cNvPr>
          <p:cNvSpPr>
            <a:spLocks noGrp="1"/>
          </p:cNvSpPr>
          <p:nvPr>
            <p:ph type="sldNum" sz="quarter" idx="12"/>
          </p:nvPr>
        </p:nvSpPr>
        <p:spPr/>
        <p:txBody>
          <a:bodyPr/>
          <a:lstStyle/>
          <a:p>
            <a:fld id="{BC828821-1855-4E6C-8E22-7FA68740EFF0}" type="slidenum">
              <a:rPr lang="en-IN" smtClean="0"/>
              <a:t>‹#›</a:t>
            </a:fld>
            <a:endParaRPr lang="en-IN"/>
          </a:p>
        </p:txBody>
      </p:sp>
    </p:spTree>
    <p:extLst>
      <p:ext uri="{BB962C8B-B14F-4D97-AF65-F5344CB8AC3E}">
        <p14:creationId xmlns:p14="http://schemas.microsoft.com/office/powerpoint/2010/main" val="928119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0AC07-327F-E1FD-A553-CAC434DC018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E7CD49D-8F76-5FAD-7019-75CD3868276D}"/>
              </a:ext>
            </a:extLst>
          </p:cNvPr>
          <p:cNvSpPr>
            <a:spLocks noGrp="1"/>
          </p:cNvSpPr>
          <p:nvPr>
            <p:ph type="dt" sz="half" idx="10"/>
          </p:nvPr>
        </p:nvSpPr>
        <p:spPr/>
        <p:txBody>
          <a:bodyPr/>
          <a:lstStyle/>
          <a:p>
            <a:fld id="{C8D6A943-52AC-416E-A586-E079D5AFF485}" type="datetimeFigureOut">
              <a:rPr lang="en-IN" smtClean="0"/>
              <a:t>17-09-2022</a:t>
            </a:fld>
            <a:endParaRPr lang="en-IN"/>
          </a:p>
        </p:txBody>
      </p:sp>
      <p:sp>
        <p:nvSpPr>
          <p:cNvPr id="4" name="Footer Placeholder 3">
            <a:extLst>
              <a:ext uri="{FF2B5EF4-FFF2-40B4-BE49-F238E27FC236}">
                <a16:creationId xmlns:a16="http://schemas.microsoft.com/office/drawing/2014/main" id="{470CA110-57D3-E6AA-BDA8-E4D71D2011B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4E1A691-78C8-00AB-493F-B043C47756F3}"/>
              </a:ext>
            </a:extLst>
          </p:cNvPr>
          <p:cNvSpPr>
            <a:spLocks noGrp="1"/>
          </p:cNvSpPr>
          <p:nvPr>
            <p:ph type="sldNum" sz="quarter" idx="12"/>
          </p:nvPr>
        </p:nvSpPr>
        <p:spPr/>
        <p:txBody>
          <a:bodyPr/>
          <a:lstStyle/>
          <a:p>
            <a:fld id="{BC828821-1855-4E6C-8E22-7FA68740EFF0}" type="slidenum">
              <a:rPr lang="en-IN" smtClean="0"/>
              <a:t>‹#›</a:t>
            </a:fld>
            <a:endParaRPr lang="en-IN"/>
          </a:p>
        </p:txBody>
      </p:sp>
    </p:spTree>
    <p:extLst>
      <p:ext uri="{BB962C8B-B14F-4D97-AF65-F5344CB8AC3E}">
        <p14:creationId xmlns:p14="http://schemas.microsoft.com/office/powerpoint/2010/main" val="4269508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5AD0FB-4C07-8122-C971-C85CC226A3F4}"/>
              </a:ext>
            </a:extLst>
          </p:cNvPr>
          <p:cNvSpPr>
            <a:spLocks noGrp="1"/>
          </p:cNvSpPr>
          <p:nvPr>
            <p:ph type="dt" sz="half" idx="10"/>
          </p:nvPr>
        </p:nvSpPr>
        <p:spPr/>
        <p:txBody>
          <a:bodyPr/>
          <a:lstStyle/>
          <a:p>
            <a:fld id="{C8D6A943-52AC-416E-A586-E079D5AFF485}" type="datetimeFigureOut">
              <a:rPr lang="en-IN" smtClean="0"/>
              <a:t>17-09-2022</a:t>
            </a:fld>
            <a:endParaRPr lang="en-IN"/>
          </a:p>
        </p:txBody>
      </p:sp>
      <p:sp>
        <p:nvSpPr>
          <p:cNvPr id="3" name="Footer Placeholder 2">
            <a:extLst>
              <a:ext uri="{FF2B5EF4-FFF2-40B4-BE49-F238E27FC236}">
                <a16:creationId xmlns:a16="http://schemas.microsoft.com/office/drawing/2014/main" id="{86D985DE-6174-CB37-484B-9BB76206E2B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06403CC-2EFB-9B21-4664-99438C98588F}"/>
              </a:ext>
            </a:extLst>
          </p:cNvPr>
          <p:cNvSpPr>
            <a:spLocks noGrp="1"/>
          </p:cNvSpPr>
          <p:nvPr>
            <p:ph type="sldNum" sz="quarter" idx="12"/>
          </p:nvPr>
        </p:nvSpPr>
        <p:spPr/>
        <p:txBody>
          <a:bodyPr/>
          <a:lstStyle/>
          <a:p>
            <a:fld id="{BC828821-1855-4E6C-8E22-7FA68740EFF0}" type="slidenum">
              <a:rPr lang="en-IN" smtClean="0"/>
              <a:t>‹#›</a:t>
            </a:fld>
            <a:endParaRPr lang="en-IN"/>
          </a:p>
        </p:txBody>
      </p:sp>
    </p:spTree>
    <p:extLst>
      <p:ext uri="{BB962C8B-B14F-4D97-AF65-F5344CB8AC3E}">
        <p14:creationId xmlns:p14="http://schemas.microsoft.com/office/powerpoint/2010/main" val="229882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B37B1-7C8B-81B0-8108-D069B57B37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7965FA9-CCB3-6953-85CC-05AE0ECCA0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41028A3-9290-5152-BAB4-16E1ABBD8A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B0A35E-D38E-CE61-75F5-BC6BA2902B1D}"/>
              </a:ext>
            </a:extLst>
          </p:cNvPr>
          <p:cNvSpPr>
            <a:spLocks noGrp="1"/>
          </p:cNvSpPr>
          <p:nvPr>
            <p:ph type="dt" sz="half" idx="10"/>
          </p:nvPr>
        </p:nvSpPr>
        <p:spPr/>
        <p:txBody>
          <a:bodyPr/>
          <a:lstStyle/>
          <a:p>
            <a:fld id="{C8D6A943-52AC-416E-A586-E079D5AFF485}" type="datetimeFigureOut">
              <a:rPr lang="en-IN" smtClean="0"/>
              <a:t>17-09-2022</a:t>
            </a:fld>
            <a:endParaRPr lang="en-IN"/>
          </a:p>
        </p:txBody>
      </p:sp>
      <p:sp>
        <p:nvSpPr>
          <p:cNvPr id="6" name="Footer Placeholder 5">
            <a:extLst>
              <a:ext uri="{FF2B5EF4-FFF2-40B4-BE49-F238E27FC236}">
                <a16:creationId xmlns:a16="http://schemas.microsoft.com/office/drawing/2014/main" id="{BBD4EFE4-0BFC-EC43-DA70-565017F561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744B7E-4644-0616-36CF-11ABB264DC94}"/>
              </a:ext>
            </a:extLst>
          </p:cNvPr>
          <p:cNvSpPr>
            <a:spLocks noGrp="1"/>
          </p:cNvSpPr>
          <p:nvPr>
            <p:ph type="sldNum" sz="quarter" idx="12"/>
          </p:nvPr>
        </p:nvSpPr>
        <p:spPr/>
        <p:txBody>
          <a:bodyPr/>
          <a:lstStyle/>
          <a:p>
            <a:fld id="{BC828821-1855-4E6C-8E22-7FA68740EFF0}" type="slidenum">
              <a:rPr lang="en-IN" smtClean="0"/>
              <a:t>‹#›</a:t>
            </a:fld>
            <a:endParaRPr lang="en-IN"/>
          </a:p>
        </p:txBody>
      </p:sp>
    </p:spTree>
    <p:extLst>
      <p:ext uri="{BB962C8B-B14F-4D97-AF65-F5344CB8AC3E}">
        <p14:creationId xmlns:p14="http://schemas.microsoft.com/office/powerpoint/2010/main" val="4240521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D143D-DA03-59F3-CD6A-6797FB387A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A5889EA-E2B9-6535-9305-D2B1FF580B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7A1CE49-2EF5-99A2-5BC6-E67812032E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6240BD-CB6D-C349-ED1E-C3DF2DF73639}"/>
              </a:ext>
            </a:extLst>
          </p:cNvPr>
          <p:cNvSpPr>
            <a:spLocks noGrp="1"/>
          </p:cNvSpPr>
          <p:nvPr>
            <p:ph type="dt" sz="half" idx="10"/>
          </p:nvPr>
        </p:nvSpPr>
        <p:spPr/>
        <p:txBody>
          <a:bodyPr/>
          <a:lstStyle/>
          <a:p>
            <a:fld id="{C8D6A943-52AC-416E-A586-E079D5AFF485}" type="datetimeFigureOut">
              <a:rPr lang="en-IN" smtClean="0"/>
              <a:t>17-09-2022</a:t>
            </a:fld>
            <a:endParaRPr lang="en-IN"/>
          </a:p>
        </p:txBody>
      </p:sp>
      <p:sp>
        <p:nvSpPr>
          <p:cNvPr id="6" name="Footer Placeholder 5">
            <a:extLst>
              <a:ext uri="{FF2B5EF4-FFF2-40B4-BE49-F238E27FC236}">
                <a16:creationId xmlns:a16="http://schemas.microsoft.com/office/drawing/2014/main" id="{50ABB929-3684-0707-08CC-DFD61BF6F8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1E8D3B-18B6-06DA-A27F-AFA9F6B49C44}"/>
              </a:ext>
            </a:extLst>
          </p:cNvPr>
          <p:cNvSpPr>
            <a:spLocks noGrp="1"/>
          </p:cNvSpPr>
          <p:nvPr>
            <p:ph type="sldNum" sz="quarter" idx="12"/>
          </p:nvPr>
        </p:nvSpPr>
        <p:spPr/>
        <p:txBody>
          <a:bodyPr/>
          <a:lstStyle/>
          <a:p>
            <a:fld id="{BC828821-1855-4E6C-8E22-7FA68740EFF0}" type="slidenum">
              <a:rPr lang="en-IN" smtClean="0"/>
              <a:t>‹#›</a:t>
            </a:fld>
            <a:endParaRPr lang="en-IN"/>
          </a:p>
        </p:txBody>
      </p:sp>
    </p:spTree>
    <p:extLst>
      <p:ext uri="{BB962C8B-B14F-4D97-AF65-F5344CB8AC3E}">
        <p14:creationId xmlns:p14="http://schemas.microsoft.com/office/powerpoint/2010/main" val="2996183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48B67C-68D3-FF14-5E9F-54D224199E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0334027-2B2F-64C1-5BC0-87F02A44D7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0B1F32-110C-9267-7F1E-05AB2DC367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D6A943-52AC-416E-A586-E079D5AFF485}" type="datetimeFigureOut">
              <a:rPr lang="en-IN" smtClean="0"/>
              <a:t>17-09-2022</a:t>
            </a:fld>
            <a:endParaRPr lang="en-IN"/>
          </a:p>
        </p:txBody>
      </p:sp>
      <p:sp>
        <p:nvSpPr>
          <p:cNvPr id="5" name="Footer Placeholder 4">
            <a:extLst>
              <a:ext uri="{FF2B5EF4-FFF2-40B4-BE49-F238E27FC236}">
                <a16:creationId xmlns:a16="http://schemas.microsoft.com/office/drawing/2014/main" id="{9F56D0C6-AD26-0D6E-D441-11F9A0022F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1222DC5-220B-3527-FE4F-55F7000771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828821-1855-4E6C-8E22-7FA68740EFF0}" type="slidenum">
              <a:rPr lang="en-IN" smtClean="0"/>
              <a:t>‹#›</a:t>
            </a:fld>
            <a:endParaRPr lang="en-IN"/>
          </a:p>
        </p:txBody>
      </p:sp>
    </p:spTree>
    <p:extLst>
      <p:ext uri="{BB962C8B-B14F-4D97-AF65-F5344CB8AC3E}">
        <p14:creationId xmlns:p14="http://schemas.microsoft.com/office/powerpoint/2010/main" val="1425407193"/>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010CE-69BB-DD9E-0BDE-F88300DB8E1B}"/>
              </a:ext>
            </a:extLst>
          </p:cNvPr>
          <p:cNvSpPr>
            <a:spLocks noGrp="1"/>
          </p:cNvSpPr>
          <p:nvPr>
            <p:ph type="ctrTitle"/>
          </p:nvPr>
        </p:nvSpPr>
        <p:spPr>
          <a:xfrm>
            <a:off x="1654629" y="1548882"/>
            <a:ext cx="9144000" cy="1351480"/>
          </a:xfrm>
        </p:spPr>
        <p:txBody>
          <a:bodyPr>
            <a:normAutofit/>
          </a:bodyPr>
          <a:lstStyle/>
          <a:p>
            <a:r>
              <a:rPr lang="en-IN" b="1" dirty="0">
                <a:latin typeface="Times New Roman" panose="02020603050405020304" pitchFamily="18" charset="0"/>
                <a:cs typeface="Times New Roman" panose="02020603050405020304" pitchFamily="18" charset="0"/>
              </a:rPr>
              <a:t>Literature Survey</a:t>
            </a:r>
          </a:p>
        </p:txBody>
      </p:sp>
      <p:sp>
        <p:nvSpPr>
          <p:cNvPr id="3" name="Subtitle 2">
            <a:extLst>
              <a:ext uri="{FF2B5EF4-FFF2-40B4-BE49-F238E27FC236}">
                <a16:creationId xmlns:a16="http://schemas.microsoft.com/office/drawing/2014/main" id="{1CE25E4C-B748-FBE1-A3AA-99600AB90DF5}"/>
              </a:ext>
            </a:extLst>
          </p:cNvPr>
          <p:cNvSpPr>
            <a:spLocks noGrp="1"/>
          </p:cNvSpPr>
          <p:nvPr>
            <p:ph type="subTitle" idx="1"/>
          </p:nvPr>
        </p:nvSpPr>
        <p:spPr>
          <a:xfrm>
            <a:off x="2895600" y="3429000"/>
            <a:ext cx="6901543" cy="3065006"/>
          </a:xfrm>
        </p:spPr>
        <p:txBody>
          <a:bodyPr>
            <a:noAutofit/>
          </a:bodyPr>
          <a:lstStyle/>
          <a:p>
            <a:pPr algn="l"/>
            <a:r>
              <a:rPr lang="en-IN" sz="1600"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Team No             </a:t>
            </a:r>
            <a:r>
              <a:rPr lang="en-IN" sz="1600" dirty="0">
                <a:latin typeface="Times New Roman" panose="02020603050405020304" pitchFamily="18" charset="0"/>
                <a:cs typeface="Times New Roman" panose="02020603050405020304" pitchFamily="18" charset="0"/>
              </a:rPr>
              <a:t>:30034</a:t>
            </a:r>
          </a:p>
          <a:p>
            <a:pPr algn="l"/>
            <a:r>
              <a:rPr lang="en-IN" sz="1600"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Team ID              </a:t>
            </a:r>
            <a:r>
              <a:rPr lang="en-IN" sz="1600" dirty="0">
                <a:latin typeface="Times New Roman" panose="02020603050405020304" pitchFamily="18" charset="0"/>
                <a:cs typeface="Times New Roman" panose="02020603050405020304" pitchFamily="18" charset="0"/>
              </a:rPr>
              <a:t>:PNT2022TMID30034</a:t>
            </a:r>
          </a:p>
          <a:p>
            <a:r>
              <a:rPr lang="en-IN" sz="1600"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College Name     </a:t>
            </a:r>
            <a:r>
              <a:rPr lang="en-IN" sz="1600" dirty="0">
                <a:latin typeface="Times New Roman" panose="02020603050405020304" pitchFamily="18" charset="0"/>
                <a:cs typeface="Times New Roman" panose="02020603050405020304" pitchFamily="18" charset="0"/>
              </a:rPr>
              <a:t>:Er.Perumal Manimekalai college of Engineering                           </a:t>
            </a:r>
            <a:r>
              <a:rPr lang="en-IN" sz="1600" b="1"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Department</a:t>
            </a:r>
            <a:r>
              <a:rPr lang="en-IN" sz="1600" dirty="0">
                <a:latin typeface="Times New Roman" panose="02020603050405020304" pitchFamily="18" charset="0"/>
                <a:cs typeface="Times New Roman" panose="02020603050405020304" pitchFamily="18" charset="0"/>
              </a:rPr>
              <a:t>: Electronics and Communication Engineering</a:t>
            </a:r>
          </a:p>
          <a:p>
            <a:pPr algn="l"/>
            <a:r>
              <a:rPr lang="en-IN" sz="1600"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Team Leader       </a:t>
            </a:r>
            <a:r>
              <a:rPr lang="en-IN" sz="1600" dirty="0">
                <a:latin typeface="Times New Roman" panose="02020603050405020304" pitchFamily="18" charset="0"/>
                <a:cs typeface="Times New Roman" panose="02020603050405020304" pitchFamily="18" charset="0"/>
              </a:rPr>
              <a:t>:Padma Priya p</a:t>
            </a:r>
          </a:p>
          <a:p>
            <a:pPr algn="l"/>
            <a:r>
              <a:rPr lang="en-IN" sz="1600"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Team Member    </a:t>
            </a:r>
            <a:r>
              <a:rPr lang="en-IN" sz="1600" dirty="0">
                <a:latin typeface="Times New Roman" panose="02020603050405020304" pitchFamily="18" charset="0"/>
                <a:cs typeface="Times New Roman" panose="02020603050405020304" pitchFamily="18" charset="0"/>
              </a:rPr>
              <a:t>:Menaka N</a:t>
            </a:r>
          </a:p>
          <a:p>
            <a:pPr algn="l"/>
            <a:r>
              <a:rPr lang="en-IN" sz="1600"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Team Member    </a:t>
            </a:r>
            <a:r>
              <a:rPr lang="en-IN" sz="1600" dirty="0">
                <a:latin typeface="Times New Roman" panose="02020603050405020304" pitchFamily="18" charset="0"/>
                <a:cs typeface="Times New Roman" panose="02020603050405020304" pitchFamily="18" charset="0"/>
              </a:rPr>
              <a:t>:Deeksha kumari S</a:t>
            </a:r>
          </a:p>
          <a:p>
            <a:pPr algn="l"/>
            <a:r>
              <a:rPr lang="en-IN" sz="1600" b="1" dirty="0">
                <a:latin typeface="Times New Roman" panose="02020603050405020304" pitchFamily="18" charset="0"/>
                <a:cs typeface="Times New Roman" panose="02020603050405020304" pitchFamily="18" charset="0"/>
              </a:rPr>
              <a:t>              Team Member    </a:t>
            </a:r>
            <a:r>
              <a:rPr lang="en-IN" sz="1600" dirty="0">
                <a:latin typeface="Times New Roman" panose="02020603050405020304" pitchFamily="18" charset="0"/>
                <a:cs typeface="Times New Roman" panose="02020603050405020304" pitchFamily="18" charset="0"/>
              </a:rPr>
              <a:t>:Manjula N</a:t>
            </a:r>
          </a:p>
          <a:p>
            <a:pPr algn="l"/>
            <a:r>
              <a:rPr lang="en-IN" sz="1600" b="1" dirty="0">
                <a:latin typeface="Times New Roman" panose="02020603050405020304" pitchFamily="18" charset="0"/>
                <a:cs typeface="Times New Roman" panose="02020603050405020304" pitchFamily="18" charset="0"/>
              </a:rPr>
              <a:t>              Team Member   : </a:t>
            </a:r>
            <a:r>
              <a:rPr lang="en-IN" sz="1600" dirty="0">
                <a:latin typeface="Times New Roman" panose="02020603050405020304" pitchFamily="18" charset="0"/>
                <a:cs typeface="Times New Roman" panose="02020603050405020304" pitchFamily="18" charset="0"/>
              </a:rPr>
              <a:t>Chandrakala M</a:t>
            </a:r>
          </a:p>
          <a:p>
            <a:pPr algn="l"/>
            <a:endParaRPr lang="en-IN" sz="1600"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2162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1689B8FC-FBBD-AE6A-04DD-BB27A4E004C6}"/>
              </a:ext>
            </a:extLst>
          </p:cNvPr>
          <p:cNvGraphicFramePr>
            <a:graphicFrameLocks noGrp="1"/>
          </p:cNvGraphicFramePr>
          <p:nvPr>
            <p:ph idx="1"/>
            <p:extLst>
              <p:ext uri="{D42A27DB-BD31-4B8C-83A1-F6EECF244321}">
                <p14:modId xmlns:p14="http://schemas.microsoft.com/office/powerpoint/2010/main" val="1176328856"/>
              </p:ext>
            </p:extLst>
          </p:nvPr>
        </p:nvGraphicFramePr>
        <p:xfrm>
          <a:off x="410547" y="185530"/>
          <a:ext cx="11418902" cy="6660556"/>
        </p:xfrm>
        <a:graphic>
          <a:graphicData uri="http://schemas.openxmlformats.org/drawingml/2006/table">
            <a:tbl>
              <a:tblPr firstRow="1" bandRow="1">
                <a:tableStyleId>{5940675A-B579-460E-94D1-54222C63F5DA}</a:tableStyleId>
              </a:tblPr>
              <a:tblGrid>
                <a:gridCol w="1060444">
                  <a:extLst>
                    <a:ext uri="{9D8B030D-6E8A-4147-A177-3AD203B41FA5}">
                      <a16:colId xmlns:a16="http://schemas.microsoft.com/office/drawing/2014/main" val="3735196923"/>
                    </a:ext>
                  </a:extLst>
                </a:gridCol>
                <a:gridCol w="1915878">
                  <a:extLst>
                    <a:ext uri="{9D8B030D-6E8A-4147-A177-3AD203B41FA5}">
                      <a16:colId xmlns:a16="http://schemas.microsoft.com/office/drawing/2014/main" val="1542376097"/>
                    </a:ext>
                  </a:extLst>
                </a:gridCol>
                <a:gridCol w="1931580">
                  <a:extLst>
                    <a:ext uri="{9D8B030D-6E8A-4147-A177-3AD203B41FA5}">
                      <a16:colId xmlns:a16="http://schemas.microsoft.com/office/drawing/2014/main" val="97313804"/>
                    </a:ext>
                  </a:extLst>
                </a:gridCol>
                <a:gridCol w="2102629">
                  <a:extLst>
                    <a:ext uri="{9D8B030D-6E8A-4147-A177-3AD203B41FA5}">
                      <a16:colId xmlns:a16="http://schemas.microsoft.com/office/drawing/2014/main" val="3912210627"/>
                    </a:ext>
                  </a:extLst>
                </a:gridCol>
                <a:gridCol w="1709670">
                  <a:extLst>
                    <a:ext uri="{9D8B030D-6E8A-4147-A177-3AD203B41FA5}">
                      <a16:colId xmlns:a16="http://schemas.microsoft.com/office/drawing/2014/main" val="1363735208"/>
                    </a:ext>
                  </a:extLst>
                </a:gridCol>
                <a:gridCol w="2698701">
                  <a:extLst>
                    <a:ext uri="{9D8B030D-6E8A-4147-A177-3AD203B41FA5}">
                      <a16:colId xmlns:a16="http://schemas.microsoft.com/office/drawing/2014/main" val="2401886736"/>
                    </a:ext>
                  </a:extLst>
                </a:gridCol>
              </a:tblGrid>
              <a:tr h="808396">
                <a:tc>
                  <a:txBody>
                    <a:bodyPr/>
                    <a:lstStyle/>
                    <a:p>
                      <a:pPr algn="ctr"/>
                      <a:r>
                        <a:rPr lang="en-IN" sz="1800" b="1" dirty="0" err="1">
                          <a:latin typeface="Times New Roman" panose="02020603050405020304" pitchFamily="18" charset="0"/>
                          <a:cs typeface="Times New Roman" panose="02020603050405020304" pitchFamily="18" charset="0"/>
                        </a:rPr>
                        <a:t>S.No</a:t>
                      </a:r>
                      <a:endParaRPr lang="en-IN" sz="1800" b="1" dirty="0">
                        <a:latin typeface="Times New Roman" panose="02020603050405020304" pitchFamily="18" charset="0"/>
                        <a:cs typeface="Times New Roman" panose="02020603050405020304" pitchFamily="18" charset="0"/>
                      </a:endParaRPr>
                    </a:p>
                  </a:txBody>
                  <a:tcPr/>
                </a:tc>
                <a:tc>
                  <a:txBody>
                    <a:bodyPr/>
                    <a:lstStyle/>
                    <a:p>
                      <a:pPr algn="ctr"/>
                      <a:r>
                        <a:rPr lang="en-IN" sz="1800" b="1" dirty="0">
                          <a:latin typeface="Times New Roman" panose="02020603050405020304" pitchFamily="18" charset="0"/>
                          <a:cs typeface="Times New Roman" panose="02020603050405020304" pitchFamily="18" charset="0"/>
                        </a:rPr>
                        <a:t>TITLE</a:t>
                      </a:r>
                    </a:p>
                  </a:txBody>
                  <a:tcPr/>
                </a:tc>
                <a:tc>
                  <a:txBody>
                    <a:bodyPr/>
                    <a:lstStyle/>
                    <a:p>
                      <a:pPr algn="ctr"/>
                      <a:r>
                        <a:rPr lang="en-IN" sz="1800" b="1" dirty="0">
                          <a:latin typeface="Times New Roman" panose="02020603050405020304" pitchFamily="18" charset="0"/>
                          <a:cs typeface="Times New Roman" panose="02020603050405020304" pitchFamily="18" charset="0"/>
                        </a:rPr>
                        <a:t>PROPOSED WORK</a:t>
                      </a:r>
                    </a:p>
                  </a:txBody>
                  <a:tcPr/>
                </a:tc>
                <a:tc>
                  <a:txBody>
                    <a:bodyPr/>
                    <a:lstStyle/>
                    <a:p>
                      <a:pPr algn="ctr"/>
                      <a:r>
                        <a:rPr lang="en-IN" sz="1800" b="1" dirty="0">
                          <a:latin typeface="Times New Roman" panose="02020603050405020304" pitchFamily="18" charset="0"/>
                          <a:cs typeface="Times New Roman" panose="02020603050405020304" pitchFamily="18" charset="0"/>
                        </a:rPr>
                        <a:t>TOOLS USED/</a:t>
                      </a:r>
                    </a:p>
                    <a:p>
                      <a:pPr algn="ctr"/>
                      <a:r>
                        <a:rPr lang="en-IN" sz="1800" b="1" dirty="0">
                          <a:latin typeface="Times New Roman" panose="02020603050405020304" pitchFamily="18" charset="0"/>
                          <a:cs typeface="Times New Roman" panose="02020603050405020304" pitchFamily="18" charset="0"/>
                        </a:rPr>
                        <a:t>ALGORITHM</a:t>
                      </a:r>
                    </a:p>
                  </a:txBody>
                  <a:tcPr/>
                </a:tc>
                <a:tc>
                  <a:txBody>
                    <a:bodyPr/>
                    <a:lstStyle/>
                    <a:p>
                      <a:pPr algn="ctr"/>
                      <a:r>
                        <a:rPr lang="en-IN" sz="1800" b="1" dirty="0">
                          <a:latin typeface="Times New Roman" panose="02020603050405020304" pitchFamily="18" charset="0"/>
                          <a:cs typeface="Times New Roman" panose="02020603050405020304" pitchFamily="18" charset="0"/>
                        </a:rPr>
                        <a:t>TECHNOLOGY</a:t>
                      </a:r>
                    </a:p>
                  </a:txBody>
                  <a:tcPr/>
                </a:tc>
                <a:tc>
                  <a:txBody>
                    <a:bodyPr/>
                    <a:lstStyle/>
                    <a:p>
                      <a:pPr algn="ctr"/>
                      <a:r>
                        <a:rPr lang="en-IN" sz="1800" b="1" dirty="0">
                          <a:latin typeface="Times New Roman" panose="02020603050405020304" pitchFamily="18" charset="0"/>
                          <a:cs typeface="Times New Roman" panose="02020603050405020304" pitchFamily="18" charset="0"/>
                        </a:rPr>
                        <a:t>ADVANTAGES/ DISADVANTAGES</a:t>
                      </a:r>
                    </a:p>
                  </a:txBody>
                  <a:tcPr/>
                </a:tc>
                <a:extLst>
                  <a:ext uri="{0D108BD9-81ED-4DB2-BD59-A6C34878D82A}">
                    <a16:rowId xmlns:a16="http://schemas.microsoft.com/office/drawing/2014/main" val="875995052"/>
                  </a:ext>
                </a:extLst>
              </a:tr>
              <a:tr h="2479082">
                <a:tc>
                  <a:txBody>
                    <a:bodyPr/>
                    <a:lstStyle/>
                    <a:p>
                      <a:r>
                        <a:rPr lang="en-US" sz="1600" dirty="0">
                          <a:latin typeface="Times New Roman" panose="02020603050405020304" pitchFamily="18" charset="0"/>
                          <a:cs typeface="Times New Roman" panose="02020603050405020304" pitchFamily="18" charset="0"/>
                        </a:rPr>
                        <a:t>       1</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tx1"/>
                          </a:solidFill>
                          <a:effectLst/>
                          <a:latin typeface="+mn-lt"/>
                          <a:ea typeface="+mn-ea"/>
                          <a:cs typeface="+mn-cs"/>
                        </a:rPr>
                        <a:t>SMART FARMING: IOT Based Smart Sensor Agriculture Stick For Live Temperature And Humidity Monitoring</a:t>
                      </a:r>
                    </a:p>
                    <a:p>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tx1"/>
                          </a:solidFill>
                          <a:effectLst/>
                          <a:latin typeface="+mn-lt"/>
                          <a:ea typeface="+mn-ea"/>
                          <a:cs typeface="+mn-cs"/>
                        </a:rPr>
                        <a:t>The product being proposed is tested on Live Agriculture Fields giving high accuracy in data feeds in different soil condition at different locations.</a:t>
                      </a:r>
                      <a:endParaRPr lang="en-IN" sz="160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800" b="0" i="0" kern="1200" dirty="0">
                          <a:solidFill>
                            <a:schemeClr val="tx1"/>
                          </a:solidFill>
                          <a:effectLst/>
                          <a:latin typeface="+mn-lt"/>
                          <a:ea typeface="+mn-ea"/>
                          <a:cs typeface="+mn-cs"/>
                        </a:rPr>
                        <a:t> Arduino Mega 2560</a:t>
                      </a:r>
                    </a:p>
                    <a:p>
                      <a:pPr marL="285750" indent="-285750">
                        <a:buFont typeface="Arial" panose="020B0604020202020204" pitchFamily="34" charset="0"/>
                        <a:buChar char="•"/>
                      </a:pPr>
                      <a:r>
                        <a:rPr lang="en-US" sz="1800" b="0" i="0" kern="1200" dirty="0">
                          <a:solidFill>
                            <a:schemeClr val="tx1"/>
                          </a:solidFill>
                          <a:effectLst/>
                          <a:latin typeface="+mn-lt"/>
                          <a:ea typeface="+mn-ea"/>
                          <a:cs typeface="+mn-cs"/>
                        </a:rPr>
                        <a:t> Temperature Sensor</a:t>
                      </a:r>
                    </a:p>
                    <a:p>
                      <a:pPr marL="285750" indent="-285750">
                        <a:buFont typeface="Arial" panose="020B0604020202020204" pitchFamily="34" charset="0"/>
                        <a:buChar char="•"/>
                      </a:pPr>
                      <a:r>
                        <a:rPr lang="en-US" sz="1800" b="0" i="0" kern="1200" dirty="0">
                          <a:solidFill>
                            <a:schemeClr val="tx1"/>
                          </a:solidFill>
                          <a:effectLst/>
                          <a:latin typeface="+mn-lt"/>
                          <a:ea typeface="+mn-ea"/>
                          <a:cs typeface="+mn-cs"/>
                        </a:rPr>
                        <a:t> Smart Farming</a:t>
                      </a:r>
                    </a:p>
                    <a:p>
                      <a:pPr marL="285750" indent="-285750">
                        <a:buFont typeface="Arial" panose="020B0604020202020204" pitchFamily="34" charset="0"/>
                        <a:buChar char="•"/>
                      </a:pPr>
                      <a:r>
                        <a:rPr lang="en-US" sz="1800" b="0" i="0" kern="1200" dirty="0">
                          <a:solidFill>
                            <a:schemeClr val="tx1"/>
                          </a:solidFill>
                          <a:effectLst/>
                          <a:latin typeface="+mn-lt"/>
                          <a:ea typeface="+mn-ea"/>
                          <a:cs typeface="+mn-cs"/>
                        </a:rPr>
                        <a:t> Soil Moisture Sensor</a:t>
                      </a:r>
                      <a:r>
                        <a:rPr lang="en-US" sz="1600" dirty="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a:txBody>
                  <a:tcPr/>
                </a:tc>
                <a:tc>
                  <a:txBody>
                    <a:bodyPr/>
                    <a:lstStyle/>
                    <a:p>
                      <a:pPr marL="0" indent="0">
                        <a:buFont typeface="Arial" panose="020B0604020202020204" pitchFamily="34" charset="0"/>
                        <a:buNone/>
                      </a:pPr>
                      <a:r>
                        <a:rPr lang="en-US" sz="1600" dirty="0">
                          <a:latin typeface="Times New Roman" panose="02020603050405020304" pitchFamily="18" charset="0"/>
                          <a:cs typeface="Times New Roman" panose="02020603050405020304" pitchFamily="18" charset="0"/>
                        </a:rPr>
                        <a:t>Internet of things</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t>With the help of these systems various problems faced by farmers in daily life are being solved to a greater extent. </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30787252"/>
                  </a:ext>
                </a:extLst>
              </a:tr>
              <a:tr h="2980801">
                <a:tc>
                  <a:txBody>
                    <a:bodyPr/>
                    <a:lstStyle/>
                    <a:p>
                      <a:pPr algn="ctr"/>
                      <a:r>
                        <a:rPr lang="en-US" sz="1600" dirty="0">
                          <a:latin typeface="Times New Roman" panose="02020603050405020304" pitchFamily="18" charset="0"/>
                          <a:cs typeface="Times New Roman" panose="02020603050405020304" pitchFamily="18" charset="0"/>
                        </a:rPr>
                        <a:t> 2</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tx1"/>
                          </a:solidFill>
                          <a:effectLst/>
                          <a:latin typeface="+mn-lt"/>
                          <a:ea typeface="+mn-ea"/>
                          <a:cs typeface="+mn-cs"/>
                        </a:rPr>
                        <a:t>Smart Farming using IoT, a solution for optimally monitoring farming conditions</a:t>
                      </a:r>
                    </a:p>
                    <a:p>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The product will assist farmers by getting live data  from the farmland to take necessary steps to enable them to do smart farming by increasing their crop yields and saving resources.</a:t>
                      </a:r>
                      <a:endParaRPr lang="en-IN" sz="160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t>
                      </a:r>
                      <a:r>
                        <a:rPr lang="en-US" sz="1800" b="0" i="0" kern="1200" dirty="0">
                          <a:solidFill>
                            <a:schemeClr val="tx1"/>
                          </a:solidFill>
                          <a:effectLst/>
                          <a:latin typeface="+mn-lt"/>
                          <a:ea typeface="+mn-ea"/>
                          <a:cs typeface="+mn-cs"/>
                        </a:rPr>
                        <a:t> ESP32s</a:t>
                      </a:r>
                    </a:p>
                    <a:p>
                      <a:pPr marL="285750" indent="-285750">
                        <a:buFont typeface="Arial" panose="020B0604020202020204" pitchFamily="34" charset="0"/>
                        <a:buChar char="•"/>
                      </a:pPr>
                      <a:r>
                        <a:rPr lang="en-US" sz="1800" b="0" i="0" kern="1200" dirty="0">
                          <a:solidFill>
                            <a:schemeClr val="tx1"/>
                          </a:solidFill>
                          <a:effectLst/>
                          <a:latin typeface="+mn-lt"/>
                          <a:ea typeface="+mn-ea"/>
                          <a:cs typeface="+mn-cs"/>
                        </a:rPr>
                        <a:t>DHT11 Temperature</a:t>
                      </a:r>
                    </a:p>
                    <a:p>
                      <a:pPr marL="285750" indent="-285750">
                        <a:buFont typeface="Arial" panose="020B0604020202020204" pitchFamily="34" charset="0"/>
                        <a:buChar char="•"/>
                      </a:pPr>
                      <a:r>
                        <a:rPr lang="en-US" sz="1800" b="0" i="0" kern="1200" dirty="0">
                          <a:solidFill>
                            <a:schemeClr val="tx1"/>
                          </a:solidFill>
                          <a:effectLst/>
                          <a:latin typeface="+mn-lt"/>
                          <a:ea typeface="+mn-ea"/>
                          <a:cs typeface="+mn-cs"/>
                        </a:rPr>
                        <a:t>Humidity Sensor</a:t>
                      </a:r>
                    </a:p>
                    <a:p>
                      <a:pPr marL="285750" indent="-285750">
                        <a:buFont typeface="Arial" panose="020B0604020202020204" pitchFamily="34" charset="0"/>
                        <a:buChar char="•"/>
                      </a:pPr>
                      <a:r>
                        <a:rPr lang="en-US" sz="1800" b="0" i="0" kern="1200" dirty="0">
                          <a:solidFill>
                            <a:schemeClr val="tx1"/>
                          </a:solidFill>
                          <a:effectLst/>
                          <a:latin typeface="+mn-lt"/>
                          <a:ea typeface="+mn-ea"/>
                          <a:cs typeface="+mn-cs"/>
                        </a:rPr>
                        <a:t>Soil Moisture Sensor</a:t>
                      </a:r>
                    </a:p>
                    <a:p>
                      <a:pPr marL="285750" indent="-285750">
                        <a:buFont typeface="Arial" panose="020B0604020202020204" pitchFamily="34" charset="0"/>
                        <a:buChar char="•"/>
                      </a:pPr>
                      <a:r>
                        <a:rPr lang="en-US" sz="1800" b="0" i="0" kern="1200" dirty="0">
                          <a:solidFill>
                            <a:schemeClr val="tx1"/>
                          </a:solidFill>
                          <a:effectLst/>
                          <a:latin typeface="+mn-lt"/>
                          <a:ea typeface="+mn-ea"/>
                          <a:cs typeface="+mn-cs"/>
                        </a:rPr>
                        <a:t>SI1145 Digital UV Index</a:t>
                      </a:r>
                    </a:p>
                    <a:p>
                      <a:pPr marL="285750" indent="-285750">
                        <a:buFont typeface="Arial" panose="020B0604020202020204" pitchFamily="34" charset="0"/>
                        <a:buChar char="•"/>
                      </a:pPr>
                      <a:r>
                        <a:rPr lang="en-US" sz="1800" b="0" i="0" kern="1200" dirty="0">
                          <a:solidFill>
                            <a:schemeClr val="tx1"/>
                          </a:solidFill>
                          <a:effectLst/>
                          <a:latin typeface="+mn-lt"/>
                          <a:ea typeface="+mn-ea"/>
                          <a:cs typeface="+mn-cs"/>
                        </a:rPr>
                        <a:t>IR</a:t>
                      </a:r>
                    </a:p>
                    <a:p>
                      <a:r>
                        <a:rPr lang="en-US" sz="1800" b="0" i="0" kern="1200" dirty="0">
                          <a:solidFill>
                            <a:schemeClr val="tx1"/>
                          </a:solidFill>
                          <a:effectLst/>
                          <a:latin typeface="+mn-lt"/>
                          <a:ea typeface="+mn-ea"/>
                          <a:cs typeface="+mn-cs"/>
                        </a:rPr>
                        <a:t>Visible Light Sensor</a:t>
                      </a:r>
                    </a:p>
                    <a:p>
                      <a:pPr marL="0" indent="0">
                        <a:buFont typeface="Arial" panose="020B0604020202020204" pitchFamily="34" charset="0"/>
                        <a:buNone/>
                      </a:pPr>
                      <a:endParaRPr lang="en-IN" sz="1600" dirty="0">
                        <a:latin typeface="Times New Roman" panose="02020603050405020304" pitchFamily="18" charset="0"/>
                        <a:cs typeface="Times New Roman" panose="02020603050405020304" pitchFamily="18" charset="0"/>
                      </a:endParaRPr>
                    </a:p>
                  </a:txBody>
                  <a:tcPr/>
                </a:tc>
                <a:tc>
                  <a:txBody>
                    <a:bodyPr/>
                    <a:lstStyle/>
                    <a:p>
                      <a:pPr marL="0" indent="0">
                        <a:buFont typeface="Arial" panose="020B0604020202020204" pitchFamily="34" charset="0"/>
                        <a:buNone/>
                      </a:pPr>
                      <a:r>
                        <a:rPr lang="en-US" sz="1600" dirty="0">
                          <a:latin typeface="Times New Roman" panose="02020603050405020304" pitchFamily="18" charset="0"/>
                          <a:cs typeface="Times New Roman" panose="02020603050405020304" pitchFamily="18" charset="0"/>
                        </a:rPr>
                        <a:t>Internet of things</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 IoT Smart Farming application will allow farmers to get better yield and to increase the production.</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29836655"/>
                  </a:ext>
                </a:extLst>
              </a:tr>
            </a:tbl>
          </a:graphicData>
        </a:graphic>
      </p:graphicFrame>
    </p:spTree>
    <p:extLst>
      <p:ext uri="{BB962C8B-B14F-4D97-AF65-F5344CB8AC3E}">
        <p14:creationId xmlns:p14="http://schemas.microsoft.com/office/powerpoint/2010/main" val="4179372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1689B8FC-FBBD-AE6A-04DD-BB27A4E004C6}"/>
              </a:ext>
            </a:extLst>
          </p:cNvPr>
          <p:cNvGraphicFramePr>
            <a:graphicFrameLocks noGrp="1"/>
          </p:cNvGraphicFramePr>
          <p:nvPr>
            <p:ph idx="1"/>
            <p:extLst>
              <p:ext uri="{D42A27DB-BD31-4B8C-83A1-F6EECF244321}">
                <p14:modId xmlns:p14="http://schemas.microsoft.com/office/powerpoint/2010/main" val="738196106"/>
              </p:ext>
            </p:extLst>
          </p:nvPr>
        </p:nvGraphicFramePr>
        <p:xfrm>
          <a:off x="884853" y="304800"/>
          <a:ext cx="10601131" cy="6533339"/>
        </p:xfrm>
        <a:graphic>
          <a:graphicData uri="http://schemas.openxmlformats.org/drawingml/2006/table">
            <a:tbl>
              <a:tblPr firstRow="1" bandRow="1">
                <a:tableStyleId>{5940675A-B579-460E-94D1-54222C63F5DA}</a:tableStyleId>
              </a:tblPr>
              <a:tblGrid>
                <a:gridCol w="825692">
                  <a:extLst>
                    <a:ext uri="{9D8B030D-6E8A-4147-A177-3AD203B41FA5}">
                      <a16:colId xmlns:a16="http://schemas.microsoft.com/office/drawing/2014/main" val="3735196923"/>
                    </a:ext>
                  </a:extLst>
                </a:gridCol>
                <a:gridCol w="2212098">
                  <a:extLst>
                    <a:ext uri="{9D8B030D-6E8A-4147-A177-3AD203B41FA5}">
                      <a16:colId xmlns:a16="http://schemas.microsoft.com/office/drawing/2014/main" val="1542376097"/>
                    </a:ext>
                  </a:extLst>
                </a:gridCol>
                <a:gridCol w="2186609">
                  <a:extLst>
                    <a:ext uri="{9D8B030D-6E8A-4147-A177-3AD203B41FA5}">
                      <a16:colId xmlns:a16="http://schemas.microsoft.com/office/drawing/2014/main" val="97313804"/>
                    </a:ext>
                  </a:extLst>
                </a:gridCol>
                <a:gridCol w="1669774">
                  <a:extLst>
                    <a:ext uri="{9D8B030D-6E8A-4147-A177-3AD203B41FA5}">
                      <a16:colId xmlns:a16="http://schemas.microsoft.com/office/drawing/2014/main" val="3912210627"/>
                    </a:ext>
                  </a:extLst>
                </a:gridCol>
                <a:gridCol w="1802296">
                  <a:extLst>
                    <a:ext uri="{9D8B030D-6E8A-4147-A177-3AD203B41FA5}">
                      <a16:colId xmlns:a16="http://schemas.microsoft.com/office/drawing/2014/main" val="1363735208"/>
                    </a:ext>
                  </a:extLst>
                </a:gridCol>
                <a:gridCol w="1904662">
                  <a:extLst>
                    <a:ext uri="{9D8B030D-6E8A-4147-A177-3AD203B41FA5}">
                      <a16:colId xmlns:a16="http://schemas.microsoft.com/office/drawing/2014/main" val="2401886736"/>
                    </a:ext>
                  </a:extLst>
                </a:gridCol>
              </a:tblGrid>
              <a:tr h="781878">
                <a:tc>
                  <a:txBody>
                    <a:bodyPr/>
                    <a:lstStyle/>
                    <a:p>
                      <a:pPr algn="ctr"/>
                      <a:r>
                        <a:rPr lang="en-IN" sz="1600" b="1" dirty="0">
                          <a:latin typeface="Times New Roman" panose="02020603050405020304" pitchFamily="18" charset="0"/>
                          <a:cs typeface="Times New Roman" panose="02020603050405020304" pitchFamily="18" charset="0"/>
                        </a:rPr>
                        <a:t>S.NO</a:t>
                      </a:r>
                    </a:p>
                  </a:txBody>
                  <a:tcPr/>
                </a:tc>
                <a:tc>
                  <a:txBody>
                    <a:bodyPr/>
                    <a:lstStyle/>
                    <a:p>
                      <a:pPr algn="ctr"/>
                      <a:r>
                        <a:rPr lang="en-IN" sz="1600" b="1" dirty="0">
                          <a:latin typeface="Times New Roman" panose="02020603050405020304" pitchFamily="18" charset="0"/>
                          <a:cs typeface="Times New Roman" panose="02020603050405020304" pitchFamily="18" charset="0"/>
                        </a:rPr>
                        <a:t>TITLE</a:t>
                      </a:r>
                    </a:p>
                  </a:txBody>
                  <a:tcPr/>
                </a:tc>
                <a:tc>
                  <a:txBody>
                    <a:bodyPr/>
                    <a:lstStyle/>
                    <a:p>
                      <a:pPr algn="ctr"/>
                      <a:r>
                        <a:rPr lang="en-IN" sz="1600" b="1" dirty="0">
                          <a:latin typeface="Times New Roman" panose="02020603050405020304" pitchFamily="18" charset="0"/>
                          <a:cs typeface="Times New Roman" panose="02020603050405020304" pitchFamily="18" charset="0"/>
                        </a:rPr>
                        <a:t>PROPOSED WORK</a:t>
                      </a:r>
                    </a:p>
                  </a:txBody>
                  <a:tcPr/>
                </a:tc>
                <a:tc>
                  <a:txBody>
                    <a:bodyPr/>
                    <a:lstStyle/>
                    <a:p>
                      <a:pPr algn="ctr"/>
                      <a:r>
                        <a:rPr lang="en-IN" sz="1600" b="1" dirty="0">
                          <a:latin typeface="Times New Roman" panose="02020603050405020304" pitchFamily="18" charset="0"/>
                          <a:cs typeface="Times New Roman" panose="02020603050405020304" pitchFamily="18" charset="0"/>
                        </a:rPr>
                        <a:t>TOOLS USED/</a:t>
                      </a:r>
                    </a:p>
                    <a:p>
                      <a:pPr algn="ctr"/>
                      <a:r>
                        <a:rPr lang="en-IN" sz="1600" b="1" dirty="0">
                          <a:latin typeface="Times New Roman" panose="02020603050405020304" pitchFamily="18" charset="0"/>
                          <a:cs typeface="Times New Roman" panose="02020603050405020304" pitchFamily="18" charset="0"/>
                        </a:rPr>
                        <a:t>ALGORITHM</a:t>
                      </a:r>
                    </a:p>
                  </a:txBody>
                  <a:tcPr/>
                </a:tc>
                <a:tc>
                  <a:txBody>
                    <a:bodyPr/>
                    <a:lstStyle/>
                    <a:p>
                      <a:pPr algn="ctr"/>
                      <a:r>
                        <a:rPr lang="en-IN" sz="1600" b="1" dirty="0">
                          <a:latin typeface="Times New Roman" panose="02020603050405020304" pitchFamily="18" charset="0"/>
                          <a:cs typeface="Times New Roman" panose="02020603050405020304" pitchFamily="18" charset="0"/>
                        </a:rPr>
                        <a:t>TECHNOLOGY</a:t>
                      </a:r>
                    </a:p>
                  </a:txBody>
                  <a:tcPr/>
                </a:tc>
                <a:tc>
                  <a:txBody>
                    <a:bodyPr/>
                    <a:lstStyle/>
                    <a:p>
                      <a:pPr algn="ctr"/>
                      <a:r>
                        <a:rPr lang="en-IN" sz="1600" b="1" dirty="0">
                          <a:latin typeface="Times New Roman" panose="02020603050405020304" pitchFamily="18" charset="0"/>
                          <a:cs typeface="Times New Roman" panose="02020603050405020304" pitchFamily="18" charset="0"/>
                        </a:rPr>
                        <a:t>ADVANTAGES/ DISADVANTAGES</a:t>
                      </a:r>
                    </a:p>
                  </a:txBody>
                  <a:tcPr/>
                </a:tc>
                <a:extLst>
                  <a:ext uri="{0D108BD9-81ED-4DB2-BD59-A6C34878D82A}">
                    <a16:rowId xmlns:a16="http://schemas.microsoft.com/office/drawing/2014/main" val="875995052"/>
                  </a:ext>
                </a:extLst>
              </a:tr>
              <a:tr h="1628258">
                <a:tc>
                  <a:txBody>
                    <a:bodyPr/>
                    <a:lstStyle/>
                    <a:p>
                      <a:pPr algn="ctr"/>
                      <a:r>
                        <a:rPr lang="en-US" sz="1600" dirty="0"/>
                        <a:t>3</a:t>
                      </a:r>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tx1"/>
                          </a:solidFill>
                          <a:effectLst/>
                          <a:latin typeface="+mn-lt"/>
                          <a:ea typeface="+mn-ea"/>
                          <a:cs typeface="+mn-cs"/>
                        </a:rPr>
                        <a:t>Smart Farming – IoT in Agriculture</a:t>
                      </a:r>
                    </a:p>
                    <a:p>
                      <a:endParaRPr lang="en-IN" sz="1600" b="1"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tx1"/>
                          </a:solidFill>
                          <a:effectLst/>
                          <a:latin typeface="+mn-lt"/>
                          <a:ea typeface="+mn-ea"/>
                          <a:cs typeface="+mn-cs"/>
                        </a:rPr>
                        <a:t>It is a simple architecture of IoT sensors that collect information and send it over the Wi-Fi network to the server, there server can take actions depending on the information.</a:t>
                      </a:r>
                      <a:endParaRPr lang="en-IN" sz="160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800" b="1" i="0" kern="1200" dirty="0">
                          <a:solidFill>
                            <a:schemeClr val="tx1"/>
                          </a:solidFill>
                          <a:effectLst/>
                          <a:latin typeface="+mn-lt"/>
                          <a:ea typeface="+mn-ea"/>
                          <a:cs typeface="+mn-cs"/>
                        </a:rPr>
                        <a:t> </a:t>
                      </a:r>
                      <a:r>
                        <a:rPr lang="en-US" sz="1600" dirty="0"/>
                        <a:t>Poly House</a:t>
                      </a:r>
                    </a:p>
                    <a:p>
                      <a:pPr marL="285750" indent="-285750">
                        <a:buFont typeface="Arial" panose="020B0604020202020204" pitchFamily="34" charset="0"/>
                        <a:buChar char="•"/>
                      </a:pPr>
                      <a:r>
                        <a:rPr lang="en-US" sz="1600" dirty="0"/>
                        <a:t>Water Volume Sensor </a:t>
                      </a:r>
                    </a:p>
                    <a:p>
                      <a:pPr marL="285750" indent="-285750">
                        <a:buFont typeface="Arial" panose="020B0604020202020204" pitchFamily="34" charset="0"/>
                        <a:buChar char="•"/>
                      </a:pPr>
                      <a:r>
                        <a:rPr lang="en-US" sz="1600" dirty="0"/>
                        <a:t>Soil pH sensor </a:t>
                      </a:r>
                    </a:p>
                    <a:p>
                      <a:pPr marL="285750" indent="-285750">
                        <a:buFont typeface="Arial" panose="020B0604020202020204" pitchFamily="34" charset="0"/>
                        <a:buChar char="•"/>
                      </a:pPr>
                      <a:r>
                        <a:rPr lang="en-US" sz="1600" dirty="0"/>
                        <a:t>Soil Moisture Sensor</a:t>
                      </a:r>
                    </a:p>
                    <a:p>
                      <a:pPr marL="285750" indent="-285750">
                        <a:buFont typeface="Arial" panose="020B0604020202020204" pitchFamily="34" charset="0"/>
                        <a:buChar char="•"/>
                      </a:pPr>
                      <a:r>
                        <a:rPr lang="en-US" sz="1600" dirty="0"/>
                        <a:t>Motion Detector Sensor </a:t>
                      </a:r>
                      <a:endParaRPr lang="en-IN" sz="160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IN" sz="1600" b="0" i="0" dirty="0">
                          <a:latin typeface="Times New Roman" panose="02020603050405020304" pitchFamily="18" charset="0"/>
                          <a:cs typeface="Times New Roman" panose="02020603050405020304" pitchFamily="18" charset="0"/>
                        </a:rPr>
                        <a:t>Internet of things</a:t>
                      </a:r>
                    </a:p>
                    <a:p>
                      <a:pPr marL="285750" indent="-285750">
                        <a:buFont typeface="Arial" panose="020B0604020202020204" pitchFamily="34" charset="0"/>
                        <a:buChar char="•"/>
                      </a:pPr>
                      <a:endParaRPr lang="en-IN" sz="1600" b="0" i="0" dirty="0">
                        <a:latin typeface="Times New Roman" panose="02020603050405020304" pitchFamily="18" charset="0"/>
                        <a:cs typeface="Times New Roman" panose="02020603050405020304" pitchFamily="18" charset="0"/>
                      </a:endParaRPr>
                    </a:p>
                  </a:txBody>
                  <a:tcPr/>
                </a:tc>
                <a:tc>
                  <a:txBody>
                    <a:bodyPr/>
                    <a:lstStyle/>
                    <a:p>
                      <a:r>
                        <a:rPr lang="en-US" sz="1600" dirty="0"/>
                        <a:t>Enhance quality and quantity of production, save resources like water and electricity, economically efficient crop that cost less </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30787252"/>
                  </a:ext>
                </a:extLst>
              </a:tr>
              <a:tr h="2916821">
                <a:tc>
                  <a:txBody>
                    <a:bodyPr/>
                    <a:lstStyle/>
                    <a:p>
                      <a:pPr algn="ctr"/>
                      <a:r>
                        <a:rPr lang="en-US" sz="1600" dirty="0"/>
                        <a:t>4</a:t>
                      </a:r>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tx1"/>
                          </a:solidFill>
                          <a:effectLst/>
                          <a:latin typeface="+mn-lt"/>
                          <a:ea typeface="+mn-ea"/>
                          <a:cs typeface="+mn-cs"/>
                        </a:rPr>
                        <a:t>IoT and agriculture data analysis for smart farm</a:t>
                      </a:r>
                    </a:p>
                    <a:p>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tx1"/>
                          </a:solidFill>
                          <a:effectLst/>
                          <a:latin typeface="+mn-lt"/>
                          <a:ea typeface="+mn-ea"/>
                          <a:cs typeface="+mn-cs"/>
                        </a:rPr>
                        <a:t> The moisture content of the soil is maintained appropriately for vegetable growth, reducing costs and increasing agricultural productivity.</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tx1"/>
                          </a:solidFill>
                          <a:effectLst/>
                          <a:latin typeface="+mn-lt"/>
                          <a:ea typeface="+mn-ea"/>
                          <a:cs typeface="+mn-cs"/>
                        </a:rPr>
                        <a:t>Data mining</a:t>
                      </a:r>
                    </a:p>
                    <a:p>
                      <a:r>
                        <a:rPr lang="en-US" sz="1800" b="0" i="0" kern="1200" dirty="0">
                          <a:solidFill>
                            <a:schemeClr val="tx1"/>
                          </a:solidFill>
                          <a:effectLst/>
                          <a:latin typeface="+mn-lt"/>
                          <a:ea typeface="+mn-ea"/>
                          <a:cs typeface="+mn-cs"/>
                        </a:rPr>
                        <a:t>Wireless sensor networks</a:t>
                      </a:r>
                    </a:p>
                    <a:p>
                      <a:endParaRPr lang="en-IN" sz="1600" dirty="0">
                        <a:latin typeface="Times New Roman" panose="02020603050405020304" pitchFamily="18" charset="0"/>
                        <a:cs typeface="Times New Roman" panose="02020603050405020304" pitchFamily="18" charset="0"/>
                      </a:endParaRPr>
                    </a:p>
                  </a:txBody>
                  <a:tcPr/>
                </a:tc>
                <a:tc>
                  <a:txBody>
                    <a:bodyPr/>
                    <a:lstStyle/>
                    <a:p>
                      <a:pPr marL="0" indent="0">
                        <a:buFont typeface="Arial" panose="020B0604020202020204" pitchFamily="34" charset="0"/>
                        <a:buNone/>
                      </a:pPr>
                      <a:r>
                        <a:rPr lang="en-IN" sz="1600" i="0" dirty="0">
                          <a:latin typeface="Times New Roman" panose="02020603050405020304" pitchFamily="18" charset="0"/>
                          <a:cs typeface="Times New Roman" panose="02020603050405020304" pitchFamily="18" charset="0"/>
                        </a:rPr>
                        <a:t>Internet of things</a:t>
                      </a:r>
                    </a:p>
                    <a:p>
                      <a:pPr marL="0" indent="0">
                        <a:buFont typeface="Arial" panose="020B0604020202020204" pitchFamily="34" charset="0"/>
                        <a:buNone/>
                      </a:pPr>
                      <a:r>
                        <a:rPr lang="en-IN" sz="1600" i="0" dirty="0">
                          <a:latin typeface="Times New Roman" panose="02020603050405020304" pitchFamily="18" charset="0"/>
                          <a:cs typeface="Times New Roman" panose="02020603050405020304" pitchFamily="18" charset="0"/>
                        </a:rPr>
                        <a:t>Data analytics</a:t>
                      </a:r>
                    </a:p>
                  </a:txBody>
                  <a:tcPr/>
                </a:tc>
                <a:tc>
                  <a:txBody>
                    <a:bodyPr/>
                    <a:lstStyle/>
                    <a:p>
                      <a:r>
                        <a:rPr lang="en-US" sz="1800" b="0" i="0" kern="1200" dirty="0">
                          <a:solidFill>
                            <a:schemeClr val="tx1"/>
                          </a:solidFill>
                          <a:effectLst/>
                          <a:latin typeface="+mn-lt"/>
                          <a:ea typeface="+mn-ea"/>
                          <a:cs typeface="+mn-cs"/>
                        </a:rPr>
                        <a:t> monitoring of crop through a mobile application by using a smartphone</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29836655"/>
                  </a:ext>
                </a:extLst>
              </a:tr>
            </a:tbl>
          </a:graphicData>
        </a:graphic>
      </p:graphicFrame>
    </p:spTree>
    <p:extLst>
      <p:ext uri="{BB962C8B-B14F-4D97-AF65-F5344CB8AC3E}">
        <p14:creationId xmlns:p14="http://schemas.microsoft.com/office/powerpoint/2010/main" val="899123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1689B8FC-FBBD-AE6A-04DD-BB27A4E004C6}"/>
              </a:ext>
            </a:extLst>
          </p:cNvPr>
          <p:cNvGraphicFramePr>
            <a:graphicFrameLocks noGrp="1"/>
          </p:cNvGraphicFramePr>
          <p:nvPr>
            <p:ph idx="1"/>
            <p:extLst>
              <p:ext uri="{D42A27DB-BD31-4B8C-83A1-F6EECF244321}">
                <p14:modId xmlns:p14="http://schemas.microsoft.com/office/powerpoint/2010/main" val="3552200368"/>
              </p:ext>
            </p:extLst>
          </p:nvPr>
        </p:nvGraphicFramePr>
        <p:xfrm>
          <a:off x="1027720" y="93183"/>
          <a:ext cx="10761965" cy="5328187"/>
        </p:xfrm>
        <a:graphic>
          <a:graphicData uri="http://schemas.openxmlformats.org/drawingml/2006/table">
            <a:tbl>
              <a:tblPr firstRow="1" bandRow="1">
                <a:tableStyleId>{5940675A-B579-460E-94D1-54222C63F5DA}</a:tableStyleId>
              </a:tblPr>
              <a:tblGrid>
                <a:gridCol w="849085">
                  <a:extLst>
                    <a:ext uri="{9D8B030D-6E8A-4147-A177-3AD203B41FA5}">
                      <a16:colId xmlns:a16="http://schemas.microsoft.com/office/drawing/2014/main" val="3735196923"/>
                    </a:ext>
                  </a:extLst>
                </a:gridCol>
                <a:gridCol w="2655439">
                  <a:extLst>
                    <a:ext uri="{9D8B030D-6E8A-4147-A177-3AD203B41FA5}">
                      <a16:colId xmlns:a16="http://schemas.microsoft.com/office/drawing/2014/main" val="1542376097"/>
                    </a:ext>
                  </a:extLst>
                </a:gridCol>
                <a:gridCol w="1804728">
                  <a:extLst>
                    <a:ext uri="{9D8B030D-6E8A-4147-A177-3AD203B41FA5}">
                      <a16:colId xmlns:a16="http://schemas.microsoft.com/office/drawing/2014/main" val="97313804"/>
                    </a:ext>
                  </a:extLst>
                </a:gridCol>
                <a:gridCol w="1817571">
                  <a:extLst>
                    <a:ext uri="{9D8B030D-6E8A-4147-A177-3AD203B41FA5}">
                      <a16:colId xmlns:a16="http://schemas.microsoft.com/office/drawing/2014/main" val="3912210627"/>
                    </a:ext>
                  </a:extLst>
                </a:gridCol>
                <a:gridCol w="1817571">
                  <a:extLst>
                    <a:ext uri="{9D8B030D-6E8A-4147-A177-3AD203B41FA5}">
                      <a16:colId xmlns:a16="http://schemas.microsoft.com/office/drawing/2014/main" val="1363735208"/>
                    </a:ext>
                  </a:extLst>
                </a:gridCol>
                <a:gridCol w="1817571">
                  <a:extLst>
                    <a:ext uri="{9D8B030D-6E8A-4147-A177-3AD203B41FA5}">
                      <a16:colId xmlns:a16="http://schemas.microsoft.com/office/drawing/2014/main" val="2401886736"/>
                    </a:ext>
                  </a:extLst>
                </a:gridCol>
              </a:tblGrid>
              <a:tr h="860973">
                <a:tc>
                  <a:txBody>
                    <a:bodyPr/>
                    <a:lstStyle/>
                    <a:p>
                      <a:pPr algn="ctr"/>
                      <a:r>
                        <a:rPr lang="en-IN" sz="1800" b="1" dirty="0" err="1">
                          <a:latin typeface="Times New Roman" panose="02020603050405020304" pitchFamily="18" charset="0"/>
                          <a:cs typeface="Times New Roman" panose="02020603050405020304" pitchFamily="18" charset="0"/>
                        </a:rPr>
                        <a:t>S.No</a:t>
                      </a:r>
                      <a:endParaRPr lang="en-IN" sz="1800" b="1" dirty="0">
                        <a:latin typeface="Times New Roman" panose="02020603050405020304" pitchFamily="18" charset="0"/>
                        <a:cs typeface="Times New Roman" panose="02020603050405020304" pitchFamily="18" charset="0"/>
                      </a:endParaRPr>
                    </a:p>
                  </a:txBody>
                  <a:tcPr/>
                </a:tc>
                <a:tc>
                  <a:txBody>
                    <a:bodyPr/>
                    <a:lstStyle/>
                    <a:p>
                      <a:pPr algn="ctr"/>
                      <a:r>
                        <a:rPr lang="en-IN" sz="1800" b="1" dirty="0">
                          <a:latin typeface="Times New Roman" panose="02020603050405020304" pitchFamily="18" charset="0"/>
                          <a:cs typeface="Times New Roman" panose="02020603050405020304" pitchFamily="18" charset="0"/>
                        </a:rPr>
                        <a:t>TITLE</a:t>
                      </a:r>
                    </a:p>
                  </a:txBody>
                  <a:tcPr/>
                </a:tc>
                <a:tc>
                  <a:txBody>
                    <a:bodyPr/>
                    <a:lstStyle/>
                    <a:p>
                      <a:pPr algn="ctr"/>
                      <a:r>
                        <a:rPr lang="en-IN" sz="1800" b="1" dirty="0">
                          <a:latin typeface="Times New Roman" panose="02020603050405020304" pitchFamily="18" charset="0"/>
                          <a:cs typeface="Times New Roman" panose="02020603050405020304" pitchFamily="18" charset="0"/>
                        </a:rPr>
                        <a:t>PROPOSED WORK</a:t>
                      </a:r>
                    </a:p>
                  </a:txBody>
                  <a:tcPr/>
                </a:tc>
                <a:tc>
                  <a:txBody>
                    <a:bodyPr/>
                    <a:lstStyle/>
                    <a:p>
                      <a:pPr algn="ctr"/>
                      <a:r>
                        <a:rPr lang="en-IN" sz="1800" b="1" dirty="0">
                          <a:latin typeface="Times New Roman" panose="02020603050405020304" pitchFamily="18" charset="0"/>
                          <a:cs typeface="Times New Roman" panose="02020603050405020304" pitchFamily="18" charset="0"/>
                        </a:rPr>
                        <a:t>TOOLS USED/</a:t>
                      </a:r>
                    </a:p>
                    <a:p>
                      <a:pPr algn="ctr"/>
                      <a:r>
                        <a:rPr lang="en-IN" sz="1800" b="1" dirty="0">
                          <a:latin typeface="Times New Roman" panose="02020603050405020304" pitchFamily="18" charset="0"/>
                          <a:cs typeface="Times New Roman" panose="02020603050405020304" pitchFamily="18" charset="0"/>
                        </a:rPr>
                        <a:t>ALGORITHM</a:t>
                      </a:r>
                    </a:p>
                  </a:txBody>
                  <a:tcPr/>
                </a:tc>
                <a:tc>
                  <a:txBody>
                    <a:bodyPr/>
                    <a:lstStyle/>
                    <a:p>
                      <a:pPr algn="ctr"/>
                      <a:r>
                        <a:rPr lang="en-IN" sz="1800" b="1" dirty="0">
                          <a:latin typeface="Times New Roman" panose="02020603050405020304" pitchFamily="18" charset="0"/>
                          <a:cs typeface="Times New Roman" panose="02020603050405020304" pitchFamily="18" charset="0"/>
                        </a:rPr>
                        <a:t>TECHNOLOGY</a:t>
                      </a:r>
                    </a:p>
                  </a:txBody>
                  <a:tcPr/>
                </a:tc>
                <a:tc>
                  <a:txBody>
                    <a:bodyPr/>
                    <a:lstStyle/>
                    <a:p>
                      <a:pPr algn="ctr"/>
                      <a:r>
                        <a:rPr lang="en-IN" sz="1800" b="1" dirty="0">
                          <a:latin typeface="Times New Roman" panose="02020603050405020304" pitchFamily="18" charset="0"/>
                          <a:cs typeface="Times New Roman" panose="02020603050405020304" pitchFamily="18" charset="0"/>
                        </a:rPr>
                        <a:t>ADVANTAGES/ DISADVANTAGES</a:t>
                      </a:r>
                    </a:p>
                  </a:txBody>
                  <a:tcPr/>
                </a:tc>
                <a:extLst>
                  <a:ext uri="{0D108BD9-81ED-4DB2-BD59-A6C34878D82A}">
                    <a16:rowId xmlns:a16="http://schemas.microsoft.com/office/drawing/2014/main" val="875995052"/>
                  </a:ext>
                </a:extLst>
              </a:tr>
              <a:tr h="2127787">
                <a:tc>
                  <a:txBody>
                    <a:bodyPr/>
                    <a:lstStyle/>
                    <a:p>
                      <a:pPr algn="ctr"/>
                      <a:r>
                        <a:rPr lang="en-US" sz="1600" dirty="0">
                          <a:latin typeface="Times New Roman" panose="02020603050405020304" pitchFamily="18" charset="0"/>
                          <a:cs typeface="Times New Roman" panose="02020603050405020304" pitchFamily="18" charset="0"/>
                        </a:rPr>
                        <a:t>5</a:t>
                      </a:r>
                      <a:endParaRPr lang="en-IN" sz="1600" dirty="0">
                        <a:latin typeface="Times New Roman" panose="02020603050405020304" pitchFamily="18" charset="0"/>
                        <a:cs typeface="Times New Roman" panose="02020603050405020304" pitchFamily="18" charset="0"/>
                      </a:endParaRPr>
                    </a:p>
                  </a:txBody>
                  <a:tcPr/>
                </a:tc>
                <a:tc>
                  <a:txBody>
                    <a:bodyPr/>
                    <a:lstStyle/>
                    <a:p>
                      <a:pPr algn="l"/>
                      <a:r>
                        <a:rPr lang="en-US" sz="1800" b="1" dirty="0"/>
                        <a:t>A Survey on the Role of IoT in Agriculture for the Implementation of Smart Farming</a:t>
                      </a:r>
                      <a:endParaRPr lang="en-IN" sz="1800" b="1" dirty="0">
                        <a:latin typeface="Times New Roman" panose="02020603050405020304" pitchFamily="18" charset="0"/>
                        <a:cs typeface="Times New Roman" panose="02020603050405020304" pitchFamily="18" charset="0"/>
                      </a:endParaRPr>
                    </a:p>
                  </a:txBody>
                  <a:tcPr/>
                </a:tc>
                <a:tc>
                  <a:txBody>
                    <a:bodyPr/>
                    <a:lstStyle/>
                    <a:p>
                      <a:pPr marL="0" indent="0" algn="l">
                        <a:buFont typeface="Arial" panose="020B0604020202020204" pitchFamily="34" charset="0"/>
                        <a:buNone/>
                      </a:pPr>
                      <a:r>
                        <a:rPr lang="en-US" sz="1600" dirty="0">
                          <a:latin typeface="Times New Roman" panose="02020603050405020304" pitchFamily="18" charset="0"/>
                          <a:cs typeface="Times New Roman" panose="02020603050405020304" pitchFamily="18" charset="0"/>
                        </a:rPr>
                        <a:t>A</a:t>
                      </a:r>
                      <a:r>
                        <a:rPr lang="en-US" sz="1600" dirty="0"/>
                        <a:t>utomatically maintains and monitor agricultural farms with minimum  involvement of humans</a:t>
                      </a:r>
                      <a:endParaRPr lang="en-IN" sz="1600" dirty="0">
                        <a:latin typeface="Times New Roman" panose="02020603050405020304" pitchFamily="18" charset="0"/>
                        <a:cs typeface="Times New Roman" panose="02020603050405020304" pitchFamily="18" charset="0"/>
                      </a:endParaRPr>
                    </a:p>
                  </a:txBody>
                  <a:tcPr/>
                </a:tc>
                <a:tc>
                  <a:txBody>
                    <a:bodyPr/>
                    <a:lstStyle/>
                    <a:p>
                      <a:pPr marL="285750" indent="-285750" algn="l">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Pressure sensor</a:t>
                      </a:r>
                    </a:p>
                    <a:p>
                      <a:pPr marL="285750" indent="-285750" algn="l">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Animal location tracker</a:t>
                      </a:r>
                    </a:p>
                    <a:p>
                      <a:pPr marL="285750" indent="-285750" algn="l">
                        <a:buFont typeface="Arial" panose="020B0604020202020204" pitchFamily="34" charset="0"/>
                        <a:buChar char="•"/>
                      </a:pPr>
                      <a:r>
                        <a:rPr lang="en-IN" sz="1600" dirty="0" err="1">
                          <a:latin typeface="Times New Roman" panose="02020603050405020304" pitchFamily="18" charset="0"/>
                          <a:cs typeface="Times New Roman" panose="02020603050405020304" pitchFamily="18" charset="0"/>
                        </a:rPr>
                        <a:t>Iot</a:t>
                      </a:r>
                      <a:r>
                        <a:rPr lang="en-IN" sz="1600" dirty="0">
                          <a:latin typeface="Times New Roman" panose="02020603050405020304" pitchFamily="18" charset="0"/>
                          <a:cs typeface="Times New Roman" panose="02020603050405020304" pitchFamily="18" charset="0"/>
                        </a:rPr>
                        <a:t> data acquisition</a:t>
                      </a:r>
                    </a:p>
                    <a:p>
                      <a:pPr marL="285750" indent="-285750" algn="l">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Standard data acquisition</a:t>
                      </a:r>
                    </a:p>
                  </a:txBody>
                  <a:tcPr/>
                </a:tc>
                <a:tc>
                  <a:txBody>
                    <a:bodyPr/>
                    <a:lstStyle/>
                    <a:p>
                      <a:pPr marL="285750" indent="-285750" algn="l">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Internet of things</a:t>
                      </a:r>
                    </a:p>
                    <a:p>
                      <a:pPr marL="285750" indent="-285750" algn="l">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Networking protocols</a:t>
                      </a:r>
                    </a:p>
                  </a:txBody>
                  <a:tcPr/>
                </a:tc>
                <a:tc>
                  <a:txBody>
                    <a:bodyPr/>
                    <a:lstStyle/>
                    <a:p>
                      <a:pPr algn="l"/>
                      <a:r>
                        <a:rPr lang="en-US" sz="1600" dirty="0"/>
                        <a:t>farmers can save up to 50% outdoor water bills by using a Green IQ smart sprinkler controller</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30787252"/>
                  </a:ext>
                </a:extLst>
              </a:tr>
              <a:tr h="2127787">
                <a:tc>
                  <a:txBody>
                    <a:bodyPr/>
                    <a:lstStyle/>
                    <a:p>
                      <a:pPr algn="ctr"/>
                      <a:r>
                        <a:rPr lang="en-US" sz="1600" dirty="0">
                          <a:latin typeface="Times New Roman" panose="02020603050405020304" pitchFamily="18" charset="0"/>
                          <a:cs typeface="Times New Roman" panose="02020603050405020304" pitchFamily="18" charset="0"/>
                        </a:rPr>
                        <a:t>6</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tx1"/>
                          </a:solidFill>
                          <a:effectLst/>
                          <a:latin typeface="+mn-lt"/>
                          <a:ea typeface="+mn-ea"/>
                          <a:cs typeface="+mn-cs"/>
                        </a:rPr>
                        <a:t>Applicability of Internet of Things in Smart Farming</a:t>
                      </a:r>
                    </a:p>
                    <a:p>
                      <a:pPr algn="l"/>
                      <a:endParaRPr lang="en-IN" sz="1600" dirty="0">
                        <a:latin typeface="Times New Roman" panose="02020603050405020304" pitchFamily="18" charset="0"/>
                        <a:cs typeface="Times New Roman" panose="02020603050405020304" pitchFamily="18" charset="0"/>
                      </a:endParaRPr>
                    </a:p>
                  </a:txBody>
                  <a:tcPr/>
                </a:tc>
                <a:tc>
                  <a:txBody>
                    <a:bodyPr/>
                    <a:lstStyle/>
                    <a:p>
                      <a:pPr algn="l"/>
                      <a:r>
                        <a:rPr lang="en-US" sz="1800" b="0" i="0" kern="1200" dirty="0">
                          <a:solidFill>
                            <a:schemeClr val="tx1"/>
                          </a:solidFill>
                          <a:effectLst/>
                          <a:latin typeface="+mn-lt"/>
                          <a:ea typeface="+mn-ea"/>
                          <a:cs typeface="+mn-cs"/>
                        </a:rPr>
                        <a:t>A framework for disease detection in crops.</a:t>
                      </a:r>
                      <a:endParaRPr lang="en-IN" sz="1600" dirty="0">
                        <a:latin typeface="Times New Roman" panose="02020603050405020304" pitchFamily="18" charset="0"/>
                        <a:cs typeface="Times New Roman" panose="02020603050405020304" pitchFamily="18" charset="0"/>
                      </a:endParaRPr>
                    </a:p>
                  </a:txBody>
                  <a:tcPr/>
                </a:tc>
                <a:tc>
                  <a:txBody>
                    <a:bodyPr/>
                    <a:lstStyle/>
                    <a:p>
                      <a:pPr marL="285750" indent="-285750" algn="l">
                        <a:buFont typeface="Arial" panose="020B0604020202020204" pitchFamily="34" charset="0"/>
                        <a:buChar char="•"/>
                      </a:pPr>
                      <a:r>
                        <a:rPr lang="en-US" sz="1800" b="0" i="0" kern="1200" dirty="0">
                          <a:solidFill>
                            <a:schemeClr val="tx1"/>
                          </a:solidFill>
                          <a:effectLst/>
                          <a:latin typeface="+mn-lt"/>
                          <a:ea typeface="+mn-ea"/>
                          <a:cs typeface="+mn-cs"/>
                        </a:rPr>
                        <a:t>Arduino Uno</a:t>
                      </a:r>
                    </a:p>
                    <a:p>
                      <a:pPr marL="285750" indent="-285750" algn="l">
                        <a:buFont typeface="Arial" panose="020B0604020202020204" pitchFamily="34" charset="0"/>
                        <a:buChar char="•"/>
                      </a:pPr>
                      <a:r>
                        <a:rPr lang="en-US" sz="1800" b="0" i="0" kern="1200" dirty="0">
                          <a:solidFill>
                            <a:schemeClr val="tx1"/>
                          </a:solidFill>
                          <a:effectLst/>
                          <a:latin typeface="+mn-lt"/>
                          <a:ea typeface="+mn-ea"/>
                          <a:cs typeface="+mn-cs"/>
                        </a:rPr>
                        <a:t> multiple sensors</a:t>
                      </a:r>
                    </a:p>
                    <a:p>
                      <a:pPr marL="285750" indent="-285750" algn="l">
                        <a:buFont typeface="Arial" panose="020B0604020202020204" pitchFamily="34" charset="0"/>
                        <a:buChar char="•"/>
                      </a:pPr>
                      <a:r>
                        <a:rPr lang="en-US" sz="1800" b="0" i="0" kern="1200" dirty="0">
                          <a:solidFill>
                            <a:schemeClr val="tx1"/>
                          </a:solidFill>
                          <a:effectLst/>
                          <a:latin typeface="+mn-lt"/>
                          <a:ea typeface="+mn-ea"/>
                          <a:cs typeface="+mn-cs"/>
                        </a:rPr>
                        <a:t> Wi-Fi devices</a:t>
                      </a:r>
                    </a:p>
                    <a:p>
                      <a:pPr marL="285750" indent="-285750" algn="l">
                        <a:buFont typeface="Arial" panose="020B0604020202020204" pitchFamily="34" charset="0"/>
                        <a:buChar char="•"/>
                      </a:pPr>
                      <a:r>
                        <a:rPr lang="en-US" sz="1800" b="0" i="0" kern="1200" dirty="0">
                          <a:solidFill>
                            <a:schemeClr val="tx1"/>
                          </a:solidFill>
                          <a:effectLst/>
                          <a:latin typeface="+mn-lt"/>
                          <a:ea typeface="+mn-ea"/>
                          <a:cs typeface="+mn-cs"/>
                        </a:rPr>
                        <a:t>cameras</a:t>
                      </a:r>
                      <a:endParaRPr lang="en-IN" sz="1600" dirty="0">
                        <a:latin typeface="Times New Roman" panose="02020603050405020304" pitchFamily="18" charset="0"/>
                        <a:cs typeface="Times New Roman" panose="02020603050405020304" pitchFamily="18" charset="0"/>
                      </a:endParaRPr>
                    </a:p>
                  </a:txBody>
                  <a:tcPr/>
                </a:tc>
                <a:tc>
                  <a:txBody>
                    <a:bodyPr/>
                    <a:lstStyle/>
                    <a:p>
                      <a:pPr marL="285750" indent="-285750" algn="l">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Internet of things</a:t>
                      </a:r>
                    </a:p>
                    <a:p>
                      <a:pPr marL="285750" indent="-285750" algn="l">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Machine learning</a:t>
                      </a:r>
                    </a:p>
                  </a:txBody>
                  <a:tcPr/>
                </a:tc>
                <a:tc>
                  <a:txBody>
                    <a:bodyPr/>
                    <a:lstStyle/>
                    <a:p>
                      <a:pPr algn="l"/>
                      <a:r>
                        <a:rPr lang="en-US" sz="1800" b="0" i="0" kern="1200" dirty="0">
                          <a:solidFill>
                            <a:schemeClr val="tx1"/>
                          </a:solidFill>
                          <a:effectLst/>
                          <a:latin typeface="+mn-lt"/>
                          <a:ea typeface="+mn-ea"/>
                          <a:cs typeface="+mn-cs"/>
                        </a:rPr>
                        <a:t>Crops can be efficiently monitored and  food-borne disease are prevented so that food safety is ensured.</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29836655"/>
                  </a:ext>
                </a:extLst>
              </a:tr>
            </a:tbl>
          </a:graphicData>
        </a:graphic>
      </p:graphicFrame>
    </p:spTree>
    <p:extLst>
      <p:ext uri="{BB962C8B-B14F-4D97-AF65-F5344CB8AC3E}">
        <p14:creationId xmlns:p14="http://schemas.microsoft.com/office/powerpoint/2010/main" val="1471217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A6263-E35B-7BC2-F424-A54070259D21}"/>
              </a:ext>
            </a:extLst>
          </p:cNvPr>
          <p:cNvSpPr>
            <a:spLocks noGrp="1"/>
          </p:cNvSpPr>
          <p:nvPr>
            <p:ph type="title"/>
          </p:nvPr>
        </p:nvSpPr>
        <p:spPr>
          <a:xfrm>
            <a:off x="966275" y="2615570"/>
            <a:ext cx="10515600" cy="1325563"/>
          </a:xfrm>
        </p:spPr>
        <p:txBody>
          <a:bodyPr/>
          <a:lstStyle/>
          <a:p>
            <a:pPr algn="ctr"/>
            <a:r>
              <a:rPr lang="en-IN"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770149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282</TotalTime>
  <Words>509</Words>
  <Application>Microsoft Office PowerPoint</Application>
  <PresentationFormat>Widescreen</PresentationFormat>
  <Paragraphs>91</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Office Theme</vt:lpstr>
      <vt:lpstr>Literature Survey</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Literature Survey</dc:title>
  <dc:creator>nithish kumar</dc:creator>
  <cp:lastModifiedBy>STUDENT</cp:lastModifiedBy>
  <cp:revision>5</cp:revision>
  <dcterms:created xsi:type="dcterms:W3CDTF">2022-09-10T08:59:08Z</dcterms:created>
  <dcterms:modified xsi:type="dcterms:W3CDTF">2022-09-17T10:40:10Z</dcterms:modified>
</cp:coreProperties>
</file>