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0" d="100"/>
          <a:sy n="100" d="100"/>
        </p:scale>
        <p:origin x="9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BB9E07-CCAE-4797-BD84-2B965F22B79F}"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AE37D-BD7F-4AF0-B457-2F69284BD595}" type="slidenum">
              <a:rPr lang="en-US" smtClean="0"/>
              <a:t>‹#›</a:t>
            </a:fld>
            <a:endParaRPr lang="en-US"/>
          </a:p>
        </p:txBody>
      </p:sp>
    </p:spTree>
    <p:extLst>
      <p:ext uri="{BB962C8B-B14F-4D97-AF65-F5344CB8AC3E}">
        <p14:creationId xmlns:p14="http://schemas.microsoft.com/office/powerpoint/2010/main" val="314389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BB9E07-CCAE-4797-BD84-2B965F22B79F}"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AE37D-BD7F-4AF0-B457-2F69284BD595}" type="slidenum">
              <a:rPr lang="en-US" smtClean="0"/>
              <a:t>‹#›</a:t>
            </a:fld>
            <a:endParaRPr lang="en-US"/>
          </a:p>
        </p:txBody>
      </p:sp>
    </p:spTree>
    <p:extLst>
      <p:ext uri="{BB962C8B-B14F-4D97-AF65-F5344CB8AC3E}">
        <p14:creationId xmlns:p14="http://schemas.microsoft.com/office/powerpoint/2010/main" val="922891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BB9E07-CCAE-4797-BD84-2B965F22B79F}"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AE37D-BD7F-4AF0-B457-2F69284BD595}" type="slidenum">
              <a:rPr lang="en-US" smtClean="0"/>
              <a:t>‹#›</a:t>
            </a:fld>
            <a:endParaRPr lang="en-US"/>
          </a:p>
        </p:txBody>
      </p:sp>
    </p:spTree>
    <p:extLst>
      <p:ext uri="{BB962C8B-B14F-4D97-AF65-F5344CB8AC3E}">
        <p14:creationId xmlns:p14="http://schemas.microsoft.com/office/powerpoint/2010/main" val="3627168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BB9E07-CCAE-4797-BD84-2B965F22B79F}"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AE37D-BD7F-4AF0-B457-2F69284BD595}"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66568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BB9E07-CCAE-4797-BD84-2B965F22B79F}"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AE37D-BD7F-4AF0-B457-2F69284BD595}" type="slidenum">
              <a:rPr lang="en-US" smtClean="0"/>
              <a:t>‹#›</a:t>
            </a:fld>
            <a:endParaRPr lang="en-US"/>
          </a:p>
        </p:txBody>
      </p:sp>
    </p:spTree>
    <p:extLst>
      <p:ext uri="{BB962C8B-B14F-4D97-AF65-F5344CB8AC3E}">
        <p14:creationId xmlns:p14="http://schemas.microsoft.com/office/powerpoint/2010/main" val="3919984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BB9E07-CCAE-4797-BD84-2B965F22B79F}" type="datetimeFigureOut">
              <a:rPr lang="en-US" smtClean="0"/>
              <a:t>11/17/2022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EAE37D-BD7F-4AF0-B457-2F69284BD595}" type="slidenum">
              <a:rPr lang="en-US" smtClean="0"/>
              <a:t>‹#›</a:t>
            </a:fld>
            <a:endParaRPr lang="en-US"/>
          </a:p>
        </p:txBody>
      </p:sp>
    </p:spTree>
    <p:extLst>
      <p:ext uri="{BB962C8B-B14F-4D97-AF65-F5344CB8AC3E}">
        <p14:creationId xmlns:p14="http://schemas.microsoft.com/office/powerpoint/2010/main" val="1909177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BB9E07-CCAE-4797-BD84-2B965F22B79F}" type="datetimeFigureOut">
              <a:rPr lang="en-US" smtClean="0"/>
              <a:t>11/17/2022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EAE37D-BD7F-4AF0-B457-2F69284BD595}" type="slidenum">
              <a:rPr lang="en-US" smtClean="0"/>
              <a:t>‹#›</a:t>
            </a:fld>
            <a:endParaRPr lang="en-US"/>
          </a:p>
        </p:txBody>
      </p:sp>
    </p:spTree>
    <p:extLst>
      <p:ext uri="{BB962C8B-B14F-4D97-AF65-F5344CB8AC3E}">
        <p14:creationId xmlns:p14="http://schemas.microsoft.com/office/powerpoint/2010/main" val="1700767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BB9E07-CCAE-4797-BD84-2B965F22B79F}"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AE37D-BD7F-4AF0-B457-2F69284BD595}" type="slidenum">
              <a:rPr lang="en-US" smtClean="0"/>
              <a:t>‹#›</a:t>
            </a:fld>
            <a:endParaRPr lang="en-US"/>
          </a:p>
        </p:txBody>
      </p:sp>
    </p:spTree>
    <p:extLst>
      <p:ext uri="{BB962C8B-B14F-4D97-AF65-F5344CB8AC3E}">
        <p14:creationId xmlns:p14="http://schemas.microsoft.com/office/powerpoint/2010/main" val="845096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BB9E07-CCAE-4797-BD84-2B965F22B79F}"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AE37D-BD7F-4AF0-B457-2F69284BD595}" type="slidenum">
              <a:rPr lang="en-US" smtClean="0"/>
              <a:t>‹#›</a:t>
            </a:fld>
            <a:endParaRPr lang="en-US"/>
          </a:p>
        </p:txBody>
      </p:sp>
    </p:spTree>
    <p:extLst>
      <p:ext uri="{BB962C8B-B14F-4D97-AF65-F5344CB8AC3E}">
        <p14:creationId xmlns:p14="http://schemas.microsoft.com/office/powerpoint/2010/main" val="357772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BB9E07-CCAE-4797-BD84-2B965F22B79F}"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AE37D-BD7F-4AF0-B457-2F69284BD595}" type="slidenum">
              <a:rPr lang="en-US" smtClean="0"/>
              <a:t>‹#›</a:t>
            </a:fld>
            <a:endParaRPr lang="en-US"/>
          </a:p>
        </p:txBody>
      </p:sp>
    </p:spTree>
    <p:extLst>
      <p:ext uri="{BB962C8B-B14F-4D97-AF65-F5344CB8AC3E}">
        <p14:creationId xmlns:p14="http://schemas.microsoft.com/office/powerpoint/2010/main" val="147374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BB9E07-CCAE-4797-BD84-2B965F22B79F}"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AE37D-BD7F-4AF0-B457-2F69284BD595}" type="slidenum">
              <a:rPr lang="en-US" smtClean="0"/>
              <a:t>‹#›</a:t>
            </a:fld>
            <a:endParaRPr lang="en-US"/>
          </a:p>
        </p:txBody>
      </p:sp>
    </p:spTree>
    <p:extLst>
      <p:ext uri="{BB962C8B-B14F-4D97-AF65-F5344CB8AC3E}">
        <p14:creationId xmlns:p14="http://schemas.microsoft.com/office/powerpoint/2010/main" val="4099225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BB9E07-CCAE-4797-BD84-2B965F22B79F}"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AE37D-BD7F-4AF0-B457-2F69284BD595}" type="slidenum">
              <a:rPr lang="en-US" smtClean="0"/>
              <a:t>‹#›</a:t>
            </a:fld>
            <a:endParaRPr lang="en-US"/>
          </a:p>
        </p:txBody>
      </p:sp>
    </p:spTree>
    <p:extLst>
      <p:ext uri="{BB962C8B-B14F-4D97-AF65-F5344CB8AC3E}">
        <p14:creationId xmlns:p14="http://schemas.microsoft.com/office/powerpoint/2010/main" val="2689534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BB9E07-CCAE-4797-BD84-2B965F22B79F}" type="datetimeFigureOut">
              <a:rPr lang="en-US" smtClean="0"/>
              <a:t>11/17/2022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EAE37D-BD7F-4AF0-B457-2F69284BD595}" type="slidenum">
              <a:rPr lang="en-US" smtClean="0"/>
              <a:t>‹#›</a:t>
            </a:fld>
            <a:endParaRPr lang="en-US"/>
          </a:p>
        </p:txBody>
      </p:sp>
    </p:spTree>
    <p:extLst>
      <p:ext uri="{BB962C8B-B14F-4D97-AF65-F5344CB8AC3E}">
        <p14:creationId xmlns:p14="http://schemas.microsoft.com/office/powerpoint/2010/main" val="4215315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BB9E07-CCAE-4797-BD84-2B965F22B79F}" type="datetimeFigureOut">
              <a:rPr lang="en-US" smtClean="0"/>
              <a:t>11/17/2022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EAE37D-BD7F-4AF0-B457-2F69284BD595}" type="slidenum">
              <a:rPr lang="en-US" smtClean="0"/>
              <a:t>‹#›</a:t>
            </a:fld>
            <a:endParaRPr lang="en-US"/>
          </a:p>
        </p:txBody>
      </p:sp>
    </p:spTree>
    <p:extLst>
      <p:ext uri="{BB962C8B-B14F-4D97-AF65-F5344CB8AC3E}">
        <p14:creationId xmlns:p14="http://schemas.microsoft.com/office/powerpoint/2010/main" val="3587674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1BB9E07-CCAE-4797-BD84-2B965F22B79F}" type="datetimeFigureOut">
              <a:rPr lang="en-US" smtClean="0"/>
              <a:t>11/17/2022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EAE37D-BD7F-4AF0-B457-2F69284BD595}" type="slidenum">
              <a:rPr lang="en-US" smtClean="0"/>
              <a:t>‹#›</a:t>
            </a:fld>
            <a:endParaRPr lang="en-US"/>
          </a:p>
        </p:txBody>
      </p:sp>
    </p:spTree>
    <p:extLst>
      <p:ext uri="{BB962C8B-B14F-4D97-AF65-F5344CB8AC3E}">
        <p14:creationId xmlns:p14="http://schemas.microsoft.com/office/powerpoint/2010/main" val="1466883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BB9E07-CCAE-4797-BD84-2B965F22B79F}"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AE37D-BD7F-4AF0-B457-2F69284BD595}" type="slidenum">
              <a:rPr lang="en-US" smtClean="0"/>
              <a:t>‹#›</a:t>
            </a:fld>
            <a:endParaRPr lang="en-US"/>
          </a:p>
        </p:txBody>
      </p:sp>
    </p:spTree>
    <p:extLst>
      <p:ext uri="{BB962C8B-B14F-4D97-AF65-F5344CB8AC3E}">
        <p14:creationId xmlns:p14="http://schemas.microsoft.com/office/powerpoint/2010/main" val="1889977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BB9E07-CCAE-4797-BD84-2B965F22B79F}"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AE37D-BD7F-4AF0-B457-2F69284BD595}" type="slidenum">
              <a:rPr lang="en-US" smtClean="0"/>
              <a:t>‹#›</a:t>
            </a:fld>
            <a:endParaRPr lang="en-US"/>
          </a:p>
        </p:txBody>
      </p:sp>
    </p:spTree>
    <p:extLst>
      <p:ext uri="{BB962C8B-B14F-4D97-AF65-F5344CB8AC3E}">
        <p14:creationId xmlns:p14="http://schemas.microsoft.com/office/powerpoint/2010/main" val="1173533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1BB9E07-CCAE-4797-BD84-2B965F22B79F}" type="datetimeFigureOut">
              <a:rPr lang="en-US" smtClean="0"/>
              <a:t>11/17/2022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AEAE37D-BD7F-4AF0-B457-2F69284BD595}" type="slidenum">
              <a:rPr lang="en-US" smtClean="0"/>
              <a:t>‹#›</a:t>
            </a:fld>
            <a:endParaRPr lang="en-US"/>
          </a:p>
        </p:txBody>
      </p:sp>
    </p:spTree>
    <p:extLst>
      <p:ext uri="{BB962C8B-B14F-4D97-AF65-F5344CB8AC3E}">
        <p14:creationId xmlns:p14="http://schemas.microsoft.com/office/powerpoint/2010/main" val="225770776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ACCB6-AF4C-D216-2ED7-445EE8005E59}"/>
              </a:ext>
            </a:extLst>
          </p:cNvPr>
          <p:cNvSpPr>
            <a:spLocks noGrp="1"/>
          </p:cNvSpPr>
          <p:nvPr>
            <p:ph type="ctrTitle"/>
          </p:nvPr>
        </p:nvSpPr>
        <p:spPr>
          <a:xfrm>
            <a:off x="1524000" y="1122363"/>
            <a:ext cx="9144000" cy="1976437"/>
          </a:xfrm>
        </p:spPr>
        <p:txBody>
          <a:bodyPr>
            <a:normAutofit/>
          </a:bodyPr>
          <a:lstStyle/>
          <a:p>
            <a:r>
              <a:rPr lang="en-US" sz="1800" dirty="0">
                <a:solidFill>
                  <a:srgbClr val="EB7712"/>
                </a:solidFill>
                <a:effectLst/>
                <a:latin typeface="Verdana" panose="020B0604030504040204" pitchFamily="34" charset="0"/>
                <a:ea typeface="Verdana" panose="020B0604030504040204" pitchFamily="34" charset="0"/>
                <a:cs typeface="Verdana" panose="020B0604030504040204" pitchFamily="34" charset="0"/>
              </a:rPr>
              <a:t>PROJECT</a:t>
            </a:r>
            <a:r>
              <a:rPr lang="en-US" sz="1800" spc="490" dirty="0">
                <a:solidFill>
                  <a:srgbClr val="EB7712"/>
                </a:solidFill>
                <a:effectLst/>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EB7712"/>
                </a:solidFill>
                <a:effectLst/>
                <a:latin typeface="Verdana" panose="020B0604030504040204" pitchFamily="34" charset="0"/>
                <a:ea typeface="Verdana" panose="020B0604030504040204" pitchFamily="34" charset="0"/>
                <a:cs typeface="Verdana" panose="020B0604030504040204" pitchFamily="34" charset="0"/>
              </a:rPr>
              <a:t>DEVELOPMENT</a:t>
            </a:r>
            <a:r>
              <a:rPr lang="en-US" sz="1800" spc="570" dirty="0">
                <a:solidFill>
                  <a:srgbClr val="EB7712"/>
                </a:solidFill>
                <a:effectLst/>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EB7712"/>
                </a:solidFill>
                <a:effectLst/>
                <a:latin typeface="Verdana" panose="020B0604030504040204" pitchFamily="34" charset="0"/>
                <a:ea typeface="Verdana" panose="020B0604030504040204" pitchFamily="34" charset="0"/>
                <a:cs typeface="Verdana" panose="020B0604030504040204" pitchFamily="34" charset="0"/>
              </a:rPr>
              <a:t>PHASE</a:t>
            </a:r>
            <a:br>
              <a:rPr lang="en-US" sz="1800" dirty="0">
                <a:effectLst/>
                <a:latin typeface="Verdana" panose="020B0604030504040204" pitchFamily="34" charset="0"/>
                <a:ea typeface="Verdana" panose="020B0604030504040204" pitchFamily="34" charset="0"/>
                <a:cs typeface="Verdana" panose="020B0604030504040204" pitchFamily="34" charset="0"/>
              </a:rPr>
            </a:br>
            <a:r>
              <a:rPr kumimoji="0" lang="en-US" altLang="en-US" sz="6000" b="0" i="0" u="none" strike="noStrike" cap="none" normalizeH="0" baseline="0" dirty="0">
                <a:ln>
                  <a:noFill/>
                </a:ln>
                <a:solidFill>
                  <a:srgbClr val="EB7712"/>
                </a:solidFill>
                <a:effectLst/>
                <a:latin typeface="Arial" panose="020B0604020202020204" pitchFamily="34" charset="0"/>
                <a:ea typeface="Verdana" panose="020B0604030504040204" pitchFamily="34" charset="0"/>
                <a:cs typeface="Verdana" panose="020B0604030504040204" pitchFamily="34" charset="0"/>
              </a:rPr>
              <a:t>Delivery of Sprint - 04</a:t>
            </a:r>
            <a:br>
              <a:rPr kumimoji="0" lang="en-US" altLang="en-US" sz="2000" b="0" i="0" u="none" strike="noStrike" cap="none" normalizeH="0" baseline="0" dirty="0">
                <a:ln>
                  <a:noFill/>
                </a:ln>
                <a:solidFill>
                  <a:schemeClr val="tx1"/>
                </a:solidFill>
                <a:effectLst/>
                <a:latin typeface="Arial" panose="020B0604020202020204" pitchFamily="34" charset="0"/>
              </a:rPr>
            </a:br>
            <a:endParaRPr lang="en-US" dirty="0"/>
          </a:p>
        </p:txBody>
      </p:sp>
      <p:sp>
        <p:nvSpPr>
          <p:cNvPr id="5" name="Rectangle 1">
            <a:extLst>
              <a:ext uri="{FF2B5EF4-FFF2-40B4-BE49-F238E27FC236}">
                <a16:creationId xmlns:a16="http://schemas.microsoft.com/office/drawing/2014/main" id="{10F1F091-7BB4-2E4B-413C-D08D889F5C4E}"/>
              </a:ext>
            </a:extLst>
          </p:cNvPr>
          <p:cNvSpPr>
            <a:spLocks noGrp="1" noChangeArrowheads="1"/>
          </p:cNvSpPr>
          <p:nvPr>
            <p:ph type="subTitle" idx="1"/>
          </p:nvPr>
        </p:nvSpPr>
        <p:spPr bwMode="auto">
          <a:xfrm>
            <a:off x="1524000" y="5174149"/>
            <a:ext cx="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280A36E0-DFDF-59EA-CA0E-C3843BB4DACF}"/>
              </a:ext>
            </a:extLst>
          </p:cNvPr>
          <p:cNvGraphicFramePr>
            <a:graphicFrameLocks noGrp="1"/>
          </p:cNvGraphicFramePr>
          <p:nvPr>
            <p:extLst>
              <p:ext uri="{D42A27DB-BD31-4B8C-83A1-F6EECF244321}">
                <p14:modId xmlns:p14="http://schemas.microsoft.com/office/powerpoint/2010/main" val="1648996080"/>
              </p:ext>
            </p:extLst>
          </p:nvPr>
        </p:nvGraphicFramePr>
        <p:xfrm>
          <a:off x="1607185" y="3759201"/>
          <a:ext cx="8977630" cy="1868644"/>
        </p:xfrm>
        <a:graphic>
          <a:graphicData uri="http://schemas.openxmlformats.org/drawingml/2006/table">
            <a:tbl>
              <a:tblPr firstRow="1" firstCol="1" lastRow="1" lastCol="1" bandRow="1" bandCol="1">
                <a:tableStyleId>{5C22544A-7EE6-4342-B048-85BDC9FD1C3A}</a:tableStyleId>
              </a:tblPr>
              <a:tblGrid>
                <a:gridCol w="4488815">
                  <a:extLst>
                    <a:ext uri="{9D8B030D-6E8A-4147-A177-3AD203B41FA5}">
                      <a16:colId xmlns:a16="http://schemas.microsoft.com/office/drawing/2014/main" val="2155956457"/>
                    </a:ext>
                  </a:extLst>
                </a:gridCol>
                <a:gridCol w="4488815">
                  <a:extLst>
                    <a:ext uri="{9D8B030D-6E8A-4147-A177-3AD203B41FA5}">
                      <a16:colId xmlns:a16="http://schemas.microsoft.com/office/drawing/2014/main" val="845339220"/>
                    </a:ext>
                  </a:extLst>
                </a:gridCol>
              </a:tblGrid>
              <a:tr h="758355">
                <a:tc>
                  <a:txBody>
                    <a:bodyPr/>
                    <a:lstStyle/>
                    <a:p>
                      <a:pPr marL="91440" marR="0">
                        <a:spcBef>
                          <a:spcPts val="295"/>
                        </a:spcBef>
                        <a:spcAft>
                          <a:spcPts val="0"/>
                        </a:spcAft>
                      </a:pPr>
                      <a:r>
                        <a:rPr lang="en-US" sz="1800">
                          <a:effectLst/>
                        </a:rPr>
                        <a:t>DATE</a:t>
                      </a:r>
                      <a:endParaRPr lang="en-US"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92710" marR="0">
                        <a:spcBef>
                          <a:spcPts val="295"/>
                        </a:spcBef>
                        <a:spcAft>
                          <a:spcPts val="0"/>
                        </a:spcAft>
                      </a:pPr>
                      <a:r>
                        <a:rPr lang="en-US" sz="1800">
                          <a:effectLst/>
                        </a:rPr>
                        <a:t>8</a:t>
                      </a:r>
                      <a:r>
                        <a:rPr lang="en-US" sz="1200">
                          <a:effectLst/>
                        </a:rPr>
                        <a:t>th</a:t>
                      </a:r>
                      <a:r>
                        <a:rPr lang="en-US" sz="1200" spc="115">
                          <a:effectLst/>
                        </a:rPr>
                        <a:t> </a:t>
                      </a:r>
                      <a:r>
                        <a:rPr lang="en-US" sz="1800">
                          <a:effectLst/>
                        </a:rPr>
                        <a:t>November</a:t>
                      </a:r>
                      <a:r>
                        <a:rPr lang="en-US" sz="1800" spc="-50">
                          <a:effectLst/>
                        </a:rPr>
                        <a:t> </a:t>
                      </a:r>
                      <a:r>
                        <a:rPr lang="en-US" sz="1800">
                          <a:effectLst/>
                        </a:rPr>
                        <a:t>2022</a:t>
                      </a:r>
                      <a:endParaRPr lang="en-US"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1673411835"/>
                  </a:ext>
                </a:extLst>
              </a:tr>
              <a:tr h="546659">
                <a:tc>
                  <a:txBody>
                    <a:bodyPr/>
                    <a:lstStyle/>
                    <a:p>
                      <a:pPr marL="91440" marR="0">
                        <a:spcBef>
                          <a:spcPts val="165"/>
                        </a:spcBef>
                        <a:spcAft>
                          <a:spcPts val="0"/>
                        </a:spcAft>
                      </a:pPr>
                      <a:r>
                        <a:rPr lang="en-US" sz="1800">
                          <a:effectLst/>
                        </a:rPr>
                        <a:t>TEAM</a:t>
                      </a:r>
                      <a:r>
                        <a:rPr lang="en-US" sz="1800" spc="10">
                          <a:effectLst/>
                        </a:rPr>
                        <a:t> </a:t>
                      </a:r>
                      <a:r>
                        <a:rPr lang="en-US" sz="1800">
                          <a:effectLst/>
                        </a:rPr>
                        <a:t>ID</a:t>
                      </a:r>
                      <a:endParaRPr lang="en-US"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92710" marR="0">
                        <a:spcBef>
                          <a:spcPts val="165"/>
                        </a:spcBef>
                        <a:spcAft>
                          <a:spcPts val="0"/>
                        </a:spcAft>
                      </a:pPr>
                      <a:r>
                        <a:rPr lang="en-US" sz="1800">
                          <a:effectLst/>
                        </a:rPr>
                        <a:t>PNT2022TMID30005</a:t>
                      </a:r>
                      <a:endParaRPr lang="en-US"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2997314900"/>
                  </a:ext>
                </a:extLst>
              </a:tr>
              <a:tr h="563630">
                <a:tc>
                  <a:txBody>
                    <a:bodyPr/>
                    <a:lstStyle/>
                    <a:p>
                      <a:pPr marL="91440" marR="0">
                        <a:spcBef>
                          <a:spcPts val="265"/>
                        </a:spcBef>
                        <a:spcAft>
                          <a:spcPts val="0"/>
                        </a:spcAft>
                      </a:pPr>
                      <a:r>
                        <a:rPr lang="en-US" sz="1800">
                          <a:effectLst/>
                        </a:rPr>
                        <a:t>PROJECT</a:t>
                      </a:r>
                      <a:r>
                        <a:rPr lang="en-US" sz="1800" spc="50">
                          <a:effectLst/>
                        </a:rPr>
                        <a:t> </a:t>
                      </a:r>
                      <a:r>
                        <a:rPr lang="en-US" sz="1800">
                          <a:effectLst/>
                        </a:rPr>
                        <a:t>TITLE</a:t>
                      </a:r>
                      <a:endParaRPr lang="en-US"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0" marR="0">
                        <a:spcBef>
                          <a:spcPts val="275"/>
                        </a:spcBef>
                        <a:spcAft>
                          <a:spcPts val="0"/>
                        </a:spcAft>
                      </a:pPr>
                      <a:r>
                        <a:rPr lang="en-US" sz="1600" dirty="0">
                          <a:effectLst/>
                        </a:rPr>
                        <a:t>ANALYSIS OF CROP YIELD PREDICTION USING DMT</a:t>
                      </a:r>
                      <a:endParaRPr lang="en-US"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37670573"/>
                  </a:ext>
                </a:extLst>
              </a:tr>
            </a:tbl>
          </a:graphicData>
        </a:graphic>
      </p:graphicFrame>
    </p:spTree>
    <p:extLst>
      <p:ext uri="{BB962C8B-B14F-4D97-AF65-F5344CB8AC3E}">
        <p14:creationId xmlns:p14="http://schemas.microsoft.com/office/powerpoint/2010/main" val="3193044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63559D-16FC-D79D-80A8-59189B18ABE1}"/>
              </a:ext>
            </a:extLst>
          </p:cNvPr>
          <p:cNvSpPr txBox="1"/>
          <p:nvPr/>
        </p:nvSpPr>
        <p:spPr>
          <a:xfrm>
            <a:off x="1910080" y="613172"/>
            <a:ext cx="7345680" cy="369332"/>
          </a:xfrm>
          <a:prstGeom prst="rect">
            <a:avLst/>
          </a:prstGeom>
          <a:noFill/>
        </p:spPr>
        <p:txBody>
          <a:bodyPr wrap="square" rtlCol="0">
            <a:spAutoFit/>
          </a:bodyPr>
          <a:lstStyle/>
          <a:p>
            <a:r>
              <a:rPr lang="en-US" b="1" dirty="0"/>
              <a:t>                                                     </a:t>
            </a:r>
            <a:r>
              <a:rPr lang="en-US" b="1" u="sng" dirty="0"/>
              <a:t>REPORT CREATION</a:t>
            </a:r>
          </a:p>
        </p:txBody>
      </p:sp>
      <p:sp>
        <p:nvSpPr>
          <p:cNvPr id="5" name="TextBox 4">
            <a:extLst>
              <a:ext uri="{FF2B5EF4-FFF2-40B4-BE49-F238E27FC236}">
                <a16:creationId xmlns:a16="http://schemas.microsoft.com/office/drawing/2014/main" id="{9EFCFA6F-6A12-6AA2-C0C0-777CDAC506D2}"/>
              </a:ext>
            </a:extLst>
          </p:cNvPr>
          <p:cNvSpPr txBox="1"/>
          <p:nvPr/>
        </p:nvSpPr>
        <p:spPr>
          <a:xfrm>
            <a:off x="495300" y="1521738"/>
            <a:ext cx="11201400" cy="5045484"/>
          </a:xfrm>
          <a:prstGeom prst="rect">
            <a:avLst/>
          </a:prstGeom>
          <a:noFill/>
        </p:spPr>
        <p:txBody>
          <a:bodyPr wrap="square">
            <a:spAutoFit/>
          </a:bodyPr>
          <a:lstStyle/>
          <a:p>
            <a:pPr marL="0" marR="0">
              <a:lnSpc>
                <a:spcPct val="107000"/>
              </a:lnSpc>
              <a:spcBef>
                <a:spcPts val="0"/>
              </a:spcBef>
              <a:spcAft>
                <a:spcPts val="0"/>
              </a:spcAft>
            </a:pPr>
            <a:r>
              <a:rPr lang="en-US" sz="1800" b="1" dirty="0">
                <a:solidFill>
                  <a:srgbClr val="000000"/>
                </a:solidFill>
                <a:effectLst/>
                <a:latin typeface="Liberation Sans"/>
                <a:ea typeface="Times New Roman" panose="02020603050405020304" pitchFamily="18" charset="0"/>
                <a:cs typeface="Times New Roman" panose="02020603050405020304" pitchFamily="18" charset="0"/>
              </a:rPr>
              <a:t>Abstract:</a:t>
            </a: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India is generally an agricultural country. Now a days the most important emerging field in the real world is agriculture and it is the main occupation and backbone of our country. Recent developments in Information Technology for agriculture field has become an interesting research area to predict the crop yield. Crop yield prediction is the methodology to predict the yield of the crops using different parameters like rainfall, temperature, fertilizers, pesticides and other atmospheric conditions and parameters.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Data Mining techniques is very popular in the area of agriculture. Data mining techniques are used and evaluated in agriculture for estimating the future years crop production.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1601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055598-9102-8966-20FB-81ED291034AA}"/>
              </a:ext>
            </a:extLst>
          </p:cNvPr>
          <p:cNvSpPr txBox="1"/>
          <p:nvPr/>
        </p:nvSpPr>
        <p:spPr>
          <a:xfrm>
            <a:off x="723900" y="295276"/>
            <a:ext cx="10610850" cy="6038704"/>
          </a:xfrm>
          <a:prstGeom prst="rect">
            <a:avLst/>
          </a:prstGeom>
          <a:noFill/>
        </p:spPr>
        <p:txBody>
          <a:bodyPr wrap="square">
            <a:spAutoFit/>
          </a:bodyPr>
          <a:lstStyle/>
          <a:p>
            <a:pPr marL="0" marR="0">
              <a:lnSpc>
                <a:spcPct val="107000"/>
              </a:lnSpc>
              <a:spcBef>
                <a:spcPts val="0"/>
              </a:spcBef>
              <a:spcAft>
                <a:spcPts val="0"/>
              </a:spcAft>
            </a:pPr>
            <a:r>
              <a:rPr lang="en-US" sz="1800" b="1"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INTRODUCTION: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Agriculture is the backbone of Indian Economy. In India, majority of the farmers are not getting the expected crop yield due to several reasons. The agricultural yield is primarily depends on weather conditions. Rainfall conditions also influences the rice cultivation. In this context, the farmers necessarily requires a timely advice to predict the future crop productivity and an analysis is to be made in order to help the farmers to maximize the crop production in their crops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People of India are practicing Agriculture for years but the results are never satisfying due to various factors that affect the crop yield. To fulfill the needs of around 1.2 billion people, it is very important to have a good yield of </a:t>
            </a:r>
            <a:r>
              <a:rPr lang="en-US" sz="1800" dirty="0" err="1">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crops.Due</a:t>
            </a: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 to factors like soil type, precipitation, seed quality, lack of technical facilities </a:t>
            </a:r>
            <a:r>
              <a:rPr lang="en-US" sz="1800" dirty="0" err="1">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etc</a:t>
            </a: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 the crop yield is directly influenced. Hence, new technologies are necessary for satisfying the growing need and farmers must work smartly by opting new technologies rather than going for trivial methods.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Data Mining is the process of extract helpful and significant information from huge sets of data. Data Mining in agriculture field is a comparatively novel research field. Yield prediction is a very important agricultural problem. Any farmer is interested in knowing how much yield he is concerning to be expecting. In the earlier period, yield prediction was performing by considering farmer's experience on particular field and crop. In any of Data Mining actions the training data is to be collected from past data and the gathered data is used in terms of training which has to be exploited to study how to categorize future yield predictions.</a:t>
            </a:r>
            <a:endParaRPr lang="en-US" dirty="0"/>
          </a:p>
        </p:txBody>
      </p:sp>
    </p:spTree>
    <p:extLst>
      <p:ext uri="{BB962C8B-B14F-4D97-AF65-F5344CB8AC3E}">
        <p14:creationId xmlns:p14="http://schemas.microsoft.com/office/powerpoint/2010/main" val="3495155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2367A7-A13B-BE10-10AE-0FEF7BC53A98}"/>
              </a:ext>
            </a:extLst>
          </p:cNvPr>
          <p:cNvSpPr txBox="1"/>
          <p:nvPr/>
        </p:nvSpPr>
        <p:spPr>
          <a:xfrm>
            <a:off x="666749" y="428625"/>
            <a:ext cx="11077576" cy="6038704"/>
          </a:xfrm>
          <a:prstGeom prst="rect">
            <a:avLst/>
          </a:prstGeom>
          <a:noFill/>
        </p:spPr>
        <p:txBody>
          <a:bodyPr wrap="square">
            <a:spAutoFit/>
          </a:bodyPr>
          <a:lstStyle/>
          <a:p>
            <a:pPr marL="0" marR="0">
              <a:lnSpc>
                <a:spcPct val="107000"/>
              </a:lnSpc>
              <a:spcBef>
                <a:spcPts val="0"/>
              </a:spcBef>
              <a:spcAft>
                <a:spcPts val="0"/>
              </a:spcAft>
            </a:pPr>
            <a:r>
              <a:rPr lang="en-US" sz="1800" b="1"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LITERATURE SURVEY: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In India there are dissimilar agriculture crops production and those crops depends on the several kind of factors such as environmental science, economy and also the geographical factors covering such methodologies and methods on historic yield of dissimilar crops, it is possible to get info or data which can be supportive to farmers and government organizations for creation well decisions and for make better rules which help to increased production.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India is facing rigorous problem to make the most of the crop productivity. More than 60 out of a hundred the crop still depends on monsoon rainfall. Current growths in Information Technology for agriculture field have developed an interesting research area to forecast the crop yield. The problematic of yield prediction is a major problem that remains to be solved based on accessible data. Data mining methods are the better selections for this purpose. Different Data Mining methods are used and evaluated in agriculture for approximating the upcoming year's crop production.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Data mining tools predict upcoming trends and performance and growth, allowing businesses to make proactive, knowledge driven decisions.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OBJECTIVES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The main objective is collecting agricultural dataset which can be used to analyzed for useful crop yield forecasting. To predict the crop yield with the help of data mining technique, advanced methods can be introduced to predict crop yield and it is also helps the farmer to choose the most suitable crop, thereby improving the value and gain of the farming area.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6486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EE7ED9-41D8-A975-D7C0-BCD2C0EFED61}"/>
              </a:ext>
            </a:extLst>
          </p:cNvPr>
          <p:cNvSpPr txBox="1"/>
          <p:nvPr/>
        </p:nvSpPr>
        <p:spPr>
          <a:xfrm>
            <a:off x="1095375" y="990600"/>
            <a:ext cx="10439400" cy="3665362"/>
          </a:xfrm>
          <a:prstGeom prst="rect">
            <a:avLst/>
          </a:prstGeom>
          <a:noFill/>
        </p:spPr>
        <p:txBody>
          <a:bodyPr wrap="square">
            <a:spAutoFit/>
          </a:bodyPr>
          <a:lstStyle/>
          <a:p>
            <a:pPr marL="0" marR="0">
              <a:lnSpc>
                <a:spcPct val="107000"/>
              </a:lnSpc>
              <a:spcBef>
                <a:spcPts val="0"/>
              </a:spcBef>
              <a:spcAft>
                <a:spcPts val="0"/>
              </a:spcAft>
            </a:pPr>
            <a:r>
              <a:rPr lang="en-US" sz="1800" b="1"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PROPOSED ARCHITECTURE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Step 1: The datasets have been collected and refined based on commonality uses such as location, crop, Area, soil type, temperature, humidity etc. From these parameters name of the crop and net yield rate of the crop can be predicted.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Step 2: Based on various analyses the parameters location, soil type and area are taken as input and prediction have been undertaken. The attribute soil type specifies the type of soil in a particular region such as Coastal </a:t>
            </a:r>
            <a:r>
              <a:rPr lang="en-US" sz="1800" dirty="0" err="1">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alluvials</a:t>
            </a: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 Laterite soil and Dark brown </a:t>
            </a:r>
            <a:r>
              <a:rPr lang="en-US" sz="1800" dirty="0" err="1">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alayey</a:t>
            </a: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 soil and the attribute location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Step 3: By using algorithm, the particular crop has been </a:t>
            </a:r>
            <a:r>
              <a:rPr lang="en-US" sz="1800" dirty="0" err="1">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analysed</a:t>
            </a: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 and predicted by taking various parameters into an account such as soil type area and location.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Step 4: By </a:t>
            </a:r>
            <a:r>
              <a:rPr lang="en-US" sz="1800" dirty="0" err="1">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analysing</a:t>
            </a: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 and predicting the crop name and price of particular crop can be found out. This helps the farmers to take the correct decision to sow the crops such that yield rate can be increased.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026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27DA9C-0BBB-29EB-67A4-ACC1AE3BF5AF}"/>
              </a:ext>
            </a:extLst>
          </p:cNvPr>
          <p:cNvSpPr txBox="1"/>
          <p:nvPr/>
        </p:nvSpPr>
        <p:spPr>
          <a:xfrm>
            <a:off x="676275" y="895349"/>
            <a:ext cx="10515600" cy="4227568"/>
          </a:xfrm>
          <a:prstGeom prst="rect">
            <a:avLst/>
          </a:prstGeom>
          <a:noFill/>
        </p:spPr>
        <p:txBody>
          <a:bodyPr wrap="square">
            <a:spAutoFit/>
          </a:bodyPr>
          <a:lstStyle/>
          <a:p>
            <a:pPr marL="0" marR="0">
              <a:lnSpc>
                <a:spcPct val="107000"/>
              </a:lnSpc>
              <a:spcBef>
                <a:spcPts val="0"/>
              </a:spcBef>
              <a:spcAft>
                <a:spcPts val="0"/>
              </a:spcAft>
            </a:pPr>
            <a:r>
              <a:rPr lang="en-US" sz="1800" b="1"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SYSTEM REQUIREMENTS AND SPECIFICATION</a:t>
            </a: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System Requirements Specification is a document or set of documentation that describes the features and </a:t>
            </a:r>
            <a:r>
              <a:rPr lang="en-US" sz="1800" dirty="0" err="1">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behaviour</a:t>
            </a: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 of a system or software application. It includes a variety of elements that attempts to define the intended functionality required by the users to satisfy their different users.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HARDWARE REQUIREMENTS: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Computer hardware specifications are technical descriptions of the computer's components and capabilities. Processor speed, model and manufacturer. Processor speed is typically indicated in gigahertz (GHz). The higher the number, the faster the computer. Random Access Memory (RAM). This is typically indicated in gigabytes (GB). The more RAM in a computer the more it can do simultaneously. Hard disk (sometimes called ROM) space. This is typically indicated in gigabytes (GB).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Processor Intel Pentium/Core – 1.7GHz and above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Memory - 1GB and above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Storage  - 80GB minimum fee space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6547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1717D2-F257-5768-E5DF-D031C23EC857}"/>
              </a:ext>
            </a:extLst>
          </p:cNvPr>
          <p:cNvSpPr txBox="1"/>
          <p:nvPr/>
        </p:nvSpPr>
        <p:spPr>
          <a:xfrm>
            <a:off x="714375" y="1019175"/>
            <a:ext cx="10487025" cy="3371436"/>
          </a:xfrm>
          <a:prstGeom prst="rect">
            <a:avLst/>
          </a:prstGeom>
          <a:noFill/>
        </p:spPr>
        <p:txBody>
          <a:bodyPr wrap="square">
            <a:spAutoFit/>
          </a:bodyPr>
          <a:lstStyle/>
          <a:p>
            <a:pPr marL="0" marR="0">
              <a:lnSpc>
                <a:spcPct val="107000"/>
              </a:lnSpc>
              <a:spcBef>
                <a:spcPts val="0"/>
              </a:spcBef>
              <a:spcAft>
                <a:spcPts val="0"/>
              </a:spcAft>
            </a:pPr>
            <a:r>
              <a:rPr lang="en-US" sz="1800" b="1"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SOFTWARE REQUIREMENTS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Operating System(s) -  Windows 7, 8, 10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Programming Language -  Python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Framework  -  </a:t>
            </a:r>
            <a:r>
              <a:rPr lang="en-US" sz="1800" dirty="0" err="1">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Pycharm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SYSTEM DESIGN AND IMPLEMENTATION: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The crop dataset will be separated into 2 </a:t>
            </a:r>
            <a:r>
              <a:rPr lang="en-US" sz="1800" dirty="0" err="1">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datasets:Training</a:t>
            </a: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 dataset and testing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 </a:t>
            </a:r>
            <a:r>
              <a:rPr lang="en-US" sz="1800" b="1"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Training data</a:t>
            </a: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 A training data set is a set of data used to discover predictive relationships. Training set is used in intelligent systems, machine learning, genetic programming and statistics.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Testing data:</a:t>
            </a: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 Test data is the input given to a software program. It represents data that affects or is affected by the execution of the specific module.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1950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444C3E-5C9D-5540-D211-18BEC38F019A}"/>
              </a:ext>
            </a:extLst>
          </p:cNvPr>
          <p:cNvSpPr txBox="1"/>
          <p:nvPr/>
        </p:nvSpPr>
        <p:spPr>
          <a:xfrm>
            <a:off x="876299" y="704849"/>
            <a:ext cx="10067925" cy="5248488"/>
          </a:xfrm>
          <a:prstGeom prst="rect">
            <a:avLst/>
          </a:prstGeom>
          <a:noFill/>
        </p:spPr>
        <p:txBody>
          <a:bodyPr wrap="square">
            <a:spAutoFit/>
          </a:bodyPr>
          <a:lstStyle/>
          <a:p>
            <a:pPr marL="0" marR="0">
              <a:lnSpc>
                <a:spcPct val="107000"/>
              </a:lnSpc>
              <a:spcBef>
                <a:spcPts val="0"/>
              </a:spcBef>
              <a:spcAft>
                <a:spcPts val="0"/>
              </a:spcAft>
            </a:pP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SYSTEM ARCHITECTURE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Input:</a:t>
            </a: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 The prediction of crop is dependent on numerous factors such as Soil Nutrients, weather and past crop production in order to predict the crop accurately. All these factors are location reliant and thus the location of user is taken as an input to the system.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Data Acquisition: </a:t>
            </a: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Depending on the current user location, the system mines the soil properties in the respective area from the soil repository. In a similar approach, weather parameters are extracted from the weather data set.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Data Processing: </a:t>
            </a: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A crop can be cultivable only if apropos conditions are met. These include extensive parameters allied to soil and weather. These constraints are compared and the apt crops are ascertained. Multiple Linear Regression is used by the system to predict the crop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 </a:t>
            </a:r>
            <a:r>
              <a:rPr lang="en-US" sz="1800" b="1"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Output: </a:t>
            </a: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The most profitable crop is predicted by the system using Multiple Linear Regression algorithm and the user is provided with multiple suggestions of crop conferring to the duration of crop.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5342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FBB3C4-D9B8-16A6-0715-6589B66BC56A}"/>
              </a:ext>
            </a:extLst>
          </p:cNvPr>
          <p:cNvSpPr txBox="1"/>
          <p:nvPr/>
        </p:nvSpPr>
        <p:spPr>
          <a:xfrm>
            <a:off x="761999" y="838200"/>
            <a:ext cx="10639425" cy="2449388"/>
          </a:xfrm>
          <a:prstGeom prst="rect">
            <a:avLst/>
          </a:prstGeom>
          <a:noFill/>
        </p:spPr>
        <p:txBody>
          <a:bodyPr wrap="square">
            <a:spAutoFit/>
          </a:bodyPr>
          <a:lstStyle/>
          <a:p>
            <a:pPr marL="0" marR="0">
              <a:lnSpc>
                <a:spcPct val="107000"/>
              </a:lnSpc>
              <a:spcBef>
                <a:spcPts val="0"/>
              </a:spcBef>
              <a:spcAft>
                <a:spcPts val="0"/>
              </a:spcAft>
            </a:pPr>
            <a:r>
              <a:rPr lang="en-US" sz="1800" b="1"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CONCLUSION: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The work demonstrated the potential use of data mining techniques in predicting the crop yield based on the input parameters average rainfall and area of field. The developed webpage is user friendly and the accuracy of predictions are above 90 percent. The districts selected in the study indicating higher accuracy of prediction. The user friendly web page developed for predicting crop yield can be used by any user by providing average rainfall and area of that place. The process was adopted for all the area to improve and authenticate the validity of yield prediction which are useful for the farmers for the prediction of a specific crop.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9990353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1</TotalTime>
  <Words>1443</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Liberation Sans</vt:lpstr>
      <vt:lpstr>Roboto</vt:lpstr>
      <vt:lpstr>Symbol</vt:lpstr>
      <vt:lpstr>Times New Roman</vt:lpstr>
      <vt:lpstr>Tw Cen MT</vt:lpstr>
      <vt:lpstr>Verdana</vt:lpstr>
      <vt:lpstr>Droplet</vt:lpstr>
      <vt:lpstr>PROJECT DEVELOPMENT PHASE Delivery of Sprint - 04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DEVELOPMENT PHASE Delivery of Sprint - 04 </dc:title>
  <dc:creator>Admin</dc:creator>
  <cp:lastModifiedBy>Admin</cp:lastModifiedBy>
  <cp:revision>1</cp:revision>
  <dcterms:created xsi:type="dcterms:W3CDTF">2022-11-17T14:54:25Z</dcterms:created>
  <dcterms:modified xsi:type="dcterms:W3CDTF">2022-11-17T14:55:48Z</dcterms:modified>
</cp:coreProperties>
</file>