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58" r:id="rId5"/>
    <p:sldId id="259"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123464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60212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4916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2385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370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186198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294768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03437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12198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D29AB-8415-43AC-A1A3-2A80F9EA228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77350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D29AB-8415-43AC-A1A3-2A80F9EA228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1480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D29AB-8415-43AC-A1A3-2A80F9EA228B}"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33958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D29AB-8415-43AC-A1A3-2A80F9EA228B}"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43968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D29AB-8415-43AC-A1A3-2A80F9EA228B}"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330970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D29AB-8415-43AC-A1A3-2A80F9EA228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422613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D29AB-8415-43AC-A1A3-2A80F9EA228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D01B9-2B95-40D5-9C51-D441B1403908}" type="slidenum">
              <a:rPr lang="en-US" smtClean="0"/>
              <a:t>‹#›</a:t>
            </a:fld>
            <a:endParaRPr lang="en-US"/>
          </a:p>
        </p:txBody>
      </p:sp>
    </p:spTree>
    <p:extLst>
      <p:ext uri="{BB962C8B-B14F-4D97-AF65-F5344CB8AC3E}">
        <p14:creationId xmlns:p14="http://schemas.microsoft.com/office/powerpoint/2010/main" val="427119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6D29AB-8415-43AC-A1A3-2A80F9EA228B}" type="datetimeFigureOut">
              <a:rPr lang="en-US" smtClean="0"/>
              <a:t>11/13/2022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AD01B9-2B95-40D5-9C51-D441B1403908}" type="slidenum">
              <a:rPr lang="en-US" smtClean="0"/>
              <a:t>‹#›</a:t>
            </a:fld>
            <a:endParaRPr lang="en-US"/>
          </a:p>
        </p:txBody>
      </p:sp>
    </p:spTree>
    <p:extLst>
      <p:ext uri="{BB962C8B-B14F-4D97-AF65-F5344CB8AC3E}">
        <p14:creationId xmlns:p14="http://schemas.microsoft.com/office/powerpoint/2010/main" val="37070644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5348-07A0-1BBD-2652-6CEC33F16AA9}"/>
              </a:ext>
            </a:extLst>
          </p:cNvPr>
          <p:cNvSpPr>
            <a:spLocks noGrp="1"/>
          </p:cNvSpPr>
          <p:nvPr>
            <p:ph type="ctrTitle"/>
          </p:nvPr>
        </p:nvSpPr>
        <p:spPr>
          <a:xfrm>
            <a:off x="1229360" y="689247"/>
            <a:ext cx="9133840" cy="2387600"/>
          </a:xfrm>
        </p:spPr>
        <p:txBody>
          <a:bodyPr>
            <a:normAutofit fontScale="90000"/>
          </a:bodyPr>
          <a:lstStyle/>
          <a:p>
            <a:r>
              <a:rPr lang="en-US" u="sng" dirty="0">
                <a:solidFill>
                  <a:srgbClr val="FF0000"/>
                </a:solidFill>
              </a:rPr>
              <a:t>PROJECT DEVELOPMENT PHASE</a:t>
            </a:r>
            <a:br>
              <a:rPr lang="en-US" dirty="0"/>
            </a:br>
            <a:br>
              <a:rPr lang="en-US" dirty="0"/>
            </a:br>
            <a:r>
              <a:rPr lang="en-US" dirty="0">
                <a:solidFill>
                  <a:srgbClr val="7030A0"/>
                </a:solidFill>
                <a:latin typeface="Times New Roman" panose="02020603050405020304" pitchFamily="18" charset="0"/>
                <a:cs typeface="Times New Roman" panose="02020603050405020304" pitchFamily="18" charset="0"/>
              </a:rPr>
              <a:t>DEVELOPMENT OF SPRINT-02</a:t>
            </a:r>
          </a:p>
        </p:txBody>
      </p:sp>
      <p:sp>
        <p:nvSpPr>
          <p:cNvPr id="3" name="Subtitle 2">
            <a:extLst>
              <a:ext uri="{FF2B5EF4-FFF2-40B4-BE49-F238E27FC236}">
                <a16:creationId xmlns:a16="http://schemas.microsoft.com/office/drawing/2014/main" id="{3013879B-7574-4BC2-4A2F-6BBAF6AA881B}"/>
              </a:ext>
            </a:extLst>
          </p:cNvPr>
          <p:cNvSpPr>
            <a:spLocks noGrp="1"/>
          </p:cNvSpPr>
          <p:nvPr>
            <p:ph type="subTitle" idx="1"/>
          </p:nvPr>
        </p:nvSpPr>
        <p:spPr/>
        <p:txBody>
          <a:bodyPr/>
          <a:lstStyle/>
          <a:p>
            <a:endParaRPr lang="en-US" dirty="0"/>
          </a:p>
        </p:txBody>
      </p:sp>
      <p:graphicFrame>
        <p:nvGraphicFramePr>
          <p:cNvPr id="4" name="Table 4">
            <a:extLst>
              <a:ext uri="{FF2B5EF4-FFF2-40B4-BE49-F238E27FC236}">
                <a16:creationId xmlns:a16="http://schemas.microsoft.com/office/drawing/2014/main" id="{F8D3F72E-7AB4-95D7-3AE5-2DD110466523}"/>
              </a:ext>
            </a:extLst>
          </p:cNvPr>
          <p:cNvGraphicFramePr>
            <a:graphicFrameLocks noGrp="1"/>
          </p:cNvGraphicFramePr>
          <p:nvPr>
            <p:extLst>
              <p:ext uri="{D42A27DB-BD31-4B8C-83A1-F6EECF244321}">
                <p14:modId xmlns:p14="http://schemas.microsoft.com/office/powerpoint/2010/main" val="3227387393"/>
              </p:ext>
            </p:extLst>
          </p:nvPr>
        </p:nvGraphicFramePr>
        <p:xfrm>
          <a:off x="1102360" y="3597276"/>
          <a:ext cx="9387840" cy="2524442"/>
        </p:xfrm>
        <a:graphic>
          <a:graphicData uri="http://schemas.openxmlformats.org/drawingml/2006/table">
            <a:tbl>
              <a:tblPr firstRow="1" bandRow="1">
                <a:tableStyleId>{5C22544A-7EE6-4342-B048-85BDC9FD1C3A}</a:tableStyleId>
              </a:tblPr>
              <a:tblGrid>
                <a:gridCol w="4693920">
                  <a:extLst>
                    <a:ext uri="{9D8B030D-6E8A-4147-A177-3AD203B41FA5}">
                      <a16:colId xmlns:a16="http://schemas.microsoft.com/office/drawing/2014/main" val="1712722621"/>
                    </a:ext>
                  </a:extLst>
                </a:gridCol>
                <a:gridCol w="4693920">
                  <a:extLst>
                    <a:ext uri="{9D8B030D-6E8A-4147-A177-3AD203B41FA5}">
                      <a16:colId xmlns:a16="http://schemas.microsoft.com/office/drawing/2014/main" val="462914181"/>
                    </a:ext>
                  </a:extLst>
                </a:gridCol>
              </a:tblGrid>
              <a:tr h="673185">
                <a:tc>
                  <a:txBody>
                    <a:bodyPr/>
                    <a:lstStyle/>
                    <a:p>
                      <a:r>
                        <a:rPr lang="en-US" dirty="0"/>
                        <a:t>DATE</a:t>
                      </a:r>
                    </a:p>
                  </a:txBody>
                  <a:tcPr/>
                </a:tc>
                <a:tc>
                  <a:txBody>
                    <a:bodyPr/>
                    <a:lstStyle/>
                    <a:p>
                      <a:r>
                        <a:rPr lang="en-US" dirty="0"/>
                        <a:t>31</a:t>
                      </a:r>
                      <a:r>
                        <a:rPr lang="en-US" baseline="30000" dirty="0"/>
                        <a:t>ST</a:t>
                      </a:r>
                      <a:r>
                        <a:rPr lang="en-US" dirty="0"/>
                        <a:t> OCTOBER 2022</a:t>
                      </a:r>
                    </a:p>
                  </a:txBody>
                  <a:tcPr/>
                </a:tc>
                <a:extLst>
                  <a:ext uri="{0D108BD9-81ED-4DB2-BD59-A6C34878D82A}">
                    <a16:rowId xmlns:a16="http://schemas.microsoft.com/office/drawing/2014/main" val="4196864962"/>
                  </a:ext>
                </a:extLst>
              </a:tr>
              <a:tr h="673185">
                <a:tc>
                  <a:txBody>
                    <a:bodyPr/>
                    <a:lstStyle/>
                    <a:p>
                      <a:r>
                        <a:rPr lang="en-US" dirty="0"/>
                        <a:t>TEAM ID</a:t>
                      </a:r>
                    </a:p>
                  </a:txBody>
                  <a:tcPr/>
                </a:tc>
                <a:tc>
                  <a:txBody>
                    <a:bodyPr/>
                    <a:lstStyle/>
                    <a:p>
                      <a:r>
                        <a:rPr lang="en-US" dirty="0"/>
                        <a:t>PNT2022TMID30005</a:t>
                      </a:r>
                    </a:p>
                  </a:txBody>
                  <a:tcPr/>
                </a:tc>
                <a:extLst>
                  <a:ext uri="{0D108BD9-81ED-4DB2-BD59-A6C34878D82A}">
                    <a16:rowId xmlns:a16="http://schemas.microsoft.com/office/drawing/2014/main" val="672879022"/>
                  </a:ext>
                </a:extLst>
              </a:tr>
              <a:tr h="1178072">
                <a:tc>
                  <a:txBody>
                    <a:bodyPr/>
                    <a:lstStyle/>
                    <a:p>
                      <a:r>
                        <a:rPr lang="en-US" dirty="0"/>
                        <a:t>PROJECT TITLE</a:t>
                      </a:r>
                    </a:p>
                  </a:txBody>
                  <a:tcPr/>
                </a:tc>
                <a:tc>
                  <a:txBody>
                    <a:bodyPr/>
                    <a:lstStyle/>
                    <a:p>
                      <a:r>
                        <a:rPr lang="en-US" dirty="0"/>
                        <a:t>ANALYSIS OF CROP YIELD PREDICTION USING DATA TECHNIQUE </a:t>
                      </a:r>
                    </a:p>
                  </a:txBody>
                  <a:tcPr/>
                </a:tc>
                <a:extLst>
                  <a:ext uri="{0D108BD9-81ED-4DB2-BD59-A6C34878D82A}">
                    <a16:rowId xmlns:a16="http://schemas.microsoft.com/office/drawing/2014/main" val="716837952"/>
                  </a:ext>
                </a:extLst>
              </a:tr>
            </a:tbl>
          </a:graphicData>
        </a:graphic>
      </p:graphicFrame>
    </p:spTree>
    <p:extLst>
      <p:ext uri="{BB962C8B-B14F-4D97-AF65-F5344CB8AC3E}">
        <p14:creationId xmlns:p14="http://schemas.microsoft.com/office/powerpoint/2010/main" val="283127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7189-5098-E443-0612-54ABD19BB0D4}"/>
              </a:ext>
            </a:extLst>
          </p:cNvPr>
          <p:cNvSpPr>
            <a:spLocks noGrp="1"/>
          </p:cNvSpPr>
          <p:nvPr>
            <p:ph type="title"/>
          </p:nvPr>
        </p:nvSpPr>
        <p:spPr>
          <a:xfrm>
            <a:off x="677334" y="609600"/>
            <a:ext cx="8596668" cy="731520"/>
          </a:xfrm>
        </p:spPr>
        <p:txBody>
          <a:bodyPr/>
          <a:lstStyle/>
          <a:p>
            <a:r>
              <a:rPr lang="en-US" b="1" u="sng" dirty="0">
                <a:solidFill>
                  <a:srgbClr val="FFC000"/>
                </a:solidFill>
              </a:rPr>
              <a:t>KNN ALGORITHMS</a:t>
            </a:r>
          </a:p>
        </p:txBody>
      </p:sp>
      <p:pic>
        <p:nvPicPr>
          <p:cNvPr id="4" name="Content Placeholder 3">
            <a:extLst>
              <a:ext uri="{FF2B5EF4-FFF2-40B4-BE49-F238E27FC236}">
                <a16:creationId xmlns:a16="http://schemas.microsoft.com/office/drawing/2014/main" id="{C8B3C862-B9CA-B10A-2CAD-4B5AF13C7593}"/>
              </a:ext>
            </a:extLst>
          </p:cNvPr>
          <p:cNvPicPr>
            <a:picLocks noGrp="1" noChangeAspect="1"/>
          </p:cNvPicPr>
          <p:nvPr>
            <p:ph idx="1"/>
          </p:nvPr>
        </p:nvPicPr>
        <p:blipFill rotWithShape="1">
          <a:blip r:embed="rId2"/>
          <a:srcRect l="64417" t="26074" r="13000" b="3852"/>
          <a:stretch/>
        </p:blipFill>
        <p:spPr>
          <a:xfrm>
            <a:off x="4737732" y="1510665"/>
            <a:ext cx="2493015" cy="4351338"/>
          </a:xfrm>
          <a:prstGeom prst="rect">
            <a:avLst/>
          </a:prstGeom>
        </p:spPr>
      </p:pic>
    </p:spTree>
    <p:extLst>
      <p:ext uri="{BB962C8B-B14F-4D97-AF65-F5344CB8AC3E}">
        <p14:creationId xmlns:p14="http://schemas.microsoft.com/office/powerpoint/2010/main" val="193034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8AF4-5A7C-014C-682F-1555DF7FE39A}"/>
              </a:ext>
            </a:extLst>
          </p:cNvPr>
          <p:cNvSpPr>
            <a:spLocks noGrp="1"/>
          </p:cNvSpPr>
          <p:nvPr>
            <p:ph type="title"/>
          </p:nvPr>
        </p:nvSpPr>
        <p:spPr/>
        <p:txBody>
          <a:bodyPr/>
          <a:lstStyle/>
          <a:p>
            <a:r>
              <a:rPr lang="en-US" b="1" u="sng" dirty="0">
                <a:solidFill>
                  <a:srgbClr val="002060"/>
                </a:solidFill>
              </a:rPr>
              <a:t>K-NN DIAGRAM</a:t>
            </a:r>
          </a:p>
        </p:txBody>
      </p:sp>
      <p:pic>
        <p:nvPicPr>
          <p:cNvPr id="1026" name="Picture 2" descr="K-Nearest Neighbor(KNN) Algorithm for Machine Learning - Javatpoint">
            <a:extLst>
              <a:ext uri="{FF2B5EF4-FFF2-40B4-BE49-F238E27FC236}">
                <a16:creationId xmlns:a16="http://schemas.microsoft.com/office/drawing/2014/main" id="{D84FB3A4-B103-16D7-1083-7DED0D0D88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8519" y="267255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1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k-Nearest Neighbors (kNN) Algorithm in Python – Real Python">
            <a:extLst>
              <a:ext uri="{FF2B5EF4-FFF2-40B4-BE49-F238E27FC236}">
                <a16:creationId xmlns:a16="http://schemas.microsoft.com/office/drawing/2014/main" id="{D06B001A-FB93-4A6B-CFE6-813FB3D458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375920"/>
            <a:ext cx="6487160" cy="61606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mart Farming- IoT Applications in Agriculture">
            <a:extLst>
              <a:ext uri="{FF2B5EF4-FFF2-40B4-BE49-F238E27FC236}">
                <a16:creationId xmlns:a16="http://schemas.microsoft.com/office/drawing/2014/main" id="{9DD2EE66-0447-5951-192C-A7B932C8BDC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858760" y="181763"/>
            <a:ext cx="4191000" cy="279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53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4624-23F1-3ABF-14D8-9E5750FEDFA5}"/>
              </a:ext>
            </a:extLst>
          </p:cNvPr>
          <p:cNvSpPr>
            <a:spLocks noGrp="1"/>
          </p:cNvSpPr>
          <p:nvPr>
            <p:ph type="title"/>
          </p:nvPr>
        </p:nvSpPr>
        <p:spPr/>
        <p:txBody>
          <a:bodyPr/>
          <a:lstStyle/>
          <a:p>
            <a:r>
              <a:rPr lang="en-US" b="1" u="sng" dirty="0">
                <a:solidFill>
                  <a:srgbClr val="00B050"/>
                </a:solidFill>
              </a:rPr>
              <a:t>ACCURACY OF DATA’S</a:t>
            </a:r>
          </a:p>
        </p:txBody>
      </p:sp>
      <p:pic>
        <p:nvPicPr>
          <p:cNvPr id="3074" name="Picture 2" descr="Prediction of Agricultural Crops using KNN Algorithm">
            <a:extLst>
              <a:ext uri="{FF2B5EF4-FFF2-40B4-BE49-F238E27FC236}">
                <a16:creationId xmlns:a16="http://schemas.microsoft.com/office/drawing/2014/main" id="{53EF87B5-969D-FA19-B9EF-C6BE7E7C88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05037" y="1788160"/>
            <a:ext cx="4125878" cy="314658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5C3C8730-C13F-B787-527F-5C01BB55C5BC}"/>
              </a:ext>
            </a:extLst>
          </p:cNvPr>
          <p:cNvPicPr>
            <a:picLocks noGrp="1" noChangeAspect="1"/>
          </p:cNvPicPr>
          <p:nvPr>
            <p:ph sz="half" idx="2"/>
          </p:nvPr>
        </p:nvPicPr>
        <p:blipFill>
          <a:blip r:embed="rId3"/>
          <a:stretch>
            <a:fillRect/>
          </a:stretch>
        </p:blipFill>
        <p:spPr>
          <a:xfrm>
            <a:off x="7239000" y="1422400"/>
            <a:ext cx="4102894" cy="4102894"/>
          </a:xfrm>
          <a:prstGeom prst="rect">
            <a:avLst/>
          </a:prstGeom>
        </p:spPr>
      </p:pic>
    </p:spTree>
    <p:extLst>
      <p:ext uri="{BB962C8B-B14F-4D97-AF65-F5344CB8AC3E}">
        <p14:creationId xmlns:p14="http://schemas.microsoft.com/office/powerpoint/2010/main" val="169969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nsors | Free Full-Text | A Comparative Study of Traffic Classification  Techniques for Smart City Networks | HTML">
            <a:extLst>
              <a:ext uri="{FF2B5EF4-FFF2-40B4-BE49-F238E27FC236}">
                <a16:creationId xmlns:a16="http://schemas.microsoft.com/office/drawing/2014/main" id="{903E65EA-2AEE-C6F4-255D-1BBD5B88B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589280"/>
            <a:ext cx="9327515" cy="618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4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66E4FC1-B75A-506B-98C0-83AB14E218D0}"/>
              </a:ext>
            </a:extLst>
          </p:cNvPr>
          <p:cNvSpPr/>
          <p:nvPr/>
        </p:nvSpPr>
        <p:spPr>
          <a:xfrm>
            <a:off x="660400" y="548640"/>
            <a:ext cx="10566400" cy="5506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CC66B76-97B6-5647-FBC9-CA71DB44EEE3}"/>
              </a:ext>
            </a:extLst>
          </p:cNvPr>
          <p:cNvCxnSpPr>
            <a:stCxn id="2" idx="0"/>
            <a:endCxn id="2" idx="2"/>
          </p:cNvCxnSpPr>
          <p:nvPr/>
        </p:nvCxnSpPr>
        <p:spPr>
          <a:xfrm>
            <a:off x="5943600" y="548640"/>
            <a:ext cx="0" cy="550672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69292AF2-7266-61F8-60AE-2BBBA32D4800}"/>
              </a:ext>
            </a:extLst>
          </p:cNvPr>
          <p:cNvCxnSpPr>
            <a:stCxn id="2" idx="1"/>
            <a:endCxn id="2" idx="3"/>
          </p:cNvCxnSpPr>
          <p:nvPr/>
        </p:nvCxnSpPr>
        <p:spPr>
          <a:xfrm>
            <a:off x="660400" y="3302000"/>
            <a:ext cx="10566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Single Corner Snipped 12">
            <a:extLst>
              <a:ext uri="{FF2B5EF4-FFF2-40B4-BE49-F238E27FC236}">
                <a16:creationId xmlns:a16="http://schemas.microsoft.com/office/drawing/2014/main" id="{34FB028E-FC56-2780-3491-BECFBB028BA4}"/>
              </a:ext>
            </a:extLst>
          </p:cNvPr>
          <p:cNvSpPr/>
          <p:nvPr/>
        </p:nvSpPr>
        <p:spPr>
          <a:xfrm>
            <a:off x="1747520" y="1137920"/>
            <a:ext cx="3728717" cy="2052307"/>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SPRINT -01</a:t>
            </a:r>
          </a:p>
          <a:p>
            <a:pPr marL="285750" indent="-285750" algn="ctr">
              <a:buFont typeface="Arial" panose="020B0604020202020204" pitchFamily="34" charset="0"/>
              <a:buChar char="•"/>
            </a:pPr>
            <a:r>
              <a:rPr lang="en-US" dirty="0"/>
              <a:t>DATA COLLECTION</a:t>
            </a:r>
          </a:p>
          <a:p>
            <a:pPr marL="285750" indent="-285750" algn="ctr">
              <a:buFont typeface="Arial" panose="020B0604020202020204" pitchFamily="34" charset="0"/>
              <a:buChar char="•"/>
            </a:pPr>
            <a:r>
              <a:rPr lang="en-US" dirty="0"/>
              <a:t>DATA PREPARATION</a:t>
            </a:r>
          </a:p>
        </p:txBody>
      </p:sp>
      <p:sp>
        <p:nvSpPr>
          <p:cNvPr id="18" name="Rectangle: Single Corner Snipped 17">
            <a:extLst>
              <a:ext uri="{FF2B5EF4-FFF2-40B4-BE49-F238E27FC236}">
                <a16:creationId xmlns:a16="http://schemas.microsoft.com/office/drawing/2014/main" id="{7FDB616C-6026-40AD-B125-D84670445122}"/>
              </a:ext>
            </a:extLst>
          </p:cNvPr>
          <p:cNvSpPr/>
          <p:nvPr/>
        </p:nvSpPr>
        <p:spPr>
          <a:xfrm>
            <a:off x="6756400" y="1280160"/>
            <a:ext cx="3352800" cy="1666240"/>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SPRINT-02</a:t>
            </a:r>
          </a:p>
          <a:p>
            <a:pPr algn="ctr"/>
            <a:r>
              <a:rPr lang="en-US" dirty="0"/>
              <a:t>* DATA EXPLORATION</a:t>
            </a:r>
          </a:p>
        </p:txBody>
      </p:sp>
      <p:sp>
        <p:nvSpPr>
          <p:cNvPr id="23" name="Rectangle: Single Corner Snipped 22">
            <a:extLst>
              <a:ext uri="{FF2B5EF4-FFF2-40B4-BE49-F238E27FC236}">
                <a16:creationId xmlns:a16="http://schemas.microsoft.com/office/drawing/2014/main" id="{484C2589-25D5-8A3B-9CC9-CBC906712C9D}"/>
              </a:ext>
            </a:extLst>
          </p:cNvPr>
          <p:cNvSpPr/>
          <p:nvPr/>
        </p:nvSpPr>
        <p:spPr>
          <a:xfrm>
            <a:off x="-1391920" y="1280160"/>
            <a:ext cx="45719" cy="4571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C41114D-1132-E780-1023-91321D6DD560}"/>
              </a:ext>
            </a:extLst>
          </p:cNvPr>
          <p:cNvSpPr/>
          <p:nvPr/>
        </p:nvSpPr>
        <p:spPr>
          <a:xfrm>
            <a:off x="1960880" y="3850640"/>
            <a:ext cx="3515356" cy="1717026"/>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SPRINT-03</a:t>
            </a:r>
          </a:p>
          <a:p>
            <a:pPr algn="ctr"/>
            <a:r>
              <a:rPr lang="en-US" dirty="0"/>
              <a:t>* DASHBOARD CREATION</a:t>
            </a:r>
          </a:p>
        </p:txBody>
      </p:sp>
      <p:sp>
        <p:nvSpPr>
          <p:cNvPr id="25" name="Rectangle: Single Corner Snipped 24">
            <a:extLst>
              <a:ext uri="{FF2B5EF4-FFF2-40B4-BE49-F238E27FC236}">
                <a16:creationId xmlns:a16="http://schemas.microsoft.com/office/drawing/2014/main" id="{715305F2-6231-ADB7-1701-C0EE3009F25E}"/>
              </a:ext>
            </a:extLst>
          </p:cNvPr>
          <p:cNvSpPr/>
          <p:nvPr/>
        </p:nvSpPr>
        <p:spPr>
          <a:xfrm>
            <a:off x="6969760" y="3850640"/>
            <a:ext cx="3139432" cy="1717025"/>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SPRINT-04</a:t>
            </a:r>
          </a:p>
          <a:p>
            <a:pPr marL="285750" indent="-285750" algn="ctr">
              <a:buFont typeface="Arial" panose="020B0604020202020204" pitchFamily="34" charset="0"/>
              <a:buChar char="•"/>
            </a:pPr>
            <a:r>
              <a:rPr lang="en-US" dirty="0"/>
              <a:t>REPORT CREATION </a:t>
            </a:r>
          </a:p>
          <a:p>
            <a:pPr marL="285750" indent="-285750" algn="ctr">
              <a:buFont typeface="Arial" panose="020B0604020202020204" pitchFamily="34" charset="0"/>
              <a:buChar char="•"/>
            </a:pPr>
            <a:r>
              <a:rPr lang="en-US" dirty="0"/>
              <a:t>STORY CREATION</a:t>
            </a:r>
          </a:p>
          <a:p>
            <a:pPr algn="ctr"/>
            <a:endParaRPr lang="en-US" dirty="0"/>
          </a:p>
        </p:txBody>
      </p:sp>
    </p:spTree>
    <p:extLst>
      <p:ext uri="{BB962C8B-B14F-4D97-AF65-F5344CB8AC3E}">
        <p14:creationId xmlns:p14="http://schemas.microsoft.com/office/powerpoint/2010/main" val="249212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1E67-01E1-2CB2-4B61-96ABE9E68C2D}"/>
              </a:ext>
            </a:extLst>
          </p:cNvPr>
          <p:cNvSpPr>
            <a:spLocks noGrp="1"/>
          </p:cNvSpPr>
          <p:nvPr>
            <p:ph type="ctrTitle"/>
          </p:nvPr>
        </p:nvSpPr>
        <p:spPr>
          <a:xfrm>
            <a:off x="74506" y="2824480"/>
            <a:ext cx="9282853" cy="802640"/>
          </a:xfrm>
        </p:spPr>
        <p:txBody>
          <a:bodyPr/>
          <a:lstStyle/>
          <a:p>
            <a:r>
              <a:rPr lang="en-US" sz="4400" b="1" u="sng" dirty="0">
                <a:solidFill>
                  <a:schemeClr val="accent5"/>
                </a:solidFill>
                <a:latin typeface="Times New Roman" panose="02020603050405020304" pitchFamily="18" charset="0"/>
                <a:cs typeface="Times New Roman" panose="02020603050405020304" pitchFamily="18" charset="0"/>
              </a:rPr>
              <a:t>DEVELOPMENT OF SPRINT-02</a:t>
            </a:r>
          </a:p>
        </p:txBody>
      </p:sp>
    </p:spTree>
    <p:extLst>
      <p:ext uri="{BB962C8B-B14F-4D97-AF65-F5344CB8AC3E}">
        <p14:creationId xmlns:p14="http://schemas.microsoft.com/office/powerpoint/2010/main" val="182071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00E7-77A5-9AB7-ED29-A4F8752B9F0A}"/>
              </a:ext>
            </a:extLst>
          </p:cNvPr>
          <p:cNvSpPr>
            <a:spLocks noGrp="1"/>
          </p:cNvSpPr>
          <p:nvPr>
            <p:ph type="title"/>
          </p:nvPr>
        </p:nvSpPr>
        <p:spPr/>
        <p:txBody>
          <a:bodyPr/>
          <a:lstStyle/>
          <a:p>
            <a:r>
              <a:rPr lang="en-US" b="1" u="sng" dirty="0"/>
              <a:t>DATA EXPLORATION:</a:t>
            </a:r>
          </a:p>
        </p:txBody>
      </p:sp>
      <p:sp>
        <p:nvSpPr>
          <p:cNvPr id="4" name="TextBox 3">
            <a:extLst>
              <a:ext uri="{FF2B5EF4-FFF2-40B4-BE49-F238E27FC236}">
                <a16:creationId xmlns:a16="http://schemas.microsoft.com/office/drawing/2014/main" id="{39747FD1-FB14-DAB5-4BEA-86F263F97666}"/>
              </a:ext>
            </a:extLst>
          </p:cNvPr>
          <p:cNvSpPr txBox="1"/>
          <p:nvPr/>
        </p:nvSpPr>
        <p:spPr>
          <a:xfrm>
            <a:off x="2235200" y="1451056"/>
            <a:ext cx="5943600" cy="4801314"/>
          </a:xfrm>
          <a:prstGeom prst="rect">
            <a:avLst/>
          </a:prstGeom>
          <a:noFill/>
        </p:spPr>
        <p:txBody>
          <a:bodyPr wrap="square">
            <a:spAutoFit/>
          </a:bodyPr>
          <a:lstStyle/>
          <a:p>
            <a:r>
              <a:rPr lang="en-US" b="1" dirty="0"/>
              <a:t>Dataset collection </a:t>
            </a:r>
          </a:p>
          <a:p>
            <a:r>
              <a:rPr lang="en-US" dirty="0"/>
              <a:t>The dataset used for this project is collected from various online sources like Kaggle.com and data.govt.in. We have taken the agricultural data of four regions namely, Mangalore, </a:t>
            </a:r>
            <a:r>
              <a:rPr lang="en-US" dirty="0" err="1"/>
              <a:t>Hasana</a:t>
            </a:r>
            <a:r>
              <a:rPr lang="en-US" dirty="0"/>
              <a:t>, Kodagu and Kasaragod. </a:t>
            </a:r>
          </a:p>
          <a:p>
            <a:endParaRPr lang="en-US" dirty="0"/>
          </a:p>
          <a:p>
            <a:r>
              <a:rPr lang="en-US" dirty="0"/>
              <a:t>Some important features or the parameters which has the highest impact on the agricultural yield considered in the project are listed below. </a:t>
            </a:r>
          </a:p>
          <a:p>
            <a:r>
              <a:rPr lang="en-US" dirty="0"/>
              <a:t>*Rainfall (in mm)</a:t>
            </a:r>
          </a:p>
          <a:p>
            <a:r>
              <a:rPr lang="en-US" dirty="0"/>
              <a:t>* Humidity </a:t>
            </a:r>
          </a:p>
          <a:p>
            <a:r>
              <a:rPr lang="en-US" dirty="0"/>
              <a:t>*Temperature </a:t>
            </a:r>
          </a:p>
          <a:p>
            <a:r>
              <a:rPr lang="en-US" dirty="0"/>
              <a:t>* Area</a:t>
            </a:r>
          </a:p>
          <a:p>
            <a:r>
              <a:rPr lang="en-US" dirty="0"/>
              <a:t>* Yield </a:t>
            </a:r>
          </a:p>
          <a:p>
            <a:r>
              <a:rPr lang="en-US" dirty="0"/>
              <a:t>*Type of the soil </a:t>
            </a:r>
          </a:p>
          <a:p>
            <a:r>
              <a:rPr lang="en-US" dirty="0"/>
              <a:t>* Location </a:t>
            </a:r>
          </a:p>
          <a:p>
            <a:r>
              <a:rPr lang="en-US" dirty="0"/>
              <a:t>* Price </a:t>
            </a:r>
          </a:p>
        </p:txBody>
      </p:sp>
    </p:spTree>
    <p:extLst>
      <p:ext uri="{BB962C8B-B14F-4D97-AF65-F5344CB8AC3E}">
        <p14:creationId xmlns:p14="http://schemas.microsoft.com/office/powerpoint/2010/main" val="191579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6874-08CE-AD5C-B3B6-BD0122891AAD}"/>
              </a:ext>
            </a:extLst>
          </p:cNvPr>
          <p:cNvSpPr>
            <a:spLocks noGrp="1"/>
          </p:cNvSpPr>
          <p:nvPr>
            <p:ph type="ctrTitle"/>
          </p:nvPr>
        </p:nvSpPr>
        <p:spPr>
          <a:xfrm>
            <a:off x="1524000" y="1122363"/>
            <a:ext cx="5933440" cy="2306637"/>
          </a:xfrm>
        </p:spPr>
        <p:txBody>
          <a:bodyPr>
            <a:normAutofit fontScale="90000"/>
          </a:bodyPr>
          <a:lstStyle/>
          <a:p>
            <a:r>
              <a:rPr lang="en-US" sz="1800" b="1" dirty="0">
                <a:solidFill>
                  <a:srgbClr val="7030A0"/>
                </a:solidFill>
                <a:latin typeface="Times New Roman" panose="02020603050405020304" pitchFamily="18" charset="0"/>
                <a:cs typeface="Times New Roman" panose="02020603050405020304" pitchFamily="18" charset="0"/>
              </a:rPr>
              <a:t> </a:t>
            </a:r>
            <a:br>
              <a:rPr lang="en-US" sz="1800" b="1" dirty="0">
                <a:solidFill>
                  <a:srgbClr val="7030A0"/>
                </a:solidFill>
                <a:latin typeface="Times New Roman" panose="02020603050405020304" pitchFamily="18" charset="0"/>
                <a:cs typeface="Times New Roman" panose="02020603050405020304" pitchFamily="18" charset="0"/>
              </a:rPr>
            </a:br>
            <a:r>
              <a:rPr lang="en-US" sz="1800" b="1" u="sng" dirty="0">
                <a:solidFill>
                  <a:srgbClr val="7030A0"/>
                </a:solidFill>
                <a:latin typeface="Times New Roman" panose="02020603050405020304" pitchFamily="18" charset="0"/>
                <a:cs typeface="Times New Roman" panose="02020603050405020304" pitchFamily="18" charset="0"/>
              </a:rPr>
              <a:t>Pre-processing the data </a:t>
            </a:r>
            <a:br>
              <a:rPr lang="en-US" sz="1800" b="1" dirty="0">
                <a:solidFill>
                  <a:srgbClr val="7030A0"/>
                </a:solidFill>
                <a:latin typeface="Times New Roman" panose="02020603050405020304" pitchFamily="18" charset="0"/>
                <a:cs typeface="Times New Roman" panose="02020603050405020304" pitchFamily="18" charset="0"/>
              </a:rPr>
            </a:br>
            <a:r>
              <a:rPr lang="en-US" sz="1600" b="1" dirty="0">
                <a:solidFill>
                  <a:srgbClr val="7030A0"/>
                </a:solidFill>
              </a:rPr>
              <a:t>After the selection of the dataset, it has to be pre-processed into a form that you can work with. Some of the steps are formatting, cleaning and sampling. Initially the data you have selected is converted into the format suitable for you to work with. Cleaning data is the removal or fixing of the mixed data. Sampling is taking a small representative sample of the selected data that may be much faster for exploring the solutions than datasets.</a:t>
            </a:r>
            <a:endParaRPr lang="en-US" dirty="0">
              <a:solidFill>
                <a:srgbClr val="7030A0"/>
              </a:solidFill>
            </a:endParaRPr>
          </a:p>
        </p:txBody>
      </p:sp>
      <p:sp>
        <p:nvSpPr>
          <p:cNvPr id="3" name="Subtitle 2">
            <a:extLst>
              <a:ext uri="{FF2B5EF4-FFF2-40B4-BE49-F238E27FC236}">
                <a16:creationId xmlns:a16="http://schemas.microsoft.com/office/drawing/2014/main" id="{056FA81C-EF5D-FBF1-C4E3-ADDDA1366961}"/>
              </a:ext>
            </a:extLst>
          </p:cNvPr>
          <p:cNvSpPr>
            <a:spLocks noGrp="1"/>
          </p:cNvSpPr>
          <p:nvPr>
            <p:ph type="subTitle" idx="1"/>
          </p:nvPr>
        </p:nvSpPr>
        <p:spPr>
          <a:xfrm>
            <a:off x="1507067" y="4050833"/>
            <a:ext cx="5950373" cy="2004527"/>
          </a:xfrm>
        </p:spPr>
        <p:txBody>
          <a:bodyPr>
            <a:normAutofit fontScale="85000" lnSpcReduction="20000"/>
          </a:bodyPr>
          <a:lstStyle/>
          <a:p>
            <a:r>
              <a:rPr lang="en-US" b="1" u="sng" dirty="0">
                <a:solidFill>
                  <a:srgbClr val="00B0F0"/>
                </a:solidFill>
                <a:latin typeface="Times New Roman" panose="02020603050405020304" pitchFamily="18" charset="0"/>
                <a:cs typeface="Times New Roman" panose="02020603050405020304" pitchFamily="18" charset="0"/>
              </a:rPr>
              <a:t>Transforming the data </a:t>
            </a:r>
          </a:p>
          <a:p>
            <a:r>
              <a:rPr lang="en-US" dirty="0">
                <a:solidFill>
                  <a:srgbClr val="00B0F0"/>
                </a:solidFill>
              </a:rPr>
              <a:t>The final step is transforming the selected data. The preprocessed data here is then transformed into data that is ready for machine learning algorithms by using various engineering features like scaling, feature aggregation and so on. There may be several features that can be combined into a single feature which would be more meaningful to the problem you are trying to solve. Figure 1 below shows the final data to be used by the classifiers. Figures 2 and 3 shows the system design of the proposed system</a:t>
            </a:r>
            <a:r>
              <a:rPr lang="en-US" dirty="0"/>
              <a:t>.</a:t>
            </a:r>
          </a:p>
        </p:txBody>
      </p:sp>
    </p:spTree>
    <p:extLst>
      <p:ext uri="{BB962C8B-B14F-4D97-AF65-F5344CB8AC3E}">
        <p14:creationId xmlns:p14="http://schemas.microsoft.com/office/powerpoint/2010/main" val="20643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1842-CB90-26FF-0EF6-7CEB4C23640D}"/>
              </a:ext>
            </a:extLst>
          </p:cNvPr>
          <p:cNvSpPr>
            <a:spLocks noGrp="1"/>
          </p:cNvSpPr>
          <p:nvPr>
            <p:ph type="title"/>
          </p:nvPr>
        </p:nvSpPr>
        <p:spPr/>
        <p:txBody>
          <a:bodyPr/>
          <a:lstStyle/>
          <a:p>
            <a:r>
              <a:rPr lang="en-US" dirty="0">
                <a:solidFill>
                  <a:srgbClr val="00B0F0"/>
                </a:solidFill>
              </a:rPr>
              <a:t>FIGURE-01</a:t>
            </a:r>
          </a:p>
        </p:txBody>
      </p:sp>
      <p:pic>
        <p:nvPicPr>
          <p:cNvPr id="5" name="Content Placeholder 5">
            <a:extLst>
              <a:ext uri="{FF2B5EF4-FFF2-40B4-BE49-F238E27FC236}">
                <a16:creationId xmlns:a16="http://schemas.microsoft.com/office/drawing/2014/main" id="{0ECFE04F-91D3-0191-893D-FDF6E24ADCFA}"/>
              </a:ext>
            </a:extLst>
          </p:cNvPr>
          <p:cNvPicPr>
            <a:picLocks noGrp="1" noChangeAspect="1"/>
          </p:cNvPicPr>
          <p:nvPr>
            <p:ph idx="1"/>
          </p:nvPr>
        </p:nvPicPr>
        <p:blipFill rotWithShape="1">
          <a:blip r:embed="rId2"/>
          <a:srcRect l="48534" t="55844" r="23647" b="13429"/>
          <a:stretch/>
        </p:blipFill>
        <p:spPr>
          <a:xfrm>
            <a:off x="4124960" y="1496482"/>
            <a:ext cx="7554026" cy="4680798"/>
          </a:xfrm>
        </p:spPr>
      </p:pic>
      <p:sp>
        <p:nvSpPr>
          <p:cNvPr id="4" name="Text Placeholder 3">
            <a:extLst>
              <a:ext uri="{FF2B5EF4-FFF2-40B4-BE49-F238E27FC236}">
                <a16:creationId xmlns:a16="http://schemas.microsoft.com/office/drawing/2014/main" id="{CD756D17-371E-6902-CA65-2D4DC208C1F2}"/>
              </a:ext>
            </a:extLst>
          </p:cNvPr>
          <p:cNvSpPr>
            <a:spLocks noGrp="1"/>
          </p:cNvSpPr>
          <p:nvPr>
            <p:ph type="body" sz="half" idx="2"/>
          </p:nvPr>
        </p:nvSpPr>
        <p:spPr/>
        <p:txBody>
          <a:bodyPr>
            <a:normAutofit/>
          </a:bodyPr>
          <a:lstStyle/>
          <a:p>
            <a:r>
              <a:rPr lang="en-US" sz="1600" dirty="0"/>
              <a:t>FINAL DATASET</a:t>
            </a:r>
          </a:p>
        </p:txBody>
      </p:sp>
    </p:spTree>
    <p:extLst>
      <p:ext uri="{BB962C8B-B14F-4D97-AF65-F5344CB8AC3E}">
        <p14:creationId xmlns:p14="http://schemas.microsoft.com/office/powerpoint/2010/main" val="349738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F4E2-365E-CA0B-FC15-64926212CA93}"/>
              </a:ext>
            </a:extLst>
          </p:cNvPr>
          <p:cNvSpPr>
            <a:spLocks noGrp="1"/>
          </p:cNvSpPr>
          <p:nvPr>
            <p:ph type="title"/>
          </p:nvPr>
        </p:nvSpPr>
        <p:spPr/>
        <p:txBody>
          <a:bodyPr/>
          <a:lstStyle/>
          <a:p>
            <a:r>
              <a:rPr lang="en-US" dirty="0">
                <a:solidFill>
                  <a:srgbClr val="00B0F0"/>
                </a:solidFill>
              </a:rPr>
              <a:t>FIGURE-02</a:t>
            </a:r>
            <a:r>
              <a:rPr lang="en-US" b="1" dirty="0">
                <a:solidFill>
                  <a:schemeClr val="tx1"/>
                </a:solidFill>
              </a:rPr>
              <a:t>(SYSTEM DESIGN [a])</a:t>
            </a:r>
          </a:p>
        </p:txBody>
      </p:sp>
      <p:pic>
        <p:nvPicPr>
          <p:cNvPr id="4" name="Content Placeholder 7">
            <a:extLst>
              <a:ext uri="{FF2B5EF4-FFF2-40B4-BE49-F238E27FC236}">
                <a16:creationId xmlns:a16="http://schemas.microsoft.com/office/drawing/2014/main" id="{49724F2B-644E-951E-A3BE-269802479F18}"/>
              </a:ext>
            </a:extLst>
          </p:cNvPr>
          <p:cNvPicPr>
            <a:picLocks noGrp="1" noChangeAspect="1"/>
          </p:cNvPicPr>
          <p:nvPr>
            <p:ph idx="1"/>
          </p:nvPr>
        </p:nvPicPr>
        <p:blipFill rotWithShape="1">
          <a:blip r:embed="rId2"/>
          <a:srcRect l="30168" t="35259" r="41857" b="17038"/>
          <a:stretch/>
        </p:blipFill>
        <p:spPr>
          <a:xfrm>
            <a:off x="838200" y="2153920"/>
            <a:ext cx="9890760" cy="3850639"/>
          </a:xfrm>
        </p:spPr>
      </p:pic>
    </p:spTree>
    <p:extLst>
      <p:ext uri="{BB962C8B-B14F-4D97-AF65-F5344CB8AC3E}">
        <p14:creationId xmlns:p14="http://schemas.microsoft.com/office/powerpoint/2010/main" val="262586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CF13-FFB0-03EA-38AB-61BB4B5AF6FA}"/>
              </a:ext>
            </a:extLst>
          </p:cNvPr>
          <p:cNvSpPr>
            <a:spLocks noGrp="1"/>
          </p:cNvSpPr>
          <p:nvPr>
            <p:ph type="title"/>
          </p:nvPr>
        </p:nvSpPr>
        <p:spPr/>
        <p:txBody>
          <a:bodyPr/>
          <a:lstStyle/>
          <a:p>
            <a:r>
              <a:rPr lang="en-US" dirty="0">
                <a:solidFill>
                  <a:srgbClr val="00B0F0"/>
                </a:solidFill>
              </a:rPr>
              <a:t>FIGURE-03</a:t>
            </a:r>
            <a:r>
              <a:rPr lang="en-US" dirty="0">
                <a:solidFill>
                  <a:schemeClr val="tx1"/>
                </a:solidFill>
              </a:rPr>
              <a:t>(SYSTEM DESIGN [b])</a:t>
            </a:r>
          </a:p>
        </p:txBody>
      </p:sp>
      <p:pic>
        <p:nvPicPr>
          <p:cNvPr id="5" name="Content Placeholder 4">
            <a:extLst>
              <a:ext uri="{FF2B5EF4-FFF2-40B4-BE49-F238E27FC236}">
                <a16:creationId xmlns:a16="http://schemas.microsoft.com/office/drawing/2014/main" id="{3644400E-0666-64C8-91D5-7A309AD34708}"/>
              </a:ext>
            </a:extLst>
          </p:cNvPr>
          <p:cNvPicPr>
            <a:picLocks noGrp="1" noChangeAspect="1"/>
          </p:cNvPicPr>
          <p:nvPr>
            <p:ph idx="1"/>
          </p:nvPr>
        </p:nvPicPr>
        <p:blipFill rotWithShape="1">
          <a:blip r:embed="rId2"/>
          <a:srcRect l="32795" t="22721" r="38836" b="35250"/>
          <a:stretch/>
        </p:blipFill>
        <p:spPr>
          <a:xfrm>
            <a:off x="1330960" y="1968183"/>
            <a:ext cx="9113520" cy="4343400"/>
          </a:xfrm>
        </p:spPr>
      </p:pic>
      <p:sp>
        <p:nvSpPr>
          <p:cNvPr id="6" name="Rectangle 5">
            <a:extLst>
              <a:ext uri="{FF2B5EF4-FFF2-40B4-BE49-F238E27FC236}">
                <a16:creationId xmlns:a16="http://schemas.microsoft.com/office/drawing/2014/main" id="{BAAD7D34-3E6F-DEEF-CE0A-0101D7D2E830}"/>
              </a:ext>
            </a:extLst>
          </p:cNvPr>
          <p:cNvSpPr/>
          <p:nvPr/>
        </p:nvSpPr>
        <p:spPr>
          <a:xfrm>
            <a:off x="5516880" y="4053523"/>
            <a:ext cx="3820160" cy="49784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APPLY CLASSIFIERS</a:t>
            </a:r>
          </a:p>
        </p:txBody>
      </p:sp>
    </p:spTree>
    <p:extLst>
      <p:ext uri="{BB962C8B-B14F-4D97-AF65-F5344CB8AC3E}">
        <p14:creationId xmlns:p14="http://schemas.microsoft.com/office/powerpoint/2010/main" val="246048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ABDF-A79C-4657-F21D-2CBE6CB36A39}"/>
              </a:ext>
            </a:extLst>
          </p:cNvPr>
          <p:cNvSpPr>
            <a:spLocks noGrp="1"/>
          </p:cNvSpPr>
          <p:nvPr>
            <p:ph type="title"/>
          </p:nvPr>
        </p:nvSpPr>
        <p:spPr/>
        <p:txBody>
          <a:bodyPr/>
          <a:lstStyle/>
          <a:p>
            <a:r>
              <a:rPr lang="en-US" b="1" u="sng" dirty="0">
                <a:solidFill>
                  <a:schemeClr val="accent5"/>
                </a:solidFill>
              </a:rPr>
              <a:t>ALGORITHMS USED FOR THE PROPOSED SYSTEM</a:t>
            </a:r>
          </a:p>
        </p:txBody>
      </p:sp>
      <p:sp>
        <p:nvSpPr>
          <p:cNvPr id="4" name="TextBox 3">
            <a:extLst>
              <a:ext uri="{FF2B5EF4-FFF2-40B4-BE49-F238E27FC236}">
                <a16:creationId xmlns:a16="http://schemas.microsoft.com/office/drawing/2014/main" id="{D2CEA358-ACD4-DA27-2857-E5A49711DEB8}"/>
              </a:ext>
            </a:extLst>
          </p:cNvPr>
          <p:cNvSpPr txBox="1"/>
          <p:nvPr/>
        </p:nvSpPr>
        <p:spPr>
          <a:xfrm>
            <a:off x="985520" y="1690688"/>
            <a:ext cx="9438640" cy="3693319"/>
          </a:xfrm>
          <a:prstGeom prst="rect">
            <a:avLst/>
          </a:prstGeom>
          <a:noFill/>
        </p:spPr>
        <p:txBody>
          <a:bodyPr wrap="square">
            <a:spAutoFit/>
          </a:bodyPr>
          <a:lstStyle/>
          <a:p>
            <a:r>
              <a:rPr lang="en-US" dirty="0"/>
              <a:t>KNN algorithm KNN is a supervised machine learning algorithm. It learns by analogy. It is a simple but a powerful approach for making predictions. In the project, according to the input given, the dataset is preprocessed to obtain the extracted dataset which is our training set. Test data is selected randomly from this training set. K-most similar records to the test record is calculated. Euclidian distance is calculated for finding the similarity between the records. Once k </a:t>
            </a:r>
            <a:r>
              <a:rPr lang="en-US" dirty="0" err="1"/>
              <a:t>neighbours</a:t>
            </a:r>
            <a:r>
              <a:rPr lang="en-US" dirty="0"/>
              <a:t> are discovered , a summarized predictions are made by returning the most common outcome. </a:t>
            </a:r>
          </a:p>
          <a:p>
            <a:endParaRPr lang="en-US" dirty="0"/>
          </a:p>
          <a:p>
            <a:endParaRPr lang="en-US" dirty="0"/>
          </a:p>
          <a:p>
            <a:r>
              <a:rPr lang="en-US" dirty="0"/>
              <a:t> Equation 1 shows the </a:t>
            </a:r>
            <a:r>
              <a:rPr lang="en-US" dirty="0" err="1"/>
              <a:t>euclidian</a:t>
            </a:r>
            <a:r>
              <a:rPr lang="en-US" dirty="0"/>
              <a:t> distance formula. It is used to calculate the distance between the two data points in a plane. KNN do not have a learning phase as such. It just calculates the distance between the test set and each row of the training set and returns the most similar ones as its </a:t>
            </a:r>
            <a:r>
              <a:rPr lang="en-US" dirty="0" err="1"/>
              <a:t>neighbours</a:t>
            </a:r>
            <a:r>
              <a:rPr lang="en-US" dirty="0"/>
              <a:t>. The lesser the distance, more similar the records are. Hence it is called as lazy learner technique or learning by analogy. But still it is considered as on of the most powerful </a:t>
            </a:r>
            <a:r>
              <a:rPr lang="en-US" dirty="0" err="1"/>
              <a:t>agorithms</a:t>
            </a:r>
            <a:r>
              <a:rPr lang="en-US" dirty="0"/>
              <a:t>.</a:t>
            </a:r>
          </a:p>
        </p:txBody>
      </p:sp>
      <p:pic>
        <p:nvPicPr>
          <p:cNvPr id="5" name="Picture 4">
            <a:extLst>
              <a:ext uri="{FF2B5EF4-FFF2-40B4-BE49-F238E27FC236}">
                <a16:creationId xmlns:a16="http://schemas.microsoft.com/office/drawing/2014/main" id="{BF7BB47D-7129-55D3-153B-D7ED9333E181}"/>
              </a:ext>
            </a:extLst>
          </p:cNvPr>
          <p:cNvPicPr>
            <a:picLocks noChangeAspect="1"/>
          </p:cNvPicPr>
          <p:nvPr/>
        </p:nvPicPr>
        <p:blipFill rotWithShape="1">
          <a:blip r:embed="rId2"/>
          <a:srcRect l="76083" t="59704" r="11167" b="34518"/>
          <a:stretch/>
        </p:blipFill>
        <p:spPr>
          <a:xfrm>
            <a:off x="4927600" y="3784600"/>
            <a:ext cx="1554480" cy="396240"/>
          </a:xfrm>
          <a:prstGeom prst="rect">
            <a:avLst/>
          </a:prstGeom>
        </p:spPr>
      </p:pic>
    </p:spTree>
    <p:extLst>
      <p:ext uri="{BB962C8B-B14F-4D97-AF65-F5344CB8AC3E}">
        <p14:creationId xmlns:p14="http://schemas.microsoft.com/office/powerpoint/2010/main" val="748115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TotalTime>
  <Words>560</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PROJECT DEVELOPMENT PHASE  DEVELOPMENT OF SPRINT-02</vt:lpstr>
      <vt:lpstr>PowerPoint Presentation</vt:lpstr>
      <vt:lpstr>DEVELOPMENT OF SPRINT-02</vt:lpstr>
      <vt:lpstr>DATA EXPLORATION:</vt:lpstr>
      <vt:lpstr>  Pre-processing the data  After the selection of the dataset, it has to be pre-processed into a form that you can work with. Some of the steps are formatting, cleaning and sampling. Initially the data you have selected is converted into the format suitable for you to work with. Cleaning data is the removal or fixing of the mixed data. Sampling is taking a small representative sample of the selected data that may be much faster for exploring the solutions than datasets.</vt:lpstr>
      <vt:lpstr>FIGURE-01</vt:lpstr>
      <vt:lpstr>FIGURE-02(SYSTEM DESIGN [a])</vt:lpstr>
      <vt:lpstr>FIGURE-03(SYSTEM DESIGN [b])</vt:lpstr>
      <vt:lpstr>ALGORITHMS USED FOR THE PROPOSED SYSTEM</vt:lpstr>
      <vt:lpstr>KNN ALGORITHMS</vt:lpstr>
      <vt:lpstr>K-NN DIAGRAM</vt:lpstr>
      <vt:lpstr>PowerPoint Presentation</vt:lpstr>
      <vt:lpstr>ACCURACY OF DATA’S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DEVELOPMENT PHASE  DEVELOPMENT OF SPRINT-02</dc:title>
  <dc:creator>Admin</dc:creator>
  <cp:lastModifiedBy>Admin</cp:lastModifiedBy>
  <cp:revision>1</cp:revision>
  <dcterms:created xsi:type="dcterms:W3CDTF">2022-11-13T06:28:56Z</dcterms:created>
  <dcterms:modified xsi:type="dcterms:W3CDTF">2022-11-13T06:53:04Z</dcterms:modified>
</cp:coreProperties>
</file>