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ADD4-EF61-2E4F-8ABA-C679EC5D0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9A1D7C-1797-56AF-FD29-F0F0F099A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44BAD6-B7EA-A0A9-3141-6804F3840422}"/>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B9724F3C-544B-A82C-C3BE-57F1699CE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53A8E-8406-A64F-1DA2-0D05F11317DE}"/>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328140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C6F1-A371-EF05-AE5C-E373BDBE5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160A52-F757-C14C-B6B0-82F191C83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5BC046-A066-625A-8E11-F4442DA4722F}"/>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92CE34A9-9189-7C50-27FC-89AE16FE7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7B1C1-976B-CCCA-BD6E-A4D5D5C7299D}"/>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22729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65636-5B61-E024-0F77-2D2D76DE5D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A58757-FAD8-1208-3226-166CB4B42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8C0BB-7144-FE3D-74E7-E9147A3BAD8F}"/>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B79B4930-16F1-7693-4B66-F622DA635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6177C-267B-1C79-39C8-1F0DA7A66ABB}"/>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124095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6556-60C7-A0B7-6111-A50F6E925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7828B-9C1D-2A85-3D73-09798EC57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956B-F96C-F2AE-E904-458A4780C835}"/>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3314D08A-726B-C599-6D5C-9C17E8A02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2E8D8-955C-64C5-4424-5773B5BD38EE}"/>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310510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8C44-C568-78CF-4AAD-4166852EE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9100B4-F3D7-2FCF-A0B4-88BC1117A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A4A56-8A16-857D-62AF-B5A8EBDEE5FC}"/>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774760DF-8EA2-FC8D-0CAE-943EFA9A2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30FF7-8A10-1891-A152-7D8A3FDC3233}"/>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203862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B5ED-FC5B-E56E-079B-2E75AF9E5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27F32B-54EA-97B9-0F9A-C112FB26A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0BFCC-82D9-3C8A-51AB-141EE3BC9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8E4731-290C-1AC9-335E-AED74AA13F35}"/>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6" name="Footer Placeholder 5">
            <a:extLst>
              <a:ext uri="{FF2B5EF4-FFF2-40B4-BE49-F238E27FC236}">
                <a16:creationId xmlns:a16="http://schemas.microsoft.com/office/drawing/2014/main" id="{33A846F3-5063-93C0-862F-1E115F809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BE978F-4B7E-C34F-1611-BB07F32D9061}"/>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32158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093E-BB21-AA76-1209-D0AC51428D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858E9-4152-7258-3758-E4BF22173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49C7C-BE97-F41D-8ECE-0F0FFD253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3A5015-133F-764C-C74E-ACBD799A0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9F8BD1-3118-EC47-01B7-DE75BA950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185944-6729-70F2-2869-D01E71579A29}"/>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8" name="Footer Placeholder 7">
            <a:extLst>
              <a:ext uri="{FF2B5EF4-FFF2-40B4-BE49-F238E27FC236}">
                <a16:creationId xmlns:a16="http://schemas.microsoft.com/office/drawing/2014/main" id="{9094DCEE-8F6F-7B3B-E90A-3E90ABA6C8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D3DFBC-81FD-F314-27DB-71E0627E2438}"/>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397638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F6E5-0586-8AD2-4026-B4642E5900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0263F1-5A72-90BA-A99A-388E0C139EF3}"/>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4" name="Footer Placeholder 3">
            <a:extLst>
              <a:ext uri="{FF2B5EF4-FFF2-40B4-BE49-F238E27FC236}">
                <a16:creationId xmlns:a16="http://schemas.microsoft.com/office/drawing/2014/main" id="{A565E114-8386-5E45-EE5F-0C2E2AF31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F8B853-808E-ABDA-3A56-E4E6231113A1}"/>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224991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0CF7B-275F-84B4-B9CD-7E02598C7A5C}"/>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3" name="Footer Placeholder 2">
            <a:extLst>
              <a:ext uri="{FF2B5EF4-FFF2-40B4-BE49-F238E27FC236}">
                <a16:creationId xmlns:a16="http://schemas.microsoft.com/office/drawing/2014/main" id="{1C26249E-7DAA-7EEB-F6C0-12C456FEC9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8052B6-64D0-DB5B-3601-497251427708}"/>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37287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3D6-D076-34C3-092E-FEC1D0232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26F85E-97EC-F030-AAA1-B6354B73C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9F741D-92ED-E2BB-B185-08A8FE2CA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A6953-763E-0780-335F-579789A89713}"/>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6" name="Footer Placeholder 5">
            <a:extLst>
              <a:ext uri="{FF2B5EF4-FFF2-40B4-BE49-F238E27FC236}">
                <a16:creationId xmlns:a16="http://schemas.microsoft.com/office/drawing/2014/main" id="{FBB872B2-047D-5050-F198-F36412E5F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429FF-B50F-71B5-8495-18AA30A3C1A8}"/>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85115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C4B6-3EC9-725D-40B0-6D1EDF233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183128-BFD5-16AF-EC8A-9E408192B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C89B5D-9ECE-1790-CBFD-81774A9B8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12261-3A48-503F-C17A-476384835E4B}"/>
              </a:ext>
            </a:extLst>
          </p:cNvPr>
          <p:cNvSpPr>
            <a:spLocks noGrp="1"/>
          </p:cNvSpPr>
          <p:nvPr>
            <p:ph type="dt" sz="half" idx="10"/>
          </p:nvPr>
        </p:nvSpPr>
        <p:spPr/>
        <p:txBody>
          <a:bodyPr/>
          <a:lstStyle/>
          <a:p>
            <a:fld id="{E6FBBA5A-BBD1-4519-8082-9B4504FD9684}" type="datetimeFigureOut">
              <a:rPr lang="en-IN" smtClean="0"/>
              <a:t>19-11-2022</a:t>
            </a:fld>
            <a:endParaRPr lang="en-IN"/>
          </a:p>
        </p:txBody>
      </p:sp>
      <p:sp>
        <p:nvSpPr>
          <p:cNvPr id="6" name="Footer Placeholder 5">
            <a:extLst>
              <a:ext uri="{FF2B5EF4-FFF2-40B4-BE49-F238E27FC236}">
                <a16:creationId xmlns:a16="http://schemas.microsoft.com/office/drawing/2014/main" id="{E8755EC3-16DE-AECF-09F1-210E43773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C1ECAD-2196-DE65-463A-F43DD34163BA}"/>
              </a:ext>
            </a:extLst>
          </p:cNvPr>
          <p:cNvSpPr>
            <a:spLocks noGrp="1"/>
          </p:cNvSpPr>
          <p:nvPr>
            <p:ph type="sldNum" sz="quarter" idx="12"/>
          </p:nvPr>
        </p:nvSpPr>
        <p:spPr/>
        <p:txBody>
          <a:bodyPr/>
          <a:lstStyle/>
          <a:p>
            <a:fld id="{474148D3-61DD-43EB-A50A-5DB6390BD987}" type="slidenum">
              <a:rPr lang="en-IN" smtClean="0"/>
              <a:t>‹#›</a:t>
            </a:fld>
            <a:endParaRPr lang="en-IN"/>
          </a:p>
        </p:txBody>
      </p:sp>
    </p:spTree>
    <p:extLst>
      <p:ext uri="{BB962C8B-B14F-4D97-AF65-F5344CB8AC3E}">
        <p14:creationId xmlns:p14="http://schemas.microsoft.com/office/powerpoint/2010/main" val="28692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F0EC1-F91B-F40D-ABBE-5730F9827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16C7F3-912F-44FA-FAAC-04E0DF792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B799F6-D19A-DB36-7C56-37B843541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BA5A-BBD1-4519-8082-9B4504FD9684}" type="datetimeFigureOut">
              <a:rPr lang="en-IN" smtClean="0"/>
              <a:t>19-11-2022</a:t>
            </a:fld>
            <a:endParaRPr lang="en-IN"/>
          </a:p>
        </p:txBody>
      </p:sp>
      <p:sp>
        <p:nvSpPr>
          <p:cNvPr id="5" name="Footer Placeholder 4">
            <a:extLst>
              <a:ext uri="{FF2B5EF4-FFF2-40B4-BE49-F238E27FC236}">
                <a16:creationId xmlns:a16="http://schemas.microsoft.com/office/drawing/2014/main" id="{AEFBB89B-8DBE-5573-93FF-60A2C8C98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30111C-91C4-608A-4B4A-BD566CD7F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148D3-61DD-43EB-A50A-5DB6390BD987}" type="slidenum">
              <a:rPr lang="en-IN" smtClean="0"/>
              <a:t>‹#›</a:t>
            </a:fld>
            <a:endParaRPr lang="en-IN"/>
          </a:p>
        </p:txBody>
      </p:sp>
    </p:spTree>
    <p:extLst>
      <p:ext uri="{BB962C8B-B14F-4D97-AF65-F5344CB8AC3E}">
        <p14:creationId xmlns:p14="http://schemas.microsoft.com/office/powerpoint/2010/main" val="350942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rop-yield-data-analytics.s3.ams03.cloud-object-storage.appdomain.cloud/Estimate-crop-yield/login%20P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E61A-B033-405E-E3DF-09FCE500DCD4}"/>
              </a:ext>
            </a:extLst>
          </p:cNvPr>
          <p:cNvSpPr>
            <a:spLocks noGrp="1"/>
          </p:cNvSpPr>
          <p:nvPr>
            <p:ph type="ctrTitle"/>
          </p:nvPr>
        </p:nvSpPr>
        <p:spPr>
          <a:xfrm>
            <a:off x="1524000" y="1998262"/>
            <a:ext cx="9144000" cy="2387600"/>
          </a:xfrm>
        </p:spPr>
        <p:txBody>
          <a:bodyPr>
            <a:normAutofit fontScale="90000"/>
          </a:bodyPr>
          <a:lstStyle/>
          <a:p>
            <a:r>
              <a:rPr lang="en-IN" dirty="0">
                <a:solidFill>
                  <a:schemeClr val="accent6"/>
                </a:solidFill>
                <a:latin typeface="Times New Roman" panose="02020603050405020304" pitchFamily="18" charset="0"/>
                <a:cs typeface="Times New Roman" panose="02020603050405020304" pitchFamily="18" charset="0"/>
              </a:rPr>
              <a:t>ESTIMATE THE CROP YIELD USING DATA ANALYTICS</a:t>
            </a:r>
          </a:p>
        </p:txBody>
      </p:sp>
    </p:spTree>
    <p:extLst>
      <p:ext uri="{BB962C8B-B14F-4D97-AF65-F5344CB8AC3E}">
        <p14:creationId xmlns:p14="http://schemas.microsoft.com/office/powerpoint/2010/main" val="384500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8533F-3F37-4C4F-4B33-79B5A6117DA7}"/>
              </a:ext>
            </a:extLst>
          </p:cNvPr>
          <p:cNvSpPr>
            <a:spLocks noGrp="1"/>
          </p:cNvSpPr>
          <p:nvPr>
            <p:ph idx="1"/>
          </p:nvPr>
        </p:nvSpPr>
        <p:spPr>
          <a:xfrm>
            <a:off x="838200" y="1253331"/>
            <a:ext cx="10515600" cy="4351338"/>
          </a:xfrm>
        </p:spPr>
        <p:txBody>
          <a:bodyPr>
            <a:normAutofit/>
          </a:bodyPr>
          <a:lstStyle/>
          <a:p>
            <a:pPr marL="0" indent="0" algn="ctr">
              <a:buNone/>
            </a:pPr>
            <a:endParaRPr lang="en-IN" sz="5400" dirty="0">
              <a:solidFill>
                <a:schemeClr val="accent6"/>
              </a:solidFill>
              <a:latin typeface="Times New Roman" panose="02020603050405020304" pitchFamily="18" charset="0"/>
              <a:cs typeface="Times New Roman" panose="02020603050405020304" pitchFamily="18" charset="0"/>
            </a:endParaRPr>
          </a:p>
          <a:p>
            <a:pPr marL="0" indent="0" algn="ctr">
              <a:buNone/>
            </a:pPr>
            <a:endParaRPr lang="en-IN" sz="5400" dirty="0">
              <a:solidFill>
                <a:schemeClr val="accent6"/>
              </a:solidFill>
              <a:latin typeface="Times New Roman" panose="02020603050405020304" pitchFamily="18" charset="0"/>
              <a:cs typeface="Times New Roman" panose="02020603050405020304" pitchFamily="18" charset="0"/>
            </a:endParaRPr>
          </a:p>
          <a:p>
            <a:pPr marL="0" indent="0" algn="ctr">
              <a:buNone/>
            </a:pPr>
            <a:r>
              <a:rPr lang="en-IN" sz="5400" dirty="0">
                <a:solidFill>
                  <a:schemeClr val="accent6"/>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491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7B2-0A00-AE8C-D66C-8F2CF8E6E29C}"/>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TEAM DETAILS</a:t>
            </a:r>
          </a:p>
        </p:txBody>
      </p:sp>
      <p:sp>
        <p:nvSpPr>
          <p:cNvPr id="3" name="Content Placeholder 2">
            <a:extLst>
              <a:ext uri="{FF2B5EF4-FFF2-40B4-BE49-F238E27FC236}">
                <a16:creationId xmlns:a16="http://schemas.microsoft.com/office/drawing/2014/main" id="{6237A1A7-FF32-6D9F-CD5F-695E0037A4DE}"/>
              </a:ext>
            </a:extLst>
          </p:cNvPr>
          <p:cNvSpPr>
            <a:spLocks noGrp="1"/>
          </p:cNvSpPr>
          <p:nvPr>
            <p:ph idx="1"/>
          </p:nvPr>
        </p:nvSpPr>
        <p:spPr/>
        <p:txBody>
          <a:bodyPr/>
          <a:lstStyle/>
          <a:p>
            <a:r>
              <a:rPr lang="en-IN" dirty="0" err="1">
                <a:solidFill>
                  <a:schemeClr val="accent1"/>
                </a:solidFill>
                <a:latin typeface="Times New Roman" panose="02020603050405020304" pitchFamily="18" charset="0"/>
                <a:cs typeface="Times New Roman" panose="02020603050405020304" pitchFamily="18" charset="0"/>
              </a:rPr>
              <a:t>Simham</a:t>
            </a:r>
            <a:r>
              <a:rPr lang="en-IN" dirty="0">
                <a:solidFill>
                  <a:schemeClr val="accent1"/>
                </a:solidFill>
                <a:latin typeface="Times New Roman" panose="02020603050405020304" pitchFamily="18" charset="0"/>
                <a:cs typeface="Times New Roman" panose="02020603050405020304" pitchFamily="18" charset="0"/>
              </a:rPr>
              <a:t> </a:t>
            </a:r>
            <a:r>
              <a:rPr lang="en-IN" dirty="0" err="1">
                <a:solidFill>
                  <a:schemeClr val="accent1"/>
                </a:solidFill>
                <a:latin typeface="Times New Roman" panose="02020603050405020304" pitchFamily="18" charset="0"/>
                <a:cs typeface="Times New Roman" panose="02020603050405020304" pitchFamily="18" charset="0"/>
              </a:rPr>
              <a:t>TejSahan</a:t>
            </a:r>
            <a:r>
              <a:rPr lang="en-IN" dirty="0">
                <a:solidFill>
                  <a:schemeClr val="accent1"/>
                </a:solidFill>
                <a:latin typeface="Times New Roman" panose="02020603050405020304" pitchFamily="18" charset="0"/>
                <a:cs typeface="Times New Roman" panose="02020603050405020304" pitchFamily="18" charset="0"/>
              </a:rPr>
              <a:t> - SSNCE193002100 - Team Leader</a:t>
            </a:r>
          </a:p>
          <a:p>
            <a:r>
              <a:rPr lang="en-IN" dirty="0">
                <a:solidFill>
                  <a:schemeClr val="accent1"/>
                </a:solidFill>
                <a:latin typeface="Times New Roman" panose="02020603050405020304" pitchFamily="18" charset="0"/>
                <a:cs typeface="Times New Roman" panose="02020603050405020304" pitchFamily="18" charset="0"/>
              </a:rPr>
              <a:t>D Jaswanth            - SSNCE193002040 - Scrum Team</a:t>
            </a:r>
          </a:p>
          <a:p>
            <a:r>
              <a:rPr lang="en-IN" dirty="0" err="1">
                <a:solidFill>
                  <a:schemeClr val="accent1"/>
                </a:solidFill>
                <a:latin typeface="Times New Roman" panose="02020603050405020304" pitchFamily="18" charset="0"/>
                <a:cs typeface="Times New Roman" panose="02020603050405020304" pitchFamily="18" charset="0"/>
              </a:rPr>
              <a:t>Tarini</a:t>
            </a:r>
            <a:r>
              <a:rPr lang="en-IN" dirty="0">
                <a:solidFill>
                  <a:schemeClr val="accent1"/>
                </a:solidFill>
                <a:latin typeface="Times New Roman" panose="02020603050405020304" pitchFamily="18" charset="0"/>
                <a:cs typeface="Times New Roman" panose="02020603050405020304" pitchFamily="18" charset="0"/>
              </a:rPr>
              <a:t> Shankar       - SSNCE193002108 - Scrum Team</a:t>
            </a:r>
          </a:p>
          <a:p>
            <a:r>
              <a:rPr lang="en-IN" dirty="0">
                <a:solidFill>
                  <a:schemeClr val="accent1"/>
                </a:solidFill>
                <a:latin typeface="Times New Roman" panose="02020603050405020304" pitchFamily="18" charset="0"/>
                <a:cs typeface="Times New Roman" panose="02020603050405020304" pitchFamily="18" charset="0"/>
              </a:rPr>
              <a:t>Vignesh S               - SSNCE193002116 - Scrum Team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6653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EAD0-31B8-C71B-D6C5-9B14E2FEED0F}"/>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CB8BA1-D9D0-47CD-53DC-061BA8537099}"/>
              </a:ext>
            </a:extLst>
          </p:cNvPr>
          <p:cNvSpPr>
            <a:spLocks noGrp="1"/>
          </p:cNvSpPr>
          <p:nvPr>
            <p:ph idx="1"/>
          </p:nvPr>
        </p:nvSpPr>
        <p:spPr/>
        <p:txBody>
          <a:bodyPr/>
          <a:lstStyle/>
          <a:p>
            <a:r>
              <a:rPr lang="en-US" b="0" i="0" dirty="0">
                <a:solidFill>
                  <a:srgbClr val="0070C0"/>
                </a:solidFill>
                <a:effectLst/>
                <a:latin typeface="Times New Roman" panose="02020603050405020304" pitchFamily="18" charset="0"/>
                <a:cs typeface="Times New Roman" panose="02020603050405020304" pitchFamily="18" charset="0"/>
              </a:rPr>
              <a:t>Crop production in India is one of the most important sources of income and India is one of the top countries to produce crops. </a:t>
            </a:r>
          </a:p>
          <a:p>
            <a:r>
              <a:rPr lang="en-US" b="0" i="0" dirty="0">
                <a:solidFill>
                  <a:srgbClr val="0070C0"/>
                </a:solidFill>
                <a:effectLst/>
                <a:latin typeface="Times New Roman" panose="02020603050405020304" pitchFamily="18" charset="0"/>
                <a:cs typeface="Times New Roman" panose="02020603050405020304" pitchFamily="18" charset="0"/>
              </a:rPr>
              <a:t>As per this project we will be analyzing some important visualization, creating a dashboard and by going through these we will get most of the insights of Crop production in India.</a:t>
            </a:r>
          </a:p>
        </p:txBody>
      </p:sp>
    </p:spTree>
    <p:extLst>
      <p:ext uri="{BB962C8B-B14F-4D97-AF65-F5344CB8AC3E}">
        <p14:creationId xmlns:p14="http://schemas.microsoft.com/office/powerpoint/2010/main" val="9565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8266-2640-C880-00B8-D05A8F807DE2}"/>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F54385B8-AFDD-D1E0-BC11-26365CD3E282}"/>
              </a:ext>
            </a:extLst>
          </p:cNvPr>
          <p:cNvSpPr>
            <a:spLocks noGrp="1"/>
          </p:cNvSpPr>
          <p:nvPr>
            <p:ph idx="1"/>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To deliver a perfectly analyzed Dashboard of historical agricultural production data from several Indian states so that farmers may forecast their crop yield.</a:t>
            </a:r>
          </a:p>
          <a:p>
            <a:r>
              <a:rPr lang="en-US" dirty="0">
                <a:solidFill>
                  <a:schemeClr val="accent1"/>
                </a:solidFill>
                <a:latin typeface="Times New Roman" panose="02020603050405020304" pitchFamily="18" charset="0"/>
                <a:cs typeface="Times New Roman" panose="02020603050405020304" pitchFamily="18" charset="0"/>
              </a:rPr>
              <a:t>To create a webpage where the dashboard, Report and Story created in IBM Cognos are embedded and user can login to the webpage to access the content.</a:t>
            </a:r>
          </a:p>
          <a:p>
            <a:r>
              <a:rPr lang="en-US" dirty="0">
                <a:solidFill>
                  <a:srgbClr val="0070C0"/>
                </a:solidFill>
                <a:latin typeface="Times New Roman" panose="02020603050405020304" pitchFamily="18" charset="0"/>
                <a:cs typeface="Times New Roman" panose="02020603050405020304" pitchFamily="18" charset="0"/>
              </a:rPr>
              <a:t>Also, a predictive model is created to estimate the Crop production using various features using different ML algorithms.</a:t>
            </a:r>
          </a:p>
          <a:p>
            <a:endParaRPr lang="en-US"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4D1D-8BE5-C04A-AB1C-43E161E76C26}"/>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Technical Architecture</a:t>
            </a:r>
          </a:p>
        </p:txBody>
      </p:sp>
      <p:pic>
        <p:nvPicPr>
          <p:cNvPr id="5" name="Content Placeholder 4">
            <a:extLst>
              <a:ext uri="{FF2B5EF4-FFF2-40B4-BE49-F238E27FC236}">
                <a16:creationId xmlns:a16="http://schemas.microsoft.com/office/drawing/2014/main" id="{49D5550D-544C-95A6-244C-96EBDA499284}"/>
              </a:ext>
            </a:extLst>
          </p:cNvPr>
          <p:cNvPicPr>
            <a:picLocks noGrp="1" noChangeAspect="1"/>
          </p:cNvPicPr>
          <p:nvPr>
            <p:ph idx="1"/>
          </p:nvPr>
        </p:nvPicPr>
        <p:blipFill>
          <a:blip r:embed="rId2"/>
          <a:stretch>
            <a:fillRect/>
          </a:stretch>
        </p:blipFill>
        <p:spPr>
          <a:xfrm>
            <a:off x="1990514" y="2007291"/>
            <a:ext cx="8210972" cy="3988005"/>
          </a:xfrm>
        </p:spPr>
      </p:pic>
    </p:spTree>
    <p:extLst>
      <p:ext uri="{BB962C8B-B14F-4D97-AF65-F5344CB8AC3E}">
        <p14:creationId xmlns:p14="http://schemas.microsoft.com/office/powerpoint/2010/main" val="14044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250-8C0F-C73E-6837-6C2CCCE27C30}"/>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Working Demo of the Project</a:t>
            </a:r>
          </a:p>
        </p:txBody>
      </p:sp>
      <p:sp>
        <p:nvSpPr>
          <p:cNvPr id="3" name="Content Placeholder 2">
            <a:extLst>
              <a:ext uri="{FF2B5EF4-FFF2-40B4-BE49-F238E27FC236}">
                <a16:creationId xmlns:a16="http://schemas.microsoft.com/office/drawing/2014/main" id="{C0B6592B-40C0-EA4D-9B10-67F4A88A1FF8}"/>
              </a:ext>
            </a:extLst>
          </p:cNvPr>
          <p:cNvSpPr>
            <a:spLocks noGrp="1"/>
          </p:cNvSpPr>
          <p:nvPr>
            <p:ph idx="1"/>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WEBPAGE link</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b="0" i="0" u="none" strike="noStrike" dirty="0">
                <a:effectLst/>
                <a:latin typeface="-apple-system"/>
                <a:hlinkClick r:id="rId2"/>
              </a:rPr>
              <a:t>https://crop-yield-data-analytics.s3.ams03.cloud-object-storage.appdomain.cloud/Estimate-crop-yield/login%20Page.html</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5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D682-DE11-978B-58A1-EF51BD629CED}"/>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Performance Metrics(Results)</a:t>
            </a:r>
          </a:p>
        </p:txBody>
      </p:sp>
      <p:sp>
        <p:nvSpPr>
          <p:cNvPr id="3" name="Content Placeholder 2">
            <a:extLst>
              <a:ext uri="{FF2B5EF4-FFF2-40B4-BE49-F238E27FC236}">
                <a16:creationId xmlns:a16="http://schemas.microsoft.com/office/drawing/2014/main" id="{432095EF-E7EB-EAFB-BD7F-6F5701DCA48A}"/>
              </a:ext>
            </a:extLst>
          </p:cNvPr>
          <p:cNvSpPr>
            <a:spLocks noGrp="1"/>
          </p:cNvSpPr>
          <p:nvPr>
            <p:ph idx="1"/>
          </p:nvPr>
        </p:nvSpPr>
        <p:spPr/>
        <p:txBody>
          <a:bodyPr>
            <a:normAutofit/>
          </a:bodyPr>
          <a:lstStyle/>
          <a:p>
            <a:r>
              <a:rPr lang="en-IN" dirty="0">
                <a:solidFill>
                  <a:schemeClr val="accent1"/>
                </a:solidFill>
                <a:latin typeface="Times New Roman" panose="02020603050405020304" pitchFamily="18" charset="0"/>
                <a:cs typeface="Times New Roman" panose="02020603050405020304" pitchFamily="18" charset="0"/>
              </a:rPr>
              <a:t>Random Forest Model - R2 score</a:t>
            </a: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Linear Regression – Mean Squared Error</a:t>
            </a: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07D6C81-B04B-C153-8547-F7C67F065022}"/>
              </a:ext>
            </a:extLst>
          </p:cNvPr>
          <p:cNvPicPr>
            <a:picLocks noChangeAspect="1"/>
          </p:cNvPicPr>
          <p:nvPr/>
        </p:nvPicPr>
        <p:blipFill>
          <a:blip r:embed="rId2"/>
          <a:stretch>
            <a:fillRect/>
          </a:stretch>
        </p:blipFill>
        <p:spPr>
          <a:xfrm>
            <a:off x="1022054" y="2317693"/>
            <a:ext cx="8915858" cy="1111307"/>
          </a:xfrm>
          <a:prstGeom prst="rect">
            <a:avLst/>
          </a:prstGeom>
        </p:spPr>
      </p:pic>
      <p:pic>
        <p:nvPicPr>
          <p:cNvPr id="9" name="Picture 8">
            <a:extLst>
              <a:ext uri="{FF2B5EF4-FFF2-40B4-BE49-F238E27FC236}">
                <a16:creationId xmlns:a16="http://schemas.microsoft.com/office/drawing/2014/main" id="{81EE7C0D-30B0-0168-4B09-7DEBD293CFB8}"/>
              </a:ext>
            </a:extLst>
          </p:cNvPr>
          <p:cNvPicPr>
            <a:picLocks noChangeAspect="1"/>
          </p:cNvPicPr>
          <p:nvPr/>
        </p:nvPicPr>
        <p:blipFill>
          <a:blip r:embed="rId3"/>
          <a:stretch>
            <a:fillRect/>
          </a:stretch>
        </p:blipFill>
        <p:spPr>
          <a:xfrm>
            <a:off x="1112168" y="4374334"/>
            <a:ext cx="5905804" cy="857294"/>
          </a:xfrm>
          <a:prstGeom prst="rect">
            <a:avLst/>
          </a:prstGeom>
        </p:spPr>
      </p:pic>
    </p:spTree>
    <p:extLst>
      <p:ext uri="{BB962C8B-B14F-4D97-AF65-F5344CB8AC3E}">
        <p14:creationId xmlns:p14="http://schemas.microsoft.com/office/powerpoint/2010/main" val="320829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87D9-A437-3F3E-74B5-9DB3E660DA75}"/>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Performance Metrics(Results)</a:t>
            </a:r>
            <a:endParaRPr lang="en-IN" dirty="0"/>
          </a:p>
        </p:txBody>
      </p:sp>
      <p:sp>
        <p:nvSpPr>
          <p:cNvPr id="3" name="Content Placeholder 2">
            <a:extLst>
              <a:ext uri="{FF2B5EF4-FFF2-40B4-BE49-F238E27FC236}">
                <a16:creationId xmlns:a16="http://schemas.microsoft.com/office/drawing/2014/main" id="{314A9FEE-038F-0E69-C120-4DA3E3C6D4F6}"/>
              </a:ext>
            </a:extLst>
          </p:cNvPr>
          <p:cNvSpPr>
            <a:spLocks noGrp="1"/>
          </p:cNvSpPr>
          <p:nvPr>
            <p:ph idx="1"/>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Decision Tree – R2 score</a:t>
            </a:r>
          </a:p>
          <a:p>
            <a:pPr marL="0" indent="0">
              <a:buNone/>
            </a:pPr>
            <a:endParaRPr lang="en-IN" dirty="0"/>
          </a:p>
        </p:txBody>
      </p:sp>
      <p:pic>
        <p:nvPicPr>
          <p:cNvPr id="5" name="Picture 4">
            <a:extLst>
              <a:ext uri="{FF2B5EF4-FFF2-40B4-BE49-F238E27FC236}">
                <a16:creationId xmlns:a16="http://schemas.microsoft.com/office/drawing/2014/main" id="{912E3B02-A52C-8B1B-5DB0-F71C97BE5000}"/>
              </a:ext>
            </a:extLst>
          </p:cNvPr>
          <p:cNvPicPr>
            <a:picLocks noChangeAspect="1"/>
          </p:cNvPicPr>
          <p:nvPr/>
        </p:nvPicPr>
        <p:blipFill>
          <a:blip r:embed="rId2"/>
          <a:stretch>
            <a:fillRect/>
          </a:stretch>
        </p:blipFill>
        <p:spPr>
          <a:xfrm>
            <a:off x="1265391" y="2627696"/>
            <a:ext cx="6369377" cy="952902"/>
          </a:xfrm>
          <a:prstGeom prst="rect">
            <a:avLst/>
          </a:prstGeom>
        </p:spPr>
      </p:pic>
    </p:spTree>
    <p:extLst>
      <p:ext uri="{BB962C8B-B14F-4D97-AF65-F5344CB8AC3E}">
        <p14:creationId xmlns:p14="http://schemas.microsoft.com/office/powerpoint/2010/main" val="396834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4C60-3DDC-EADB-D315-5FB235F238C3}"/>
              </a:ext>
            </a:extLst>
          </p:cNvPr>
          <p:cNvSpPr>
            <a:spLocks noGrp="1"/>
          </p:cNvSpPr>
          <p:nvPr>
            <p:ph type="title"/>
          </p:nvPr>
        </p:nvSpPr>
        <p:spPr/>
        <p:txBody>
          <a:bodyPr/>
          <a:lstStyle/>
          <a:p>
            <a:r>
              <a:rPr lang="en-IN" dirty="0">
                <a:solidFill>
                  <a:schemeClr val="accent6"/>
                </a:solidFill>
                <a:latin typeface="Times New Roman" panose="02020603050405020304" pitchFamily="18" charset="0"/>
                <a:cs typeface="Times New Roman" panose="02020603050405020304" pitchFamily="18" charset="0"/>
              </a:rPr>
              <a:t>Scalability/ Future Scope</a:t>
            </a:r>
          </a:p>
        </p:txBody>
      </p:sp>
      <p:sp>
        <p:nvSpPr>
          <p:cNvPr id="3" name="Content Placeholder 2">
            <a:extLst>
              <a:ext uri="{FF2B5EF4-FFF2-40B4-BE49-F238E27FC236}">
                <a16:creationId xmlns:a16="http://schemas.microsoft.com/office/drawing/2014/main" id="{A480935D-75E9-A4E5-876C-882011D6AFE7}"/>
              </a:ext>
            </a:extLst>
          </p:cNvPr>
          <p:cNvSpPr>
            <a:spLocks noGrp="1"/>
          </p:cNvSpPr>
          <p:nvPr>
            <p:ph idx="1"/>
          </p:nvPr>
        </p:nvSpPr>
        <p:spPr/>
        <p:txBody>
          <a:bodyPr>
            <a:normAutofit/>
          </a:bodyPr>
          <a:lstStyle/>
          <a:p>
            <a:pPr algn="just"/>
            <a:r>
              <a:rPr lang="en-US" sz="2400" b="0" i="0" u="none" strike="noStrike" spc="0" dirty="0">
                <a:solidFill>
                  <a:schemeClr val="accent1"/>
                </a:solidFill>
                <a:effectLst/>
                <a:latin typeface="Times New Roman" panose="02020603050405020304" pitchFamily="18" charset="0"/>
                <a:cs typeface="Times New Roman" panose="02020603050405020304" pitchFamily="18" charset="0"/>
              </a:rPr>
              <a:t>Lot </a:t>
            </a:r>
            <a:r>
              <a:rPr lang="en-US" b="0" i="0" u="none" strike="noStrike" spc="0" dirty="0">
                <a:solidFill>
                  <a:schemeClr val="accent1"/>
                </a:solidFill>
                <a:effectLst/>
                <a:latin typeface="Times New Roman" panose="02020603050405020304" pitchFamily="18" charset="0"/>
                <a:cs typeface="Times New Roman" panose="02020603050405020304" pitchFamily="18" charset="0"/>
              </a:rPr>
              <a:t>of steps were involved in the data visualization and creation of dashboard. It would be much more convenient and efficient to identify the target attribute only, hence reducing the computational work. There should also be a proper algorithm selection process.</a:t>
            </a:r>
          </a:p>
          <a:p>
            <a:pPr algn="just"/>
            <a:r>
              <a:rPr lang="en-US" dirty="0">
                <a:solidFill>
                  <a:schemeClr val="accent1"/>
                </a:solidFill>
                <a:latin typeface="Times New Roman" panose="02020603050405020304" pitchFamily="18" charset="0"/>
                <a:cs typeface="Times New Roman" panose="02020603050405020304" pitchFamily="18" charset="0"/>
              </a:rPr>
              <a:t>This can be scaled up to more number of users to analyze and estimate the crop production in India.</a:t>
            </a:r>
          </a:p>
          <a:p>
            <a:pPr marL="0" indent="0" algn="just">
              <a:buNone/>
            </a:pPr>
            <a:endParaRPr lang="en-IN"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24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Times New Roman</vt:lpstr>
      <vt:lpstr>Office Theme</vt:lpstr>
      <vt:lpstr>ESTIMATE THE CROP YIELD USING DATA ANALYTICS</vt:lpstr>
      <vt:lpstr>TEAM DETAILS</vt:lpstr>
      <vt:lpstr>Problem Statement</vt:lpstr>
      <vt:lpstr>Proposed Solution</vt:lpstr>
      <vt:lpstr>Technical Architecture</vt:lpstr>
      <vt:lpstr>Working Demo of the Project</vt:lpstr>
      <vt:lpstr>Performance Metrics(Results)</vt:lpstr>
      <vt:lpstr>Performance Metrics(Results)</vt:lpstr>
      <vt:lpstr>Scalability/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 THE CROP YIELD USING DATA ANALYTICS</dc:title>
  <dc:creator>Jaswanth D</dc:creator>
  <cp:lastModifiedBy>Jaswanth D</cp:lastModifiedBy>
  <cp:revision>1</cp:revision>
  <dcterms:created xsi:type="dcterms:W3CDTF">2022-11-19T16:14:03Z</dcterms:created>
  <dcterms:modified xsi:type="dcterms:W3CDTF">2022-11-19T16:38:26Z</dcterms:modified>
</cp:coreProperties>
</file>