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66" r:id="rId3"/>
    <p:sldId id="257" r:id="rId4"/>
    <p:sldId id="260" r:id="rId5"/>
    <p:sldId id="258"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varScale="1">
        <p:scale>
          <a:sx n="68" d="100"/>
          <a:sy n="68" d="100"/>
        </p:scale>
        <p:origin x="7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hini mathivanan" userId="d05e847f99cf818c" providerId="LiveId" clId="{BFCA05DE-F143-44B1-9E80-2568A8DBD33A}"/>
    <pc:docChg chg="custSel addSld modSld">
      <pc:chgData name="shanthini mathivanan" userId="d05e847f99cf818c" providerId="LiveId" clId="{BFCA05DE-F143-44B1-9E80-2568A8DBD33A}" dt="2022-09-09T18:24:10.199" v="652" actId="27636"/>
      <pc:docMkLst>
        <pc:docMk/>
      </pc:docMkLst>
      <pc:sldChg chg="modSp mod">
        <pc:chgData name="shanthini mathivanan" userId="d05e847f99cf818c" providerId="LiveId" clId="{BFCA05DE-F143-44B1-9E80-2568A8DBD33A}" dt="2022-09-09T18:22:21.672" v="560" actId="255"/>
        <pc:sldMkLst>
          <pc:docMk/>
          <pc:sldMk cId="1137548801" sldId="256"/>
        </pc:sldMkLst>
        <pc:spChg chg="mod">
          <ac:chgData name="shanthini mathivanan" userId="d05e847f99cf818c" providerId="LiveId" clId="{BFCA05DE-F143-44B1-9E80-2568A8DBD33A}" dt="2022-09-09T18:22:21.672" v="560" actId="255"/>
          <ac:spMkLst>
            <pc:docMk/>
            <pc:sldMk cId="1137548801" sldId="256"/>
            <ac:spMk id="4" creationId="{55686893-5678-C973-3A54-50738E2A0159}"/>
          </ac:spMkLst>
        </pc:spChg>
      </pc:sldChg>
      <pc:sldChg chg="modSp mod">
        <pc:chgData name="shanthini mathivanan" userId="d05e847f99cf818c" providerId="LiveId" clId="{BFCA05DE-F143-44B1-9E80-2568A8DBD33A}" dt="2022-09-09T18:20:16.751" v="524" actId="27636"/>
        <pc:sldMkLst>
          <pc:docMk/>
          <pc:sldMk cId="1371666490" sldId="258"/>
        </pc:sldMkLst>
        <pc:spChg chg="mod">
          <ac:chgData name="shanthini mathivanan" userId="d05e847f99cf818c" providerId="LiveId" clId="{BFCA05DE-F143-44B1-9E80-2568A8DBD33A}" dt="2022-09-09T18:20:16.751" v="524" actId="27636"/>
          <ac:spMkLst>
            <pc:docMk/>
            <pc:sldMk cId="1371666490" sldId="258"/>
            <ac:spMk id="3" creationId="{79B30B8F-13C0-A544-8F29-7BAC7AAAAF3C}"/>
          </ac:spMkLst>
        </pc:spChg>
      </pc:sldChg>
      <pc:sldChg chg="modSp mod">
        <pc:chgData name="shanthini mathivanan" userId="d05e847f99cf818c" providerId="LiveId" clId="{BFCA05DE-F143-44B1-9E80-2568A8DBD33A}" dt="2022-09-09T18:19:16.892" v="514" actId="255"/>
        <pc:sldMkLst>
          <pc:docMk/>
          <pc:sldMk cId="3682230273" sldId="261"/>
        </pc:sldMkLst>
        <pc:spChg chg="mod">
          <ac:chgData name="shanthini mathivanan" userId="d05e847f99cf818c" providerId="LiveId" clId="{BFCA05DE-F143-44B1-9E80-2568A8DBD33A}" dt="2022-09-09T18:19:16.892" v="514" actId="255"/>
          <ac:spMkLst>
            <pc:docMk/>
            <pc:sldMk cId="3682230273" sldId="261"/>
            <ac:spMk id="3" creationId="{34FB29D5-DFBD-13B5-066A-05722C71B9E9}"/>
          </ac:spMkLst>
        </pc:spChg>
      </pc:sldChg>
      <pc:sldChg chg="modSp new mod">
        <pc:chgData name="shanthini mathivanan" userId="d05e847f99cf818c" providerId="LiveId" clId="{BFCA05DE-F143-44B1-9E80-2568A8DBD33A}" dt="2022-09-09T18:00:30.851" v="37" actId="14100"/>
        <pc:sldMkLst>
          <pc:docMk/>
          <pc:sldMk cId="1829244014" sldId="263"/>
        </pc:sldMkLst>
        <pc:spChg chg="mod">
          <ac:chgData name="shanthini mathivanan" userId="d05e847f99cf818c" providerId="LiveId" clId="{BFCA05DE-F143-44B1-9E80-2568A8DBD33A}" dt="2022-09-09T17:58:42.539" v="25" actId="14100"/>
          <ac:spMkLst>
            <pc:docMk/>
            <pc:sldMk cId="1829244014" sldId="263"/>
            <ac:spMk id="2" creationId="{D231B616-CD8C-747F-7A16-F4B0F45155B8}"/>
          </ac:spMkLst>
        </pc:spChg>
        <pc:spChg chg="mod">
          <ac:chgData name="shanthini mathivanan" userId="d05e847f99cf818c" providerId="LiveId" clId="{BFCA05DE-F143-44B1-9E80-2568A8DBD33A}" dt="2022-09-09T18:00:30.851" v="37" actId="14100"/>
          <ac:spMkLst>
            <pc:docMk/>
            <pc:sldMk cId="1829244014" sldId="263"/>
            <ac:spMk id="3" creationId="{7C4C31FE-0166-7A38-E469-16BE7FA9CF24}"/>
          </ac:spMkLst>
        </pc:spChg>
      </pc:sldChg>
      <pc:sldChg chg="modSp new mod">
        <pc:chgData name="shanthini mathivanan" userId="d05e847f99cf818c" providerId="LiveId" clId="{BFCA05DE-F143-44B1-9E80-2568A8DBD33A}" dt="2022-09-09T18:18:46.673" v="510" actId="14100"/>
        <pc:sldMkLst>
          <pc:docMk/>
          <pc:sldMk cId="3785390116" sldId="264"/>
        </pc:sldMkLst>
        <pc:spChg chg="mod">
          <ac:chgData name="shanthini mathivanan" userId="d05e847f99cf818c" providerId="LiveId" clId="{BFCA05DE-F143-44B1-9E80-2568A8DBD33A}" dt="2022-09-09T18:01:36.122" v="51" actId="14100"/>
          <ac:spMkLst>
            <pc:docMk/>
            <pc:sldMk cId="3785390116" sldId="264"/>
            <ac:spMk id="2" creationId="{C378F974-A5FC-2FD4-70A8-B11EDF98654D}"/>
          </ac:spMkLst>
        </pc:spChg>
        <pc:spChg chg="mod">
          <ac:chgData name="shanthini mathivanan" userId="d05e847f99cf818c" providerId="LiveId" clId="{BFCA05DE-F143-44B1-9E80-2568A8DBD33A}" dt="2022-09-09T18:18:46.673" v="510" actId="14100"/>
          <ac:spMkLst>
            <pc:docMk/>
            <pc:sldMk cId="3785390116" sldId="264"/>
            <ac:spMk id="3" creationId="{C0BFDCD4-7A83-6E16-A9E4-675EAD4A98C5}"/>
          </ac:spMkLst>
        </pc:spChg>
      </pc:sldChg>
      <pc:sldChg chg="addSp modSp new mod modClrScheme chgLayout">
        <pc:chgData name="shanthini mathivanan" userId="d05e847f99cf818c" providerId="LiveId" clId="{BFCA05DE-F143-44B1-9E80-2568A8DBD33A}" dt="2022-09-09T18:21:15.336" v="539" actId="255"/>
        <pc:sldMkLst>
          <pc:docMk/>
          <pc:sldMk cId="3276805641" sldId="265"/>
        </pc:sldMkLst>
        <pc:spChg chg="add mod">
          <ac:chgData name="shanthini mathivanan" userId="d05e847f99cf818c" providerId="LiveId" clId="{BFCA05DE-F143-44B1-9E80-2568A8DBD33A}" dt="2022-09-09T18:21:15.336" v="539" actId="255"/>
          <ac:spMkLst>
            <pc:docMk/>
            <pc:sldMk cId="3276805641" sldId="265"/>
            <ac:spMk id="2" creationId="{F4D47F5F-93CA-66D0-5BC8-7830414A5AEA}"/>
          </ac:spMkLst>
        </pc:spChg>
      </pc:sldChg>
      <pc:sldChg chg="modSp new mod">
        <pc:chgData name="shanthini mathivanan" userId="d05e847f99cf818c" providerId="LiveId" clId="{BFCA05DE-F143-44B1-9E80-2568A8DBD33A}" dt="2022-09-09T18:24:10.199" v="652" actId="27636"/>
        <pc:sldMkLst>
          <pc:docMk/>
          <pc:sldMk cId="60319675" sldId="266"/>
        </pc:sldMkLst>
        <pc:spChg chg="mod">
          <ac:chgData name="shanthini mathivanan" userId="d05e847f99cf818c" providerId="LiveId" clId="{BFCA05DE-F143-44B1-9E80-2568A8DBD33A}" dt="2022-09-09T18:24:10.199" v="652" actId="27636"/>
          <ac:spMkLst>
            <pc:docMk/>
            <pc:sldMk cId="60319675" sldId="266"/>
            <ac:spMk id="2" creationId="{39970FDE-E12E-A76D-5F51-7FC9D0689A31}"/>
          </ac:spMkLst>
        </pc:spChg>
      </pc:sldChg>
    </pc:docChg>
  </pc:docChgLst>
  <pc:docChgLst>
    <pc:chgData name="shanthini mathivanan" userId="d05e847f99cf818c" providerId="LiveId" clId="{C4670708-4551-4C9B-A8FE-62C06BDE53E8}"/>
    <pc:docChg chg="modSld">
      <pc:chgData name="shanthini mathivanan" userId="d05e847f99cf818c" providerId="LiveId" clId="{C4670708-4551-4C9B-A8FE-62C06BDE53E8}" dt="2022-10-09T17:20:02.931" v="68" actId="20577"/>
      <pc:docMkLst>
        <pc:docMk/>
      </pc:docMkLst>
      <pc:sldChg chg="modSp mod">
        <pc:chgData name="shanthini mathivanan" userId="d05e847f99cf818c" providerId="LiveId" clId="{C4670708-4551-4C9B-A8FE-62C06BDE53E8}" dt="2022-10-09T17:20:02.931" v="68" actId="20577"/>
        <pc:sldMkLst>
          <pc:docMk/>
          <pc:sldMk cId="1137548801" sldId="256"/>
        </pc:sldMkLst>
        <pc:spChg chg="mod">
          <ac:chgData name="shanthini mathivanan" userId="d05e847f99cf818c" providerId="LiveId" clId="{C4670708-4551-4C9B-A8FE-62C06BDE53E8}" dt="2022-10-09T17:20:02.931" v="68" actId="20577"/>
          <ac:spMkLst>
            <pc:docMk/>
            <pc:sldMk cId="1137548801" sldId="256"/>
            <ac:spMk id="4" creationId="{55686893-5678-C973-3A54-50738E2A0159}"/>
          </ac:spMkLst>
        </pc:spChg>
      </pc:sldChg>
      <pc:sldChg chg="modSp mod">
        <pc:chgData name="shanthini mathivanan" userId="d05e847f99cf818c" providerId="LiveId" clId="{C4670708-4551-4C9B-A8FE-62C06BDE53E8}" dt="2022-10-09T17:17:30.543" v="52" actId="20577"/>
        <pc:sldMkLst>
          <pc:docMk/>
          <pc:sldMk cId="3785390116" sldId="264"/>
        </pc:sldMkLst>
        <pc:spChg chg="mod">
          <ac:chgData name="shanthini mathivanan" userId="d05e847f99cf818c" providerId="LiveId" clId="{C4670708-4551-4C9B-A8FE-62C06BDE53E8}" dt="2022-10-09T17:17:30.543" v="52" actId="20577"/>
          <ac:spMkLst>
            <pc:docMk/>
            <pc:sldMk cId="3785390116" sldId="264"/>
            <ac:spMk id="2" creationId="{C378F974-A5FC-2FD4-70A8-B11EDF9865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3DF20-C3DD-441E-B0DB-3C1DC57F0C04}" type="datetimeFigureOut">
              <a:rPr lang="en-IN" smtClean="0"/>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DCD6B-39C2-4F05-A81D-79157453149B}" type="slidenum">
              <a:rPr lang="en-IN" smtClean="0"/>
              <a:t>‹#›</a:t>
            </a:fld>
            <a:endParaRPr lang="en-IN"/>
          </a:p>
        </p:txBody>
      </p:sp>
    </p:spTree>
    <p:extLst>
      <p:ext uri="{BB962C8B-B14F-4D97-AF65-F5344CB8AC3E}">
        <p14:creationId xmlns:p14="http://schemas.microsoft.com/office/powerpoint/2010/main" val="325687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2DCD6B-39C2-4F05-A81D-79157453149B}" type="slidenum">
              <a:rPr lang="en-IN" smtClean="0"/>
              <a:t>10</a:t>
            </a:fld>
            <a:endParaRPr lang="en-IN"/>
          </a:p>
        </p:txBody>
      </p:sp>
    </p:spTree>
    <p:extLst>
      <p:ext uri="{BB962C8B-B14F-4D97-AF65-F5344CB8AC3E}">
        <p14:creationId xmlns:p14="http://schemas.microsoft.com/office/powerpoint/2010/main" val="341776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288069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250425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687A8E-E60B-4DCA-98CB-A8C4BD2A290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13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419455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687A8E-E60B-4DCA-98CB-A8C4BD2A290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4227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428553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424400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273044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71682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1461D-CB95-42A4-B448-1F3FEA8DBC3A}"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149316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285413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1461D-CB95-42A4-B448-1F3FEA8DBC3A}"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302319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E1461D-CB95-42A4-B448-1F3FEA8DBC3A}"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93536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1461D-CB95-42A4-B448-1F3FEA8DBC3A}"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32225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187186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1461D-CB95-42A4-B448-1F3FEA8DBC3A}"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687A8E-E60B-4DCA-98CB-A8C4BD2A290D}" type="slidenum">
              <a:rPr lang="en-IN" smtClean="0"/>
              <a:t>‹#›</a:t>
            </a:fld>
            <a:endParaRPr lang="en-IN"/>
          </a:p>
        </p:txBody>
      </p:sp>
    </p:spTree>
    <p:extLst>
      <p:ext uri="{BB962C8B-B14F-4D97-AF65-F5344CB8AC3E}">
        <p14:creationId xmlns:p14="http://schemas.microsoft.com/office/powerpoint/2010/main" val="324075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E1461D-CB95-42A4-B448-1F3FEA8DBC3A}" type="datetimeFigureOut">
              <a:rPr lang="en-IN" smtClean="0"/>
              <a:t>09-10-2022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687A8E-E60B-4DCA-98CB-A8C4BD2A290D}" type="slidenum">
              <a:rPr lang="en-IN" smtClean="0"/>
              <a:t>‹#›</a:t>
            </a:fld>
            <a:endParaRPr lang="en-IN"/>
          </a:p>
        </p:txBody>
      </p:sp>
    </p:spTree>
    <p:extLst>
      <p:ext uri="{BB962C8B-B14F-4D97-AF65-F5344CB8AC3E}">
        <p14:creationId xmlns:p14="http://schemas.microsoft.com/office/powerpoint/2010/main" val="17303145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686893-5678-C973-3A54-50738E2A0159}"/>
              </a:ext>
            </a:extLst>
          </p:cNvPr>
          <p:cNvSpPr>
            <a:spLocks noGrp="1"/>
          </p:cNvSpPr>
          <p:nvPr>
            <p:ph type="title"/>
          </p:nvPr>
        </p:nvSpPr>
        <p:spPr>
          <a:xfrm>
            <a:off x="2746429" y="1320234"/>
            <a:ext cx="8700220" cy="3315266"/>
          </a:xfrm>
        </p:spPr>
        <p:txBody>
          <a:bodyPr>
            <a:normAutofit fontScale="90000"/>
          </a:bodyPr>
          <a:lstStyle/>
          <a:p>
            <a:pPr algn="ctr"/>
            <a:r>
              <a:rPr lang="en-IN" sz="4900" b="1" dirty="0"/>
              <a:t>NAALAIYA THIRAN </a:t>
            </a:r>
            <a:br>
              <a:rPr lang="en-IN" sz="4900" dirty="0"/>
            </a:br>
            <a:br>
              <a:rPr lang="en-IN" dirty="0"/>
            </a:br>
            <a:r>
              <a:rPr lang="en-IN" sz="4000" dirty="0"/>
              <a:t>OBJECTIVES, SOLUTIONS OF </a:t>
            </a:r>
            <a:r>
              <a:rPr lang="en-IN" sz="4000" b="1" dirty="0">
                <a:solidFill>
                  <a:srgbClr val="2D2828"/>
                </a:solidFill>
                <a:effectLst/>
                <a:ea typeface="Times New Roman" panose="02020603050405020304" pitchFamily="18" charset="0"/>
                <a:cs typeface="Latha" panose="020B0604020202020204" pitchFamily="34" charset="0"/>
              </a:rPr>
              <a:t>IoT Based Smart Crop Protection System For Agriculture</a:t>
            </a:r>
            <a:br>
              <a:rPr lang="en-IN" sz="4000" dirty="0">
                <a:effectLst/>
                <a:ea typeface="Calibri" panose="020F0502020204030204" pitchFamily="34" charset="0"/>
                <a:cs typeface="Latha" panose="020B0604020202020204" pitchFamily="34" charset="0"/>
              </a:rPr>
            </a:br>
            <a:endParaRPr lang="en-IN" sz="4000" dirty="0"/>
          </a:p>
        </p:txBody>
      </p:sp>
    </p:spTree>
    <p:extLst>
      <p:ext uri="{BB962C8B-B14F-4D97-AF65-F5344CB8AC3E}">
        <p14:creationId xmlns:p14="http://schemas.microsoft.com/office/powerpoint/2010/main" val="113754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F974-A5FC-2FD4-70A8-B11EDF98654D}"/>
              </a:ext>
            </a:extLst>
          </p:cNvPr>
          <p:cNvSpPr>
            <a:spLocks noGrp="1"/>
          </p:cNvSpPr>
          <p:nvPr>
            <p:ph type="title"/>
          </p:nvPr>
        </p:nvSpPr>
        <p:spPr>
          <a:xfrm>
            <a:off x="2592925" y="624110"/>
            <a:ext cx="8911687" cy="798290"/>
          </a:xfrm>
        </p:spPr>
        <p:txBody>
          <a:bodyPr/>
          <a:lstStyle/>
          <a:p>
            <a:pPr algn="ctr"/>
            <a:r>
              <a:rPr lang="en-IN" b="1" dirty="0"/>
              <a:t>Basic components in every systems</a:t>
            </a:r>
          </a:p>
        </p:txBody>
      </p:sp>
      <p:sp>
        <p:nvSpPr>
          <p:cNvPr id="3" name="Content Placeholder 2">
            <a:extLst>
              <a:ext uri="{FF2B5EF4-FFF2-40B4-BE49-F238E27FC236}">
                <a16:creationId xmlns:a16="http://schemas.microsoft.com/office/drawing/2014/main" id="{C0BFDCD4-7A83-6E16-A9E4-675EAD4A98C5}"/>
              </a:ext>
            </a:extLst>
          </p:cNvPr>
          <p:cNvSpPr>
            <a:spLocks noGrp="1"/>
          </p:cNvSpPr>
          <p:nvPr>
            <p:ph idx="1"/>
          </p:nvPr>
        </p:nvSpPr>
        <p:spPr>
          <a:xfrm>
            <a:off x="2589212" y="1333500"/>
            <a:ext cx="8915400" cy="4577722"/>
          </a:xfrm>
        </p:spPr>
        <p:txBody>
          <a:bodyPr/>
          <a:lstStyle/>
          <a:p>
            <a:r>
              <a:rPr lang="en-IN" sz="2000" b="1" dirty="0">
                <a:effectLst/>
                <a:ea typeface="Calibri" panose="020F0502020204030204" pitchFamily="34" charset="0"/>
                <a:cs typeface="Latha" panose="020B0604020202020204" pitchFamily="34" charset="0"/>
              </a:rPr>
              <a:t>REQUIRED SOFTWARE AND HARDWARE</a:t>
            </a:r>
            <a:r>
              <a:rPr lang="en-IN" sz="2000" dirty="0">
                <a:effectLst/>
                <a:ea typeface="Calibri" panose="020F0502020204030204" pitchFamily="34" charset="0"/>
                <a:cs typeface="Latha" panose="020B0604020202020204" pitchFamily="34" charset="0"/>
              </a:rPr>
              <a:t>: Raspberry Pi, PIR sensor, Arduino, web camera, ultrasonic sensor, LDR sensor, temperature sensor, humidity sensor, moisture sensor, buzzer and monitor.</a:t>
            </a:r>
          </a:p>
          <a:p>
            <a:r>
              <a:rPr lang="en-IN" sz="2000" dirty="0">
                <a:solidFill>
                  <a:srgbClr val="333333"/>
                </a:solidFill>
                <a:effectLst/>
                <a:ea typeface="Calibri" panose="020F0502020204030204" pitchFamily="34" charset="0"/>
                <a:cs typeface="Latha" panose="020B0604020202020204" pitchFamily="34" charset="0"/>
              </a:rPr>
              <a:t>Animals are detected using PIR sensors and cameras where animals are identified using TensorFlow image processing Techniques. Raspberry PI is used as the processing unit of the system and sound buzzers are used to emit the ultrasound frequencies. </a:t>
            </a:r>
          </a:p>
          <a:p>
            <a:r>
              <a:rPr lang="en-IN" sz="2000" dirty="0">
                <a:solidFill>
                  <a:srgbClr val="333333"/>
                </a:solidFill>
                <a:ea typeface="Calibri" panose="020F0502020204030204" pitchFamily="34" charset="0"/>
                <a:cs typeface="Latha" panose="020B0604020202020204" pitchFamily="34" charset="0"/>
              </a:rPr>
              <a:t>LDR will detects the light intensity and if it is less, it will focus the light. So, wild animals does not enter the farm</a:t>
            </a:r>
          </a:p>
          <a:p>
            <a:r>
              <a:rPr lang="en-IN" sz="2000" dirty="0">
                <a:solidFill>
                  <a:srgbClr val="333333"/>
                </a:solidFill>
                <a:ea typeface="Calibri" panose="020F0502020204030204" pitchFamily="34" charset="0"/>
                <a:cs typeface="Latha" panose="020B0604020202020204" pitchFamily="34" charset="0"/>
              </a:rPr>
              <a:t>And also to measure the humidity, temperature and moisture of the soil through respective sensors are used and stimulate the physical quantity whether there is a need. </a:t>
            </a:r>
            <a:endParaRPr lang="en-IN" sz="2000" dirty="0">
              <a:effectLs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78539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7F5F-93CA-66D0-5BC8-7830414A5AEA}"/>
              </a:ext>
            </a:extLst>
          </p:cNvPr>
          <p:cNvSpPr>
            <a:spLocks noGrp="1"/>
          </p:cNvSpPr>
          <p:nvPr>
            <p:ph type="title"/>
          </p:nvPr>
        </p:nvSpPr>
        <p:spPr>
          <a:xfrm>
            <a:off x="2783424" y="2249710"/>
            <a:ext cx="8911687" cy="1280890"/>
          </a:xfrm>
        </p:spPr>
        <p:txBody>
          <a:bodyPr>
            <a:normAutofit/>
          </a:bodyPr>
          <a:lstStyle/>
          <a:p>
            <a:pPr algn="ctr"/>
            <a:r>
              <a:rPr lang="en-IN" sz="4000" b="1" dirty="0"/>
              <a:t>THANK YOU</a:t>
            </a:r>
          </a:p>
        </p:txBody>
      </p:sp>
    </p:spTree>
    <p:extLst>
      <p:ext uri="{BB962C8B-B14F-4D97-AF65-F5344CB8AC3E}">
        <p14:creationId xmlns:p14="http://schemas.microsoft.com/office/powerpoint/2010/main" val="327680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0FDE-E12E-A76D-5F51-7FC9D0689A31}"/>
              </a:ext>
            </a:extLst>
          </p:cNvPr>
          <p:cNvSpPr>
            <a:spLocks noGrp="1"/>
          </p:cNvSpPr>
          <p:nvPr>
            <p:ph type="title"/>
          </p:nvPr>
        </p:nvSpPr>
        <p:spPr>
          <a:xfrm>
            <a:off x="2589213" y="1079500"/>
            <a:ext cx="8915400" cy="4083745"/>
          </a:xfrm>
        </p:spPr>
        <p:txBody>
          <a:bodyPr>
            <a:normAutofit/>
          </a:bodyPr>
          <a:lstStyle/>
          <a:p>
            <a:r>
              <a:rPr lang="en-IN" b="1" dirty="0"/>
              <a:t>TEAM MEMBERS:</a:t>
            </a:r>
            <a:br>
              <a:rPr lang="en-IN" b="1" dirty="0"/>
            </a:br>
            <a:r>
              <a:rPr lang="en-IN" sz="4000" dirty="0"/>
              <a:t>SHANTHINI.M</a:t>
            </a:r>
            <a:br>
              <a:rPr lang="en-IN" sz="4000" dirty="0"/>
            </a:br>
            <a:r>
              <a:rPr lang="en-IN" sz="4000" dirty="0"/>
              <a:t>PRINCY.S</a:t>
            </a:r>
            <a:br>
              <a:rPr lang="en-IN" sz="4000" dirty="0"/>
            </a:br>
            <a:r>
              <a:rPr lang="en-IN" sz="4000" dirty="0"/>
              <a:t>ABIRAMI.G</a:t>
            </a:r>
            <a:br>
              <a:rPr lang="en-IN" sz="4000" dirty="0"/>
            </a:br>
            <a:r>
              <a:rPr lang="en-IN" sz="4000" dirty="0"/>
              <a:t>SUVITHA.K</a:t>
            </a:r>
            <a:br>
              <a:rPr lang="en-IN" sz="4000" dirty="0"/>
            </a:br>
            <a:r>
              <a:rPr lang="en-IN" sz="4000" dirty="0"/>
              <a:t>DEEPIKA.V</a:t>
            </a:r>
          </a:p>
        </p:txBody>
      </p:sp>
      <p:sp>
        <p:nvSpPr>
          <p:cNvPr id="3" name="Text Placeholder 2">
            <a:extLst>
              <a:ext uri="{FF2B5EF4-FFF2-40B4-BE49-F238E27FC236}">
                <a16:creationId xmlns:a16="http://schemas.microsoft.com/office/drawing/2014/main" id="{F417FA3B-2E8D-8A0A-A1DD-CFF979C66D1B}"/>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6031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E4D3-1E48-AC9D-2497-5011A4866EE7}"/>
              </a:ext>
            </a:extLst>
          </p:cNvPr>
          <p:cNvSpPr>
            <a:spLocks noGrp="1"/>
          </p:cNvSpPr>
          <p:nvPr>
            <p:ph type="title"/>
          </p:nvPr>
        </p:nvSpPr>
        <p:spPr>
          <a:xfrm>
            <a:off x="2321169" y="624110"/>
            <a:ext cx="9183443" cy="1148419"/>
          </a:xfrm>
        </p:spPr>
        <p:txBody>
          <a:bodyPr>
            <a:normAutofit fontScale="90000"/>
          </a:bodyPr>
          <a:lstStyle/>
          <a:p>
            <a:pPr algn="ctr"/>
            <a:r>
              <a:rPr lang="en-IN" sz="3600" b="1" dirty="0">
                <a:solidFill>
                  <a:srgbClr val="2D2828"/>
                </a:solidFill>
                <a:effectLst/>
                <a:ea typeface="Times New Roman" panose="02020603050405020304" pitchFamily="18" charset="0"/>
                <a:cs typeface="Latha" panose="020B0604020202020204" pitchFamily="34" charset="0"/>
              </a:rPr>
              <a:t> </a:t>
            </a:r>
            <a:r>
              <a:rPr lang="en-IN" b="1" dirty="0">
                <a:solidFill>
                  <a:srgbClr val="2D2828"/>
                </a:solidFill>
                <a:ea typeface="Times New Roman" panose="02020603050405020304" pitchFamily="18" charset="0"/>
                <a:cs typeface="Latha" panose="020B0604020202020204" pitchFamily="34" charset="0"/>
              </a:rPr>
              <a:t>PROJECT TITLE: </a:t>
            </a:r>
            <a:r>
              <a:rPr lang="en-IN" sz="3600" b="1" dirty="0">
                <a:solidFill>
                  <a:srgbClr val="2D2828"/>
                </a:solidFill>
                <a:effectLst/>
                <a:ea typeface="Times New Roman" panose="02020603050405020304" pitchFamily="18" charset="0"/>
                <a:cs typeface="Latha" panose="020B0604020202020204" pitchFamily="34" charset="0"/>
              </a:rPr>
              <a:t>IoT Based Smart Crop Protection System For Agriculture</a:t>
            </a:r>
            <a:br>
              <a:rPr lang="en-IN" sz="3600" dirty="0">
                <a:effectLst/>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682888E6-48B6-1E28-9D32-010F11AB871C}"/>
              </a:ext>
            </a:extLst>
          </p:cNvPr>
          <p:cNvSpPr>
            <a:spLocks noGrp="1"/>
          </p:cNvSpPr>
          <p:nvPr>
            <p:ph idx="1"/>
          </p:nvPr>
        </p:nvSpPr>
        <p:spPr>
          <a:xfrm>
            <a:off x="2589212" y="2236762"/>
            <a:ext cx="8915400" cy="3997127"/>
          </a:xfrm>
        </p:spPr>
        <p:txBody>
          <a:bodyPr/>
          <a:lstStyle/>
          <a:p>
            <a:r>
              <a:rPr lang="en-US" sz="2400" b="1" i="0" dirty="0">
                <a:solidFill>
                  <a:schemeClr val="tx1"/>
                </a:solidFill>
                <a:effectLst/>
              </a:rPr>
              <a:t>PROJECT DESCRIPTION:</a:t>
            </a:r>
          </a:p>
          <a:p>
            <a:r>
              <a:rPr lang="en-US" sz="2000" b="0" i="0" dirty="0">
                <a:solidFill>
                  <a:schemeClr val="tx1"/>
                </a:solidFill>
                <a:effectLst/>
              </a:rPr>
              <a:t>An intelligent crop protection system helps the farmers in protecting the crop from the animals and birds which destroy the crop. This system also helps farmers to monitor the soil moisture levels in the field and also the temperature and humidity values near the field. The motors and sprinklers in the field can be controlled using the mobile application</a:t>
            </a:r>
            <a:r>
              <a:rPr lang="en-US" b="0" i="0" dirty="0">
                <a:solidFill>
                  <a:schemeClr val="tx1"/>
                </a:solidFill>
                <a:effectLst/>
                <a:latin typeface="Open Sans" panose="020B0606030504020204" pitchFamily="34" charset="0"/>
              </a:rPr>
              <a:t>.</a:t>
            </a:r>
            <a:endParaRPr lang="en-IN" dirty="0">
              <a:solidFill>
                <a:schemeClr val="tx1"/>
              </a:solidFill>
            </a:endParaRPr>
          </a:p>
        </p:txBody>
      </p:sp>
    </p:spTree>
    <p:extLst>
      <p:ext uri="{BB962C8B-B14F-4D97-AF65-F5344CB8AC3E}">
        <p14:creationId xmlns:p14="http://schemas.microsoft.com/office/powerpoint/2010/main" val="124223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4919-AEDB-EEE1-2A4C-855E77AF6230}"/>
              </a:ext>
            </a:extLst>
          </p:cNvPr>
          <p:cNvSpPr>
            <a:spLocks noGrp="1"/>
          </p:cNvSpPr>
          <p:nvPr>
            <p:ph type="title"/>
          </p:nvPr>
        </p:nvSpPr>
        <p:spPr/>
        <p:txBody>
          <a:bodyPr>
            <a:normAutofit/>
          </a:bodyPr>
          <a:lstStyle/>
          <a:p>
            <a:pPr algn="ctr"/>
            <a:r>
              <a:rPr lang="en-IN" sz="4400" b="1" i="0" dirty="0">
                <a:solidFill>
                  <a:srgbClr val="35475C"/>
                </a:solidFill>
                <a:effectLst/>
              </a:rPr>
              <a:t>Skills Required</a:t>
            </a:r>
            <a:endParaRPr lang="en-IN" sz="4400" dirty="0"/>
          </a:p>
        </p:txBody>
      </p:sp>
      <p:sp>
        <p:nvSpPr>
          <p:cNvPr id="3" name="Content Placeholder 2">
            <a:extLst>
              <a:ext uri="{FF2B5EF4-FFF2-40B4-BE49-F238E27FC236}">
                <a16:creationId xmlns:a16="http://schemas.microsoft.com/office/drawing/2014/main" id="{3C590A79-AA3A-F965-0059-93A8A1D8C6A3}"/>
              </a:ext>
            </a:extLst>
          </p:cNvPr>
          <p:cNvSpPr>
            <a:spLocks noGrp="1"/>
          </p:cNvSpPr>
          <p:nvPr>
            <p:ph idx="1"/>
          </p:nvPr>
        </p:nvSpPr>
        <p:spPr/>
        <p:txBody>
          <a:bodyPr>
            <a:normAutofit/>
          </a:bodyPr>
          <a:lstStyle/>
          <a:p>
            <a:r>
              <a:rPr lang="en-IN" sz="2000" b="0" i="0" dirty="0">
                <a:solidFill>
                  <a:schemeClr val="tx1"/>
                </a:solidFill>
                <a:effectLst/>
              </a:rPr>
              <a:t>Python</a:t>
            </a:r>
            <a:endParaRPr lang="en-IN" sz="2000" dirty="0">
              <a:solidFill>
                <a:schemeClr val="tx1"/>
              </a:solidFill>
            </a:endParaRPr>
          </a:p>
          <a:p>
            <a:r>
              <a:rPr lang="en-IN" sz="2000" b="0" i="0" dirty="0">
                <a:solidFill>
                  <a:schemeClr val="tx1"/>
                </a:solidFill>
                <a:effectLst/>
              </a:rPr>
              <a:t>IBM Cloud</a:t>
            </a:r>
          </a:p>
          <a:p>
            <a:r>
              <a:rPr lang="en-IN" sz="2000" b="0" i="0" dirty="0">
                <a:solidFill>
                  <a:schemeClr val="tx1"/>
                </a:solidFill>
                <a:effectLst/>
              </a:rPr>
              <a:t>IBM IoT Platform</a:t>
            </a:r>
          </a:p>
          <a:p>
            <a:r>
              <a:rPr lang="en-IN" sz="2000" b="0" i="0" dirty="0">
                <a:solidFill>
                  <a:schemeClr val="tx1"/>
                </a:solidFill>
                <a:effectLst/>
              </a:rPr>
              <a:t>IBM </a:t>
            </a:r>
            <a:r>
              <a:rPr lang="en-IN" sz="2000" b="0" i="0" dirty="0" err="1">
                <a:solidFill>
                  <a:schemeClr val="tx1"/>
                </a:solidFill>
                <a:effectLst/>
              </a:rPr>
              <a:t>Cloudant</a:t>
            </a:r>
            <a:r>
              <a:rPr lang="en-IN" sz="2000" b="0" i="0" dirty="0">
                <a:solidFill>
                  <a:schemeClr val="tx1"/>
                </a:solidFill>
                <a:effectLst/>
              </a:rPr>
              <a:t> DB</a:t>
            </a:r>
          </a:p>
          <a:p>
            <a:r>
              <a:rPr lang="en-IN" sz="2000" b="0" i="0" dirty="0">
                <a:solidFill>
                  <a:schemeClr val="tx1"/>
                </a:solidFill>
                <a:effectLst/>
              </a:rPr>
              <a:t>IBM Cloud Object Storage</a:t>
            </a:r>
            <a:endParaRPr lang="en-IN" sz="2000" dirty="0">
              <a:solidFill>
                <a:schemeClr val="tx1"/>
              </a:solidFill>
            </a:endParaRPr>
          </a:p>
        </p:txBody>
      </p:sp>
    </p:spTree>
    <p:extLst>
      <p:ext uri="{BB962C8B-B14F-4D97-AF65-F5344CB8AC3E}">
        <p14:creationId xmlns:p14="http://schemas.microsoft.com/office/powerpoint/2010/main" val="16741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E0B2-3DA1-6FDA-12D5-0FF0A8A8FDF0}"/>
              </a:ext>
            </a:extLst>
          </p:cNvPr>
          <p:cNvSpPr>
            <a:spLocks noGrp="1"/>
          </p:cNvSpPr>
          <p:nvPr>
            <p:ph type="title"/>
          </p:nvPr>
        </p:nvSpPr>
        <p:spPr/>
        <p:txBody>
          <a:bodyPr/>
          <a:lstStyle/>
          <a:p>
            <a:pPr algn="ctr"/>
            <a:r>
              <a:rPr lang="en-IN" sz="3600" b="1" dirty="0">
                <a:solidFill>
                  <a:srgbClr val="000000"/>
                </a:solidFill>
                <a:effectLst/>
                <a:ea typeface="Times New Roman" panose="02020603050405020304" pitchFamily="18" charset="0"/>
              </a:rPr>
              <a:t>Project Flow</a:t>
            </a:r>
            <a:br>
              <a:rPr lang="en-IN" sz="3600" dirty="0">
                <a:effectLst/>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9B30B8F-13C0-A544-8F29-7BAC7AAAAF3C}"/>
              </a:ext>
            </a:extLst>
          </p:cNvPr>
          <p:cNvSpPr>
            <a:spLocks noGrp="1"/>
          </p:cNvSpPr>
          <p:nvPr>
            <p:ph idx="1"/>
          </p:nvPr>
        </p:nvSpPr>
        <p:spPr>
          <a:xfrm>
            <a:off x="2592925" y="1346201"/>
            <a:ext cx="8915400" cy="4679322"/>
          </a:xfrm>
        </p:spPr>
        <p:txBody>
          <a:bodyPr>
            <a:normAutofit fontScale="92500" lnSpcReduction="20000"/>
          </a:bodyPr>
          <a:lstStyle/>
          <a:p>
            <a:r>
              <a:rPr lang="en-US" sz="2200" dirty="0"/>
              <a:t>The device will detect the animals and birds using the </a:t>
            </a:r>
            <a:r>
              <a:rPr lang="en-US" sz="2200" dirty="0" err="1"/>
              <a:t>Clarifai</a:t>
            </a:r>
            <a:r>
              <a:rPr lang="en-US" sz="2200" dirty="0"/>
              <a:t> service</a:t>
            </a:r>
          </a:p>
          <a:p>
            <a:r>
              <a:rPr lang="en-US" sz="2200" dirty="0"/>
              <a:t>If any animal or bird is detected the image will be captured and stored in the IBM Cloud object storage.</a:t>
            </a:r>
          </a:p>
          <a:p>
            <a:r>
              <a:rPr lang="en-US" sz="2200" dirty="0"/>
              <a:t>It also generates an alarm and avoid animals from destroying the crop</a:t>
            </a:r>
          </a:p>
          <a:p>
            <a:r>
              <a:rPr lang="en-US" sz="2200" dirty="0"/>
              <a:t>The image URL will be stored in the IBM </a:t>
            </a:r>
            <a:r>
              <a:rPr lang="en-US" sz="2200" dirty="0" err="1"/>
              <a:t>Cloudant</a:t>
            </a:r>
            <a:r>
              <a:rPr lang="en-US" sz="2200" dirty="0"/>
              <a:t> DB service</a:t>
            </a:r>
          </a:p>
          <a:p>
            <a:r>
              <a:rPr lang="en-US" sz="2200" dirty="0"/>
              <a:t>The device will also monitor the soil moisture levels, temperature, and humidity values and send them to the IBM IoT Platform</a:t>
            </a:r>
          </a:p>
          <a:p>
            <a:r>
              <a:rPr lang="en-US" sz="2200" dirty="0"/>
              <a:t>The image will be retrieved from Object storage and displayed in the web application.</a:t>
            </a:r>
          </a:p>
          <a:p>
            <a:r>
              <a:rPr lang="en-US" sz="2200" dirty="0"/>
              <a:t>A web application is developed to visualize the soil moisture, temperature, and humidity values</a:t>
            </a:r>
          </a:p>
          <a:p>
            <a:r>
              <a:rPr lang="en-US" sz="2200" dirty="0"/>
              <a:t>Users can also control the motors through web applications.</a:t>
            </a:r>
          </a:p>
          <a:p>
            <a:endParaRPr lang="en-IN" dirty="0"/>
          </a:p>
        </p:txBody>
      </p:sp>
    </p:spTree>
    <p:extLst>
      <p:ext uri="{BB962C8B-B14F-4D97-AF65-F5344CB8AC3E}">
        <p14:creationId xmlns:p14="http://schemas.microsoft.com/office/powerpoint/2010/main" val="137166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23EE-3598-0A9E-9DD0-B20087B3045D}"/>
              </a:ext>
            </a:extLst>
          </p:cNvPr>
          <p:cNvSpPr>
            <a:spLocks noGrp="1"/>
          </p:cNvSpPr>
          <p:nvPr>
            <p:ph type="title"/>
          </p:nvPr>
        </p:nvSpPr>
        <p:spPr>
          <a:xfrm flipH="1" flipV="1">
            <a:off x="1941342" y="436098"/>
            <a:ext cx="651583" cy="188012"/>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E593486F-0133-85D3-CCE4-7F25350F3A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3539" y="1350498"/>
            <a:ext cx="7047914" cy="402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2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4896-49E4-777C-1869-C5AE4AF0CB68}"/>
              </a:ext>
            </a:extLst>
          </p:cNvPr>
          <p:cNvSpPr>
            <a:spLocks noGrp="1"/>
          </p:cNvSpPr>
          <p:nvPr>
            <p:ph type="title"/>
          </p:nvPr>
        </p:nvSpPr>
        <p:spPr>
          <a:xfrm>
            <a:off x="2592925" y="624110"/>
            <a:ext cx="8911687" cy="796727"/>
          </a:xfrm>
        </p:spPr>
        <p:txBody>
          <a:bodyPr/>
          <a:lstStyle/>
          <a:p>
            <a:pPr algn="ctr"/>
            <a:r>
              <a:rPr lang="en-IN" b="1" dirty="0"/>
              <a:t>SOLUTION IN AMERICA</a:t>
            </a:r>
          </a:p>
        </p:txBody>
      </p:sp>
      <p:sp>
        <p:nvSpPr>
          <p:cNvPr id="3" name="Content Placeholder 2">
            <a:extLst>
              <a:ext uri="{FF2B5EF4-FFF2-40B4-BE49-F238E27FC236}">
                <a16:creationId xmlns:a16="http://schemas.microsoft.com/office/drawing/2014/main" id="{34FB29D5-DFBD-13B5-066A-05722C71B9E9}"/>
              </a:ext>
            </a:extLst>
          </p:cNvPr>
          <p:cNvSpPr>
            <a:spLocks noGrp="1"/>
          </p:cNvSpPr>
          <p:nvPr>
            <p:ph idx="1"/>
          </p:nvPr>
        </p:nvSpPr>
        <p:spPr>
          <a:xfrm>
            <a:off x="2589212" y="1617785"/>
            <a:ext cx="8915400" cy="4293437"/>
          </a:xfrm>
        </p:spPr>
        <p:txBody>
          <a:bodyPr>
            <a:normAutofit/>
          </a:bodyPr>
          <a:lstStyle/>
          <a:p>
            <a:r>
              <a:rPr lang="en-US" sz="2000" dirty="0"/>
              <a:t>As usual setup with the following services:</a:t>
            </a:r>
          </a:p>
          <a:p>
            <a:r>
              <a:rPr lang="en-US" sz="2000" dirty="0"/>
              <a:t>Wide coverage with 900 MHz wireless mesh technology provides a stronger, more reliable signal that can communicate through vegetation</a:t>
            </a:r>
          </a:p>
          <a:p>
            <a:r>
              <a:rPr lang="en-US" sz="2000" dirty="0"/>
              <a:t>Scalable, with up to 50 wireless sensors streaming back to a central, cloud-based weather station</a:t>
            </a:r>
          </a:p>
          <a:p>
            <a:r>
              <a:rPr lang="en-US" sz="2000" dirty="0"/>
              <a:t>Remote access to data and current conditions with a customizable dashboard for analysis</a:t>
            </a:r>
          </a:p>
          <a:p>
            <a:r>
              <a:rPr lang="en-US" sz="2000" dirty="0"/>
              <a:t>Alarm notifications when conditions reach user-set thresholds</a:t>
            </a:r>
          </a:p>
          <a:p>
            <a:r>
              <a:rPr lang="en-US" sz="2000" dirty="0"/>
              <a:t>Data access through Onset's cloud-based </a:t>
            </a:r>
            <a:r>
              <a:rPr lang="en-US" sz="2000" dirty="0" err="1"/>
              <a:t>HOBOlink</a:t>
            </a:r>
            <a:r>
              <a:rPr lang="en-US" sz="2000" dirty="0"/>
              <a:t> software</a:t>
            </a:r>
          </a:p>
          <a:p>
            <a:endParaRPr lang="en-IN" dirty="0"/>
          </a:p>
        </p:txBody>
      </p:sp>
    </p:spTree>
    <p:extLst>
      <p:ext uri="{BB962C8B-B14F-4D97-AF65-F5344CB8AC3E}">
        <p14:creationId xmlns:p14="http://schemas.microsoft.com/office/powerpoint/2010/main" val="36822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2A8D-91FA-0A51-E00A-49B53C3B39E6}"/>
              </a:ext>
            </a:extLst>
          </p:cNvPr>
          <p:cNvSpPr>
            <a:spLocks noGrp="1"/>
          </p:cNvSpPr>
          <p:nvPr>
            <p:ph type="title"/>
          </p:nvPr>
        </p:nvSpPr>
        <p:spPr>
          <a:xfrm>
            <a:off x="2592925" y="624110"/>
            <a:ext cx="8911687" cy="838930"/>
          </a:xfrm>
        </p:spPr>
        <p:txBody>
          <a:bodyPr/>
          <a:lstStyle/>
          <a:p>
            <a:pPr algn="ctr"/>
            <a:r>
              <a:rPr lang="en-IN" b="1" dirty="0"/>
              <a:t>SOLUTION IN LONDON</a:t>
            </a:r>
          </a:p>
        </p:txBody>
      </p:sp>
      <p:sp>
        <p:nvSpPr>
          <p:cNvPr id="3" name="Content Placeholder 2">
            <a:extLst>
              <a:ext uri="{FF2B5EF4-FFF2-40B4-BE49-F238E27FC236}">
                <a16:creationId xmlns:a16="http://schemas.microsoft.com/office/drawing/2014/main" id="{F6A43FF8-C081-0047-DD99-E1B09AFEDBBC}"/>
              </a:ext>
            </a:extLst>
          </p:cNvPr>
          <p:cNvSpPr>
            <a:spLocks noGrp="1"/>
          </p:cNvSpPr>
          <p:nvPr>
            <p:ph idx="1"/>
          </p:nvPr>
        </p:nvSpPr>
        <p:spPr>
          <a:xfrm>
            <a:off x="2589212" y="1463040"/>
            <a:ext cx="8915400" cy="4448182"/>
          </a:xfrm>
        </p:spPr>
        <p:txBody>
          <a:bodyPr>
            <a:normAutofit/>
          </a:bodyPr>
          <a:lstStyle/>
          <a:p>
            <a:r>
              <a:rPr lang="en-US" sz="2000" dirty="0"/>
              <a:t>When developing or deploying an IoT solution the entire ecosystem needs to be considered. Not only the endpoint device and the application features but just as important the underlying connectivity that carries the data.</a:t>
            </a:r>
          </a:p>
          <a:p>
            <a:r>
              <a:rPr lang="en-US" sz="2000" dirty="0"/>
              <a:t>IoT connectivity is not only about connecting your devices to the internet but also interconnecting with your IoT platform, whether in your office, data center , cloud platform or distributed to the edge. Every IoT solution is different so when designing your IoT network it is essential to have a diverse range of IoT focused connectivity solutions at your fingertips.  Our expertise, in designing and developing your unique IoT Ecosystem, will ensure the flow and protection of your data throughout its journey.</a:t>
            </a:r>
          </a:p>
        </p:txBody>
      </p:sp>
    </p:spTree>
    <p:extLst>
      <p:ext uri="{BB962C8B-B14F-4D97-AF65-F5344CB8AC3E}">
        <p14:creationId xmlns:p14="http://schemas.microsoft.com/office/powerpoint/2010/main" val="357530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B616-CD8C-747F-7A16-F4B0F45155B8}"/>
              </a:ext>
            </a:extLst>
          </p:cNvPr>
          <p:cNvSpPr>
            <a:spLocks noGrp="1"/>
          </p:cNvSpPr>
          <p:nvPr>
            <p:ph type="title"/>
          </p:nvPr>
        </p:nvSpPr>
        <p:spPr>
          <a:xfrm>
            <a:off x="2592925" y="624110"/>
            <a:ext cx="8911687" cy="698253"/>
          </a:xfrm>
        </p:spPr>
        <p:txBody>
          <a:bodyPr/>
          <a:lstStyle/>
          <a:p>
            <a:pPr algn="ctr"/>
            <a:r>
              <a:rPr lang="en-IN" b="1" dirty="0"/>
              <a:t>SOLUTION IN INDIA</a:t>
            </a:r>
          </a:p>
        </p:txBody>
      </p:sp>
      <p:sp>
        <p:nvSpPr>
          <p:cNvPr id="3" name="Content Placeholder 2">
            <a:extLst>
              <a:ext uri="{FF2B5EF4-FFF2-40B4-BE49-F238E27FC236}">
                <a16:creationId xmlns:a16="http://schemas.microsoft.com/office/drawing/2014/main" id="{7C4C31FE-0166-7A38-E469-16BE7FA9CF24}"/>
              </a:ext>
            </a:extLst>
          </p:cNvPr>
          <p:cNvSpPr>
            <a:spLocks noGrp="1"/>
          </p:cNvSpPr>
          <p:nvPr>
            <p:ph idx="1"/>
          </p:nvPr>
        </p:nvSpPr>
        <p:spPr>
          <a:xfrm>
            <a:off x="2589212" y="1473201"/>
            <a:ext cx="8915400" cy="4438022"/>
          </a:xfrm>
        </p:spPr>
        <p:txBody>
          <a:bodyPr>
            <a:noAutofit/>
          </a:bodyPr>
          <a:lstStyle/>
          <a:p>
            <a:r>
              <a:rPr lang="en-US" sz="2000" dirty="0"/>
              <a:t>Crops in farms are many times ravaged by local animals like buffaloes, cows, goats, birds, and fire etc. This leads to huge losses for the farmers. </a:t>
            </a:r>
          </a:p>
          <a:p>
            <a:r>
              <a:rPr lang="en-US" sz="2000" dirty="0"/>
              <a:t>This is a Arduino-Uno based system using microcontroller. This system uses a motion sensor to detect wild animals approaching near the field and smoke sensor to detect the fire. In such a case the sensor signals the microcontroller to take action. The microcontroller now sounds an alarm to woo the animals away from the field as well as sends SMS to the farmer and makes call, so that farmer may know about the issue and come to the spot in case the animals don’t turn away by the alarm. </a:t>
            </a:r>
          </a:p>
          <a:p>
            <a:r>
              <a:rPr lang="en-US" sz="2000" dirty="0"/>
              <a:t>If there is a smoke, it immediately turns ON the motor. This ensures complete safety of crops from animals and from fire thus protecting the farmer’s loss. </a:t>
            </a:r>
            <a:endParaRPr lang="en-IN" sz="2000" dirty="0"/>
          </a:p>
        </p:txBody>
      </p:sp>
    </p:spTree>
    <p:extLst>
      <p:ext uri="{BB962C8B-B14F-4D97-AF65-F5344CB8AC3E}">
        <p14:creationId xmlns:p14="http://schemas.microsoft.com/office/powerpoint/2010/main" val="18292440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TotalTime>
  <Words>758</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Open Sans</vt:lpstr>
      <vt:lpstr>Wingdings 3</vt:lpstr>
      <vt:lpstr>Wisp</vt:lpstr>
      <vt:lpstr>NAALAIYA THIRAN   OBJECTIVES, SOLUTIONS OF IoT Based Smart Crop Protection System For Agriculture </vt:lpstr>
      <vt:lpstr>TEAM MEMBERS: SHANTHINI.M PRINCY.S ABIRAMI.G SUVITHA.K DEEPIKA.V</vt:lpstr>
      <vt:lpstr> PROJECT TITLE: IoT Based Smart Crop Protection System For Agriculture </vt:lpstr>
      <vt:lpstr>Skills Required</vt:lpstr>
      <vt:lpstr>Project Flow </vt:lpstr>
      <vt:lpstr>PowerPoint Presentation</vt:lpstr>
      <vt:lpstr>SOLUTION IN AMERICA</vt:lpstr>
      <vt:lpstr>SOLUTION IN LONDON</vt:lpstr>
      <vt:lpstr>SOLUTION IN INDIA</vt:lpstr>
      <vt:lpstr>Basic components in every systems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NAALAIYA THIRAN   OBJECTIVES , SOLUTIONS AND IDEALOGY</dc:title>
  <dc:creator>shanthini mathivanan</dc:creator>
  <cp:lastModifiedBy>shanthini mathivanan</cp:lastModifiedBy>
  <cp:revision>1</cp:revision>
  <dcterms:created xsi:type="dcterms:W3CDTF">2022-09-09T14:12:55Z</dcterms:created>
  <dcterms:modified xsi:type="dcterms:W3CDTF">2022-10-09T17:20:17Z</dcterms:modified>
</cp:coreProperties>
</file>