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5" r:id="rId3"/>
    <p:sldId id="276" r:id="rId4"/>
    <p:sldId id="258" r:id="rId5"/>
    <p:sldId id="259" r:id="rId6"/>
    <p:sldId id="260" r:id="rId7"/>
    <p:sldId id="261" r:id="rId8"/>
    <p:sldId id="277" r:id="rId9"/>
    <p:sldId id="262" r:id="rId10"/>
    <p:sldId id="263" r:id="rId11"/>
    <p:sldId id="264" r:id="rId12"/>
    <p:sldId id="265" r:id="rId13"/>
    <p:sldId id="278" r:id="rId14"/>
    <p:sldId id="266" r:id="rId15"/>
    <p:sldId id="270" r:id="rId16"/>
    <p:sldId id="271" r:id="rId17"/>
    <p:sldId id="272" r:id="rId18"/>
    <p:sldId id="273" r:id="rId19"/>
    <p:sldId id="267" r:id="rId20"/>
    <p:sldId id="274"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ndran jack" initials="Rj" lastIdx="1" clrIdx="0">
    <p:extLst>
      <p:ext uri="{19B8F6BF-5375-455C-9EA6-DF929625EA0E}">
        <p15:presenceInfo xmlns:p15="http://schemas.microsoft.com/office/powerpoint/2012/main" userId="fe56be727965dc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3ADB8-BF6E-4BCC-B01A-1A2EA9B3F5D2}"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BBF91-09F8-4DC1-A84D-FE4F0764C70A}" type="slidenum">
              <a:rPr lang="en-US" smtClean="0"/>
              <a:t>‹#›</a:t>
            </a:fld>
            <a:endParaRPr lang="en-US"/>
          </a:p>
        </p:txBody>
      </p:sp>
    </p:spTree>
    <p:extLst>
      <p:ext uri="{BB962C8B-B14F-4D97-AF65-F5344CB8AC3E}">
        <p14:creationId xmlns:p14="http://schemas.microsoft.com/office/powerpoint/2010/main" val="135629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3DAE-944E-C499-38C7-3A5D43790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4F8C5F-8280-1AC9-F6F7-172055154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F4E052-DEFC-F0F4-BD71-5B34E8C61045}"/>
              </a:ext>
            </a:extLst>
          </p:cNvPr>
          <p:cNvSpPr>
            <a:spLocks noGrp="1"/>
          </p:cNvSpPr>
          <p:nvPr>
            <p:ph type="dt" sz="half" idx="10"/>
          </p:nvPr>
        </p:nvSpPr>
        <p:spPr/>
        <p:txBody>
          <a:bodyPr/>
          <a:lstStyle/>
          <a:p>
            <a:fld id="{62D9867E-90D1-4561-AF86-F1CC45AF1C2E}" type="datetime1">
              <a:rPr lang="en-IN" smtClean="0"/>
              <a:t>22-11-2022</a:t>
            </a:fld>
            <a:endParaRPr lang="en-IN"/>
          </a:p>
        </p:txBody>
      </p:sp>
      <p:sp>
        <p:nvSpPr>
          <p:cNvPr id="5" name="Footer Placeholder 4">
            <a:extLst>
              <a:ext uri="{FF2B5EF4-FFF2-40B4-BE49-F238E27FC236}">
                <a16:creationId xmlns:a16="http://schemas.microsoft.com/office/drawing/2014/main" id="{632C2A78-E60C-7CEE-A394-09242E731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93E5F-CD5D-3E28-D3E5-DFC6A48A4910}"/>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14548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2EC8-E848-4BD9-968A-47226767EB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B79555-E539-CACB-1109-63BEF9B84B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5DFB2-DFD1-42E4-CABC-6690C3BCF015}"/>
              </a:ext>
            </a:extLst>
          </p:cNvPr>
          <p:cNvSpPr>
            <a:spLocks noGrp="1"/>
          </p:cNvSpPr>
          <p:nvPr>
            <p:ph type="dt" sz="half" idx="10"/>
          </p:nvPr>
        </p:nvSpPr>
        <p:spPr/>
        <p:txBody>
          <a:bodyPr/>
          <a:lstStyle/>
          <a:p>
            <a:fld id="{E5BF3FC5-6962-43A0-8F65-82800C307618}" type="datetime1">
              <a:rPr lang="en-IN" smtClean="0"/>
              <a:t>22-11-2022</a:t>
            </a:fld>
            <a:endParaRPr lang="en-IN"/>
          </a:p>
        </p:txBody>
      </p:sp>
      <p:sp>
        <p:nvSpPr>
          <p:cNvPr id="5" name="Footer Placeholder 4">
            <a:extLst>
              <a:ext uri="{FF2B5EF4-FFF2-40B4-BE49-F238E27FC236}">
                <a16:creationId xmlns:a16="http://schemas.microsoft.com/office/drawing/2014/main" id="{2599B4FB-A742-2A97-8C5B-3C6EB0B7C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A2D57-11DA-2961-8C3B-3A45828E102D}"/>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421349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F03F6-7ABB-FF55-51E2-7CC1AC4A38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B23B65-04DE-400F-6FDF-635AEB399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806EEC-6D45-5597-DA2D-0A69FE43B8C4}"/>
              </a:ext>
            </a:extLst>
          </p:cNvPr>
          <p:cNvSpPr>
            <a:spLocks noGrp="1"/>
          </p:cNvSpPr>
          <p:nvPr>
            <p:ph type="dt" sz="half" idx="10"/>
          </p:nvPr>
        </p:nvSpPr>
        <p:spPr/>
        <p:txBody>
          <a:bodyPr/>
          <a:lstStyle/>
          <a:p>
            <a:fld id="{A3BDC45E-BE8C-4413-B92C-57774FFCBD57}" type="datetime1">
              <a:rPr lang="en-IN" smtClean="0"/>
              <a:t>22-11-2022</a:t>
            </a:fld>
            <a:endParaRPr lang="en-IN"/>
          </a:p>
        </p:txBody>
      </p:sp>
      <p:sp>
        <p:nvSpPr>
          <p:cNvPr id="5" name="Footer Placeholder 4">
            <a:extLst>
              <a:ext uri="{FF2B5EF4-FFF2-40B4-BE49-F238E27FC236}">
                <a16:creationId xmlns:a16="http://schemas.microsoft.com/office/drawing/2014/main" id="{2BA3F8AE-278D-9875-C122-6E2C7F5690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5F17F-01BE-4951-DB41-A9FD9FA0A8B5}"/>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72895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C29B-FC01-8643-1440-13109D7C56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79BCC7-EC84-977E-6CCF-24D2735A41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5F50CA-7A09-486A-9664-48D51F79B65C}"/>
              </a:ext>
            </a:extLst>
          </p:cNvPr>
          <p:cNvSpPr>
            <a:spLocks noGrp="1"/>
          </p:cNvSpPr>
          <p:nvPr>
            <p:ph type="dt" sz="half" idx="10"/>
          </p:nvPr>
        </p:nvSpPr>
        <p:spPr/>
        <p:txBody>
          <a:bodyPr/>
          <a:lstStyle/>
          <a:p>
            <a:fld id="{20E9E9ED-E0B6-4DC8-9B5A-61E8D7492886}" type="datetime1">
              <a:rPr lang="en-IN" smtClean="0"/>
              <a:t>22-11-2022</a:t>
            </a:fld>
            <a:endParaRPr lang="en-IN"/>
          </a:p>
        </p:txBody>
      </p:sp>
      <p:sp>
        <p:nvSpPr>
          <p:cNvPr id="5" name="Footer Placeholder 4">
            <a:extLst>
              <a:ext uri="{FF2B5EF4-FFF2-40B4-BE49-F238E27FC236}">
                <a16:creationId xmlns:a16="http://schemas.microsoft.com/office/drawing/2014/main" id="{B8FBA391-5386-7FED-24E5-8D8B4791E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75284-6C91-1DCF-17EC-87D52F77C1FC}"/>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40807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CF32-25F3-B7BA-71C1-C65C2333F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CD83B7-434C-FA97-CFA6-8DEB6E6E5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FCB67-ED5D-871F-F97E-B6EC08593421}"/>
              </a:ext>
            </a:extLst>
          </p:cNvPr>
          <p:cNvSpPr>
            <a:spLocks noGrp="1"/>
          </p:cNvSpPr>
          <p:nvPr>
            <p:ph type="dt" sz="half" idx="10"/>
          </p:nvPr>
        </p:nvSpPr>
        <p:spPr/>
        <p:txBody>
          <a:bodyPr/>
          <a:lstStyle/>
          <a:p>
            <a:fld id="{9C437B64-4E76-4CF8-884C-402596C04078}" type="datetime1">
              <a:rPr lang="en-IN" smtClean="0"/>
              <a:t>22-11-2022</a:t>
            </a:fld>
            <a:endParaRPr lang="en-IN"/>
          </a:p>
        </p:txBody>
      </p:sp>
      <p:sp>
        <p:nvSpPr>
          <p:cNvPr id="5" name="Footer Placeholder 4">
            <a:extLst>
              <a:ext uri="{FF2B5EF4-FFF2-40B4-BE49-F238E27FC236}">
                <a16:creationId xmlns:a16="http://schemas.microsoft.com/office/drawing/2014/main" id="{069AFBF8-048A-5ACE-3660-FEBE9C154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8DC35-4204-A97C-06B0-0E2FC87F1720}"/>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20133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3448-6313-8BAB-5369-E4D254DE61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4D98D2-9AFD-8A3A-ABFC-9D36F78C8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99BD84-1062-0A2D-993F-426615AB3A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3B8F54-5657-03A9-F012-8FC6BD58E02D}"/>
              </a:ext>
            </a:extLst>
          </p:cNvPr>
          <p:cNvSpPr>
            <a:spLocks noGrp="1"/>
          </p:cNvSpPr>
          <p:nvPr>
            <p:ph type="dt" sz="half" idx="10"/>
          </p:nvPr>
        </p:nvSpPr>
        <p:spPr/>
        <p:txBody>
          <a:bodyPr/>
          <a:lstStyle/>
          <a:p>
            <a:fld id="{808232DB-AA06-457F-B860-612A15EB40FA}" type="datetime1">
              <a:rPr lang="en-IN" smtClean="0"/>
              <a:t>22-11-2022</a:t>
            </a:fld>
            <a:endParaRPr lang="en-IN"/>
          </a:p>
        </p:txBody>
      </p:sp>
      <p:sp>
        <p:nvSpPr>
          <p:cNvPr id="6" name="Footer Placeholder 5">
            <a:extLst>
              <a:ext uri="{FF2B5EF4-FFF2-40B4-BE49-F238E27FC236}">
                <a16:creationId xmlns:a16="http://schemas.microsoft.com/office/drawing/2014/main" id="{D274DB08-0153-DBC5-A12C-EA4B84E5C2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9C78F-E186-768E-A8E2-1285271CB8F4}"/>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217963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B946-A0CD-6ADC-A8AB-64D453987D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86E91E-246C-BB31-28DE-3DEF020469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84103-4629-2377-1751-8D567A483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6A768E-5612-F0CF-2169-B1C84088D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5B9B3-B331-22AD-92D2-1452B0C7B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3060EC-FC64-CA41-42F4-0DDE3E2C95C2}"/>
              </a:ext>
            </a:extLst>
          </p:cNvPr>
          <p:cNvSpPr>
            <a:spLocks noGrp="1"/>
          </p:cNvSpPr>
          <p:nvPr>
            <p:ph type="dt" sz="half" idx="10"/>
          </p:nvPr>
        </p:nvSpPr>
        <p:spPr/>
        <p:txBody>
          <a:bodyPr/>
          <a:lstStyle/>
          <a:p>
            <a:fld id="{27FB1625-1472-48E9-BABA-9EE88AF7DF18}" type="datetime1">
              <a:rPr lang="en-IN" smtClean="0"/>
              <a:t>22-11-2022</a:t>
            </a:fld>
            <a:endParaRPr lang="en-IN"/>
          </a:p>
        </p:txBody>
      </p:sp>
      <p:sp>
        <p:nvSpPr>
          <p:cNvPr id="8" name="Footer Placeholder 7">
            <a:extLst>
              <a:ext uri="{FF2B5EF4-FFF2-40B4-BE49-F238E27FC236}">
                <a16:creationId xmlns:a16="http://schemas.microsoft.com/office/drawing/2014/main" id="{A81F5D18-2C2E-1983-3DCB-95D206EB19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FE960-92A3-99CA-23A3-A859FD028AFB}"/>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169581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99F3-492A-1534-709B-01FE7B70D2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C23B7F-4111-32DF-DB28-09D2D81CA52D}"/>
              </a:ext>
            </a:extLst>
          </p:cNvPr>
          <p:cNvSpPr>
            <a:spLocks noGrp="1"/>
          </p:cNvSpPr>
          <p:nvPr>
            <p:ph type="dt" sz="half" idx="10"/>
          </p:nvPr>
        </p:nvSpPr>
        <p:spPr/>
        <p:txBody>
          <a:bodyPr/>
          <a:lstStyle/>
          <a:p>
            <a:fld id="{C6AB273B-C8DC-4891-9890-F309671C1079}" type="datetime1">
              <a:rPr lang="en-IN" smtClean="0"/>
              <a:t>22-11-2022</a:t>
            </a:fld>
            <a:endParaRPr lang="en-IN"/>
          </a:p>
        </p:txBody>
      </p:sp>
      <p:sp>
        <p:nvSpPr>
          <p:cNvPr id="4" name="Footer Placeholder 3">
            <a:extLst>
              <a:ext uri="{FF2B5EF4-FFF2-40B4-BE49-F238E27FC236}">
                <a16:creationId xmlns:a16="http://schemas.microsoft.com/office/drawing/2014/main" id="{990235AC-0283-EE42-97A5-748D356B0F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62ED38-167A-C182-6F75-E1467BC7D4C9}"/>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61823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5AE1D-A984-2FCD-4062-F860E46C9AFE}"/>
              </a:ext>
            </a:extLst>
          </p:cNvPr>
          <p:cNvSpPr>
            <a:spLocks noGrp="1"/>
          </p:cNvSpPr>
          <p:nvPr>
            <p:ph type="dt" sz="half" idx="10"/>
          </p:nvPr>
        </p:nvSpPr>
        <p:spPr/>
        <p:txBody>
          <a:bodyPr/>
          <a:lstStyle/>
          <a:p>
            <a:fld id="{76953B84-F010-4CB9-A20C-EABA1B5945D1}" type="datetime1">
              <a:rPr lang="en-IN" smtClean="0"/>
              <a:t>22-11-2022</a:t>
            </a:fld>
            <a:endParaRPr lang="en-IN"/>
          </a:p>
        </p:txBody>
      </p:sp>
      <p:sp>
        <p:nvSpPr>
          <p:cNvPr id="3" name="Footer Placeholder 2">
            <a:extLst>
              <a:ext uri="{FF2B5EF4-FFF2-40B4-BE49-F238E27FC236}">
                <a16:creationId xmlns:a16="http://schemas.microsoft.com/office/drawing/2014/main" id="{DC6C00A3-744D-E907-EBE2-76EA69F512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DF7C7A-4753-12F9-BCA5-6A455793F646}"/>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190255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2565-38A7-5AF1-1999-BC7575A89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E0F1C5-51BB-CF26-10ED-C6D33C815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401122-A115-B361-3A00-E47999BA7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1309A4-DE01-9146-1A27-0768F2F5B96C}"/>
              </a:ext>
            </a:extLst>
          </p:cNvPr>
          <p:cNvSpPr>
            <a:spLocks noGrp="1"/>
          </p:cNvSpPr>
          <p:nvPr>
            <p:ph type="dt" sz="half" idx="10"/>
          </p:nvPr>
        </p:nvSpPr>
        <p:spPr/>
        <p:txBody>
          <a:bodyPr/>
          <a:lstStyle/>
          <a:p>
            <a:fld id="{5B71B5B0-AD35-41D3-98AD-B66A5B0D384C}" type="datetime1">
              <a:rPr lang="en-IN" smtClean="0"/>
              <a:t>22-11-2022</a:t>
            </a:fld>
            <a:endParaRPr lang="en-IN"/>
          </a:p>
        </p:txBody>
      </p:sp>
      <p:sp>
        <p:nvSpPr>
          <p:cNvPr id="6" name="Footer Placeholder 5">
            <a:extLst>
              <a:ext uri="{FF2B5EF4-FFF2-40B4-BE49-F238E27FC236}">
                <a16:creationId xmlns:a16="http://schemas.microsoft.com/office/drawing/2014/main" id="{E7EE96C0-A69E-F0C9-EBA1-337228235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A35613-7D7E-E4A3-F141-1F5F899DF534}"/>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377293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9495-30A8-68D9-E079-0FAD5C680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9DFEC3-1550-2517-F2C5-6745FA6C3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85036D-7A2A-B362-D103-25AE4C13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1C7FD-19A8-3A11-F1D7-B8387710F015}"/>
              </a:ext>
            </a:extLst>
          </p:cNvPr>
          <p:cNvSpPr>
            <a:spLocks noGrp="1"/>
          </p:cNvSpPr>
          <p:nvPr>
            <p:ph type="dt" sz="half" idx="10"/>
          </p:nvPr>
        </p:nvSpPr>
        <p:spPr/>
        <p:txBody>
          <a:bodyPr/>
          <a:lstStyle/>
          <a:p>
            <a:fld id="{CC905158-6EC8-48F5-95C3-FEF3107B454B}" type="datetime1">
              <a:rPr lang="en-IN" smtClean="0"/>
              <a:t>22-11-2022</a:t>
            </a:fld>
            <a:endParaRPr lang="en-IN"/>
          </a:p>
        </p:txBody>
      </p:sp>
      <p:sp>
        <p:nvSpPr>
          <p:cNvPr id="6" name="Footer Placeholder 5">
            <a:extLst>
              <a:ext uri="{FF2B5EF4-FFF2-40B4-BE49-F238E27FC236}">
                <a16:creationId xmlns:a16="http://schemas.microsoft.com/office/drawing/2014/main" id="{F347C101-6DCB-3340-14D0-58F91B9074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B75F2C-4712-8C70-B919-83520C236FFF}"/>
              </a:ext>
            </a:extLst>
          </p:cNvPr>
          <p:cNvSpPr>
            <a:spLocks noGrp="1"/>
          </p:cNvSpPr>
          <p:nvPr>
            <p:ph type="sldNum" sz="quarter" idx="12"/>
          </p:nvPr>
        </p:nvSpPr>
        <p:spPr/>
        <p:txBody>
          <a:bodyPr/>
          <a:lstStyle/>
          <a:p>
            <a:fld id="{C1869921-D9E4-4EF4-B06C-50B1D1D523F6}" type="slidenum">
              <a:rPr lang="en-IN" smtClean="0"/>
              <a:t>‹#›</a:t>
            </a:fld>
            <a:endParaRPr lang="en-IN"/>
          </a:p>
        </p:txBody>
      </p:sp>
    </p:spTree>
    <p:extLst>
      <p:ext uri="{BB962C8B-B14F-4D97-AF65-F5344CB8AC3E}">
        <p14:creationId xmlns:p14="http://schemas.microsoft.com/office/powerpoint/2010/main" val="150255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7657B-0FE2-5B1B-1441-634B6CE26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AC5D84-F082-C329-02D8-A476B8FBD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8AD60-040F-0E1F-363A-9EB063753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11AD7-97DF-46F3-BBA7-345EE5BBE530}" type="datetime1">
              <a:rPr lang="en-IN" smtClean="0"/>
              <a:t>22-11-2022</a:t>
            </a:fld>
            <a:endParaRPr lang="en-IN"/>
          </a:p>
        </p:txBody>
      </p:sp>
      <p:sp>
        <p:nvSpPr>
          <p:cNvPr id="5" name="Footer Placeholder 4">
            <a:extLst>
              <a:ext uri="{FF2B5EF4-FFF2-40B4-BE49-F238E27FC236}">
                <a16:creationId xmlns:a16="http://schemas.microsoft.com/office/drawing/2014/main" id="{10857B56-ECA4-B577-76AA-73DCCBE37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46E653-3836-6443-8230-0733AEFCC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69921-D9E4-4EF4-B06C-50B1D1D523F6}" type="slidenum">
              <a:rPr lang="en-IN" smtClean="0"/>
              <a:t>‹#›</a:t>
            </a:fld>
            <a:endParaRPr lang="en-IN"/>
          </a:p>
        </p:txBody>
      </p:sp>
    </p:spTree>
    <p:extLst>
      <p:ext uri="{BB962C8B-B14F-4D97-AF65-F5344CB8AC3E}">
        <p14:creationId xmlns:p14="http://schemas.microsoft.com/office/powerpoint/2010/main" val="37710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7F5A-ECDC-B94A-1083-B905FD279290}"/>
              </a:ext>
            </a:extLst>
          </p:cNvPr>
          <p:cNvSpPr>
            <a:spLocks noGrp="1"/>
          </p:cNvSpPr>
          <p:nvPr>
            <p:ph type="ctrTitle"/>
          </p:nvPr>
        </p:nvSpPr>
        <p:spPr>
          <a:xfrm>
            <a:off x="134470" y="-612160"/>
            <a:ext cx="12223375" cy="4409520"/>
          </a:xfrm>
        </p:spPr>
        <p:txBody>
          <a:bodyPr>
            <a:normAutofit/>
          </a:bodyPr>
          <a:lstStyle/>
          <a:p>
            <a:pPr marL="433070" marR="687705" algn="ctr">
              <a:spcBef>
                <a:spcPts val="430"/>
              </a:spcBef>
            </a:pPr>
            <a:r>
              <a:rPr lang="en-US" sz="3200" b="1" dirty="0">
                <a:effectLst/>
                <a:latin typeface="Times New Roman" panose="02020603050405020304" pitchFamily="18" charset="0"/>
                <a:ea typeface="Times New Roman" panose="02020603050405020304" pitchFamily="18" charset="0"/>
              </a:rPr>
              <a:t>INTELLIGENT</a:t>
            </a:r>
            <a:r>
              <a:rPr lang="en-US" sz="3200" b="1" spc="-2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VEHICLE</a:t>
            </a:r>
            <a:r>
              <a:rPr lang="en-US" sz="3200" b="1" spc="-2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DAMAGE</a:t>
            </a:r>
            <a:r>
              <a:rPr lang="en-US" sz="3200" b="1" spc="-2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ASSESSMENT</a:t>
            </a:r>
            <a:r>
              <a:rPr lang="en-US" sz="3200" b="1" spc="-2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AND</a:t>
            </a:r>
            <a:br>
              <a:rPr lang="en-IN"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COST</a:t>
            </a:r>
            <a:r>
              <a:rPr lang="en-US" sz="3200" b="1" spc="-2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ESTIMATOR </a:t>
            </a:r>
            <a:r>
              <a:rPr lang="en-US" sz="3200" b="1" dirty="0">
                <a:latin typeface="Times New Roman" panose="02020603050405020304" pitchFamily="18" charset="0"/>
                <a:ea typeface="Times New Roman" panose="02020603050405020304" pitchFamily="18" charset="0"/>
              </a:rPr>
              <a:t>FOR INSURANCE COMPANY </a:t>
            </a:r>
            <a:br>
              <a:rPr lang="en-US" sz="3200" b="1" dirty="0">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APPLIED IN ARTIFICIAL INTELLIGENCE</a:t>
            </a:r>
            <a:br>
              <a:rPr lang="en-IN" sz="2700" b="1" dirty="0">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2400" b="1" dirty="0">
                <a:latin typeface="Times New Roman" panose="02020603050405020304" pitchFamily="18" charset="0"/>
                <a:ea typeface="Times New Roman" panose="02020603050405020304" pitchFamily="18" charset="0"/>
              </a:rPr>
              <a:t>Final Review</a:t>
            </a:r>
            <a:br>
              <a:rPr lang="en-US" sz="2000" b="1" dirty="0">
                <a:latin typeface="Times New Roman" panose="02020603050405020304" pitchFamily="18" charset="0"/>
                <a:ea typeface="Times New Roman" panose="02020603050405020304" pitchFamily="18" charset="0"/>
              </a:rPr>
            </a:br>
            <a:endParaRPr lang="en-IN" dirty="0"/>
          </a:p>
        </p:txBody>
      </p:sp>
      <p:sp>
        <p:nvSpPr>
          <p:cNvPr id="15" name="Slide Number Placeholder 14">
            <a:extLst>
              <a:ext uri="{FF2B5EF4-FFF2-40B4-BE49-F238E27FC236}">
                <a16:creationId xmlns:a16="http://schemas.microsoft.com/office/drawing/2014/main" id="{0A6A1507-C62D-446A-91DD-F36F2A5AD39B}"/>
              </a:ext>
            </a:extLst>
          </p:cNvPr>
          <p:cNvSpPr>
            <a:spLocks noGrp="1"/>
          </p:cNvSpPr>
          <p:nvPr>
            <p:ph type="sldNum" sz="quarter" idx="12"/>
          </p:nvPr>
        </p:nvSpPr>
        <p:spPr/>
        <p:txBody>
          <a:bodyPr/>
          <a:lstStyle/>
          <a:p>
            <a:fld id="{C1869921-D9E4-4EF4-B06C-50B1D1D523F6}" type="slidenum">
              <a:rPr lang="en-IN" smtClean="0"/>
              <a:t>1</a:t>
            </a:fld>
            <a:endParaRPr lang="en-IN"/>
          </a:p>
        </p:txBody>
      </p:sp>
      <p:sp>
        <p:nvSpPr>
          <p:cNvPr id="6" name="TextBox 5">
            <a:extLst>
              <a:ext uri="{FF2B5EF4-FFF2-40B4-BE49-F238E27FC236}">
                <a16:creationId xmlns:a16="http://schemas.microsoft.com/office/drawing/2014/main" id="{ED6A2907-A220-4438-BF61-01B56D792A9D}"/>
              </a:ext>
            </a:extLst>
          </p:cNvPr>
          <p:cNvSpPr txBox="1"/>
          <p:nvPr/>
        </p:nvSpPr>
        <p:spPr>
          <a:xfrm>
            <a:off x="4025966" y="3797360"/>
            <a:ext cx="4440382" cy="1836400"/>
          </a:xfrm>
          <a:prstGeom prst="rect">
            <a:avLst/>
          </a:prstGeom>
          <a:noFill/>
        </p:spPr>
        <p:txBody>
          <a:bodyPr wrap="square" rtlCol="0">
            <a:spAutoFit/>
          </a:bodyPr>
          <a:lstStyle/>
          <a:p>
            <a:pPr>
              <a:spcAft>
                <a:spcPts val="400"/>
              </a:spcAft>
            </a:pPr>
            <a:r>
              <a:rPr lang="en-IN" sz="2000" dirty="0">
                <a:latin typeface="Times New Roman" panose="02020603050405020304" pitchFamily="18" charset="0"/>
                <a:cs typeface="Times New Roman" panose="02020603050405020304" pitchFamily="18" charset="0"/>
              </a:rPr>
              <a:t>Presented by,</a:t>
            </a:r>
          </a:p>
          <a:p>
            <a:pPr lvl="1">
              <a:spcAft>
                <a:spcPts val="400"/>
              </a:spcAft>
            </a:pPr>
            <a:r>
              <a:rPr lang="en-IN" sz="2000" dirty="0">
                <a:latin typeface="Times New Roman" panose="02020603050405020304" pitchFamily="18" charset="0"/>
                <a:cs typeface="Times New Roman" panose="02020603050405020304" pitchFamily="18" charset="0"/>
              </a:rPr>
              <a:t>Pranav R		192071062</a:t>
            </a:r>
          </a:p>
          <a:p>
            <a:pPr lvl="1">
              <a:spcAft>
                <a:spcPts val="400"/>
              </a:spcAft>
            </a:pPr>
            <a:r>
              <a:rPr lang="en-IN" sz="2000" dirty="0">
                <a:latin typeface="Times New Roman" panose="02020603050405020304" pitchFamily="18" charset="0"/>
                <a:cs typeface="Times New Roman" panose="02020603050405020304" pitchFamily="18" charset="0"/>
              </a:rPr>
              <a:t>Rajendran V		192071068</a:t>
            </a:r>
          </a:p>
          <a:p>
            <a:pPr lvl="1">
              <a:spcAft>
                <a:spcPts val="400"/>
              </a:spcAft>
            </a:pPr>
            <a:r>
              <a:rPr lang="en-IN" sz="2000" dirty="0">
                <a:latin typeface="Times New Roman" panose="02020603050405020304" pitchFamily="18" charset="0"/>
                <a:cs typeface="Times New Roman" panose="02020603050405020304" pitchFamily="18" charset="0"/>
              </a:rPr>
              <a:t>Rahul K		192071067</a:t>
            </a:r>
          </a:p>
          <a:p>
            <a:pPr lvl="1">
              <a:spcAft>
                <a:spcPts val="400"/>
              </a:spcAft>
            </a:pPr>
            <a:r>
              <a:rPr lang="en-IN" sz="2000" dirty="0">
                <a:latin typeface="Times New Roman" panose="02020603050405020304" pitchFamily="18" charset="0"/>
                <a:cs typeface="Times New Roman" panose="02020603050405020304" pitchFamily="18" charset="0"/>
              </a:rPr>
              <a:t>Sandeep Kumar R	192071076</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40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4D6B-6047-A8D5-946C-C02816177D80}"/>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ADVANTAGES OF 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B8A041-AF62-04F0-46F8-5482BE665C56}"/>
              </a:ext>
            </a:extLst>
          </p:cNvPr>
          <p:cNvSpPr>
            <a:spLocks noGrp="1"/>
          </p:cNvSpPr>
          <p:nvPr>
            <p:ph idx="1"/>
          </p:nvPr>
        </p:nvSpPr>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It can be categorize the proportion of damaged parts and</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determine whether they need to be replaced or repaired.</a:t>
            </a:r>
            <a:endParaRPr lang="en-US" sz="2400" dirty="0">
              <a:latin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It aids the user in expediting the process of filing an insurance</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claim for his vehicle.</a:t>
            </a:r>
            <a:endParaRPr lang="en-US" sz="2400" dirty="0">
              <a:latin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Get a report with the vehicle's damage analysis created for</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you. To get compensation, submit the created report.</a:t>
            </a:r>
            <a:endParaRPr lang="en-US" sz="2400" dirty="0">
              <a:latin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Process that saves time and money.</a:t>
            </a:r>
            <a:endParaRPr lang="en-IN" sz="2400" dirty="0"/>
          </a:p>
        </p:txBody>
      </p:sp>
      <p:sp>
        <p:nvSpPr>
          <p:cNvPr id="8" name="Slide Number Placeholder 7">
            <a:extLst>
              <a:ext uri="{FF2B5EF4-FFF2-40B4-BE49-F238E27FC236}">
                <a16:creationId xmlns:a16="http://schemas.microsoft.com/office/drawing/2014/main" id="{9501B37F-69AD-499E-BF0C-EF9870789E74}"/>
              </a:ext>
            </a:extLst>
          </p:cNvPr>
          <p:cNvSpPr>
            <a:spLocks noGrp="1"/>
          </p:cNvSpPr>
          <p:nvPr>
            <p:ph type="sldNum" sz="quarter" idx="12"/>
          </p:nvPr>
        </p:nvSpPr>
        <p:spPr/>
        <p:txBody>
          <a:bodyPr/>
          <a:lstStyle/>
          <a:p>
            <a:fld id="{C1869921-D9E4-4EF4-B06C-50B1D1D523F6}" type="slidenum">
              <a:rPr lang="en-IN" smtClean="0"/>
              <a:t>10</a:t>
            </a:fld>
            <a:endParaRPr lang="en-IN"/>
          </a:p>
        </p:txBody>
      </p:sp>
    </p:spTree>
    <p:extLst>
      <p:ext uri="{BB962C8B-B14F-4D97-AF65-F5344CB8AC3E}">
        <p14:creationId xmlns:p14="http://schemas.microsoft.com/office/powerpoint/2010/main" val="338245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C1BA-93A3-8353-9417-83873B18D3D1}"/>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AIM OF OUR PRPJECT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6B644-DA16-B7A7-066C-5724D629DABC}"/>
              </a:ext>
            </a:extLst>
          </p:cNvPr>
          <p:cNvSpPr>
            <a:spLocks noGrp="1"/>
          </p:cNvSpPr>
          <p:nvPr>
            <p:ph sz="half" idx="1"/>
          </p:nvPr>
        </p:nvSpPr>
        <p:spPr>
          <a:xfrm>
            <a:off x="838199" y="1497106"/>
            <a:ext cx="7638143" cy="5360894"/>
          </a:xfrm>
        </p:spPr>
        <p:txBody>
          <a:bodyPr>
            <a:normAutofit/>
          </a:bodyPr>
          <a:lstStyle/>
          <a:p>
            <a:pPr algn="just">
              <a:lnSpc>
                <a:spcPct val="160000"/>
              </a:lnSpc>
            </a:pPr>
            <a:r>
              <a:rPr lang="en-US" sz="2400" dirty="0">
                <a:effectLst/>
                <a:latin typeface="Times New Roman" panose="02020603050405020304" pitchFamily="18" charset="0"/>
                <a:ea typeface="Times New Roman" panose="02020603050405020304" pitchFamily="18" charset="0"/>
              </a:rPr>
              <a:t>The aim of this project is to build a VGG16 model that can detect the area of damage on a car.</a:t>
            </a:r>
          </a:p>
          <a:p>
            <a:pPr algn="just">
              <a:lnSpc>
                <a:spcPct val="160000"/>
              </a:lnSpc>
            </a:pPr>
            <a:r>
              <a:rPr lang="en-US" sz="2400" dirty="0">
                <a:effectLst/>
                <a:latin typeface="Times New Roman" panose="02020603050405020304" pitchFamily="18" charset="0"/>
                <a:ea typeface="Times New Roman" panose="02020603050405020304" pitchFamily="18" charset="0"/>
              </a:rPr>
              <a:t>The rationale for such a model is that it can be used by insurance companies for faster processing of claims if users can upload pics and the model can assess damage be it dent scratch from and estimates the cost of damage.</a:t>
            </a:r>
            <a:endParaRPr lang="en-US" sz="2400" dirty="0">
              <a:latin typeface="Times New Roman" panose="02020603050405020304" pitchFamily="18" charset="0"/>
              <a:ea typeface="Times New Roman" panose="02020603050405020304" pitchFamily="18" charset="0"/>
            </a:endParaRPr>
          </a:p>
          <a:p>
            <a:pPr algn="just">
              <a:lnSpc>
                <a:spcPct val="160000"/>
              </a:lnSpc>
            </a:pPr>
            <a:r>
              <a:rPr lang="en-US" sz="2400" dirty="0">
                <a:effectLst/>
                <a:latin typeface="Times New Roman" panose="02020603050405020304" pitchFamily="18" charset="0"/>
                <a:ea typeface="Times New Roman" panose="02020603050405020304" pitchFamily="18" charset="0"/>
              </a:rPr>
              <a:t>This model can also be used by lenders if they are underwriting a car loan, especially for a used car.</a:t>
            </a:r>
            <a:endParaRPr lang="en-IN" sz="2400" dirty="0"/>
          </a:p>
        </p:txBody>
      </p:sp>
      <p:pic>
        <p:nvPicPr>
          <p:cNvPr id="5" name="image10.jpeg">
            <a:extLst>
              <a:ext uri="{FF2B5EF4-FFF2-40B4-BE49-F238E27FC236}">
                <a16:creationId xmlns:a16="http://schemas.microsoft.com/office/drawing/2014/main" id="{411A7787-9FE6-AB60-9643-4F609254BAD6}"/>
              </a:ext>
            </a:extLst>
          </p:cNvPr>
          <p:cNvPicPr>
            <a:picLocks noGrp="1" noChangeAspect="1"/>
          </p:cNvPicPr>
          <p:nvPr>
            <p:ph sz="half" idx="2"/>
          </p:nvPr>
        </p:nvPicPr>
        <p:blipFill>
          <a:blip r:embed="rId2" cstate="print"/>
          <a:stretch>
            <a:fillRect/>
          </a:stretch>
        </p:blipFill>
        <p:spPr>
          <a:xfrm>
            <a:off x="8476343" y="2775185"/>
            <a:ext cx="3182256" cy="2010144"/>
          </a:xfrm>
          <a:prstGeom prst="rect">
            <a:avLst/>
          </a:prstGeom>
        </p:spPr>
      </p:pic>
      <p:sp>
        <p:nvSpPr>
          <p:cNvPr id="4" name="Slide Number Placeholder 3">
            <a:extLst>
              <a:ext uri="{FF2B5EF4-FFF2-40B4-BE49-F238E27FC236}">
                <a16:creationId xmlns:a16="http://schemas.microsoft.com/office/drawing/2014/main" id="{81CEDBEA-4F88-4AF6-B7A6-77F9CB6813CB}"/>
              </a:ext>
            </a:extLst>
          </p:cNvPr>
          <p:cNvSpPr>
            <a:spLocks noGrp="1"/>
          </p:cNvSpPr>
          <p:nvPr>
            <p:ph type="sldNum" sz="quarter" idx="12"/>
          </p:nvPr>
        </p:nvSpPr>
        <p:spPr/>
        <p:txBody>
          <a:bodyPr/>
          <a:lstStyle/>
          <a:p>
            <a:fld id="{C1869921-D9E4-4EF4-B06C-50B1D1D523F6}" type="slidenum">
              <a:rPr lang="en-IN" smtClean="0"/>
              <a:t>11</a:t>
            </a:fld>
            <a:endParaRPr lang="en-IN"/>
          </a:p>
        </p:txBody>
      </p:sp>
    </p:spTree>
    <p:extLst>
      <p:ext uri="{BB962C8B-B14F-4D97-AF65-F5344CB8AC3E}">
        <p14:creationId xmlns:p14="http://schemas.microsoft.com/office/powerpoint/2010/main" val="422366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892EE-9873-596C-3998-CD0AD4FCDA62}"/>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SYSTEM REQUIREMENTS</a:t>
            </a:r>
            <a:endParaRPr lang="en-IN" sz="40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78A64CA-60F0-2E94-FFD1-946F11DFA5C6}"/>
              </a:ext>
            </a:extLst>
          </p:cNvPr>
          <p:cNvSpPr>
            <a:spLocks noGrp="1"/>
          </p:cNvSpPr>
          <p:nvPr>
            <p:ph sz="half" idx="1"/>
          </p:nvPr>
        </p:nvSpPr>
        <p:spPr>
          <a:xfrm>
            <a:off x="914400" y="2178615"/>
            <a:ext cx="5181600" cy="4351338"/>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Software Requirements:</a:t>
            </a:r>
            <a:endParaRPr lang="en-IN" sz="3200" dirty="0">
              <a:latin typeface="Times New Roman" panose="02020603050405020304" pitchFamily="18" charset="0"/>
              <a:cs typeface="Times New Roman" panose="02020603050405020304" pitchFamily="18" charset="0"/>
            </a:endParaRPr>
          </a:p>
          <a:p>
            <a:pPr lvl="1">
              <a:lnSpc>
                <a:spcPct val="150000"/>
              </a:lnSpc>
            </a:pPr>
            <a:r>
              <a:rPr lang="en-IN" b="1" dirty="0">
                <a:latin typeface="Times New Roman" panose="02020603050405020304" pitchFamily="18" charset="0"/>
                <a:cs typeface="Times New Roman" panose="02020603050405020304" pitchFamily="18" charset="0"/>
              </a:rPr>
              <a:t>OS: </a:t>
            </a:r>
            <a:r>
              <a:rPr lang="en-IN" dirty="0">
                <a:latin typeface="Times New Roman" panose="02020603050405020304" pitchFamily="18" charset="0"/>
                <a:cs typeface="Times New Roman" panose="02020603050405020304" pitchFamily="18" charset="0"/>
              </a:rPr>
              <a:t>Windows 10 or Higher</a:t>
            </a:r>
          </a:p>
          <a:p>
            <a:pPr lvl="1">
              <a:lnSpc>
                <a:spcPct val="150000"/>
              </a:lnSpc>
            </a:pPr>
            <a:r>
              <a:rPr lang="en-IN" dirty="0">
                <a:latin typeface="Times New Roman" panose="02020603050405020304" pitchFamily="18" charset="0"/>
                <a:cs typeface="Times New Roman" panose="02020603050405020304" pitchFamily="18" charset="0"/>
              </a:rPr>
              <a:t>Python.</a:t>
            </a:r>
          </a:p>
          <a:p>
            <a:pPr lvl="1">
              <a:lnSpc>
                <a:spcPct val="150000"/>
              </a:lnSpc>
            </a:pPr>
            <a:r>
              <a:rPr lang="en-IN" dirty="0">
                <a:latin typeface="Times New Roman" panose="02020603050405020304" pitchFamily="18" charset="0"/>
                <a:cs typeface="Times New Roman" panose="02020603050405020304" pitchFamily="18" charset="0"/>
              </a:rPr>
              <a:t>Anaconda.</a:t>
            </a:r>
          </a:p>
          <a:p>
            <a:pPr lvl="1">
              <a:lnSpc>
                <a:spcPct val="150000"/>
              </a:lnSpc>
            </a:pP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endParaRPr lang="en-IN" sz="2800" b="1"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D10D254-F40E-4256-BBB4-0A3764D5408E}"/>
              </a:ext>
            </a:extLst>
          </p:cNvPr>
          <p:cNvSpPr>
            <a:spLocks noGrp="1"/>
          </p:cNvSpPr>
          <p:nvPr>
            <p:ph type="sldNum" sz="quarter" idx="12"/>
          </p:nvPr>
        </p:nvSpPr>
        <p:spPr/>
        <p:txBody>
          <a:bodyPr/>
          <a:lstStyle/>
          <a:p>
            <a:fld id="{C1869921-D9E4-4EF4-B06C-50B1D1D523F6}" type="slidenum">
              <a:rPr lang="en-IN" smtClean="0"/>
              <a:t>12</a:t>
            </a:fld>
            <a:endParaRPr lang="en-IN"/>
          </a:p>
        </p:txBody>
      </p:sp>
      <p:sp>
        <p:nvSpPr>
          <p:cNvPr id="7" name="AutoShape 6" descr="blob:https://web.whatsapp.com/a463ede9-2d6c-450c-82ca-e7836a12cf9f">
            <a:extLst>
              <a:ext uri="{FF2B5EF4-FFF2-40B4-BE49-F238E27FC236}">
                <a16:creationId xmlns:a16="http://schemas.microsoft.com/office/drawing/2014/main" id="{C7850D5E-8AE6-4272-8FB4-C8C924DC9B5B}"/>
              </a:ext>
            </a:extLst>
          </p:cNvPr>
          <p:cNvSpPr>
            <a:spLocks noChangeAspect="1" noChangeArrowheads="1"/>
          </p:cNvSpPr>
          <p:nvPr/>
        </p:nvSpPr>
        <p:spPr bwMode="auto">
          <a:xfrm>
            <a:off x="5943599" y="3276599"/>
            <a:ext cx="2155371" cy="21553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F189EFAF-E6D0-4628-BFD3-FF2F78907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284" y="2545837"/>
            <a:ext cx="4071258" cy="2290083"/>
          </a:xfrm>
          <a:prstGeom prst="rect">
            <a:avLst/>
          </a:prstGeom>
        </p:spPr>
      </p:pic>
    </p:spTree>
    <p:extLst>
      <p:ext uri="{BB962C8B-B14F-4D97-AF65-F5344CB8AC3E}">
        <p14:creationId xmlns:p14="http://schemas.microsoft.com/office/powerpoint/2010/main" val="317492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7254-E72B-5BE8-B4C1-98F975D2C074}"/>
              </a:ext>
            </a:extLst>
          </p:cNvPr>
          <p:cNvSpPr>
            <a:spLocks noGrp="1"/>
          </p:cNvSpPr>
          <p:nvPr>
            <p:ph type="title"/>
          </p:nvPr>
        </p:nvSpPr>
        <p:spPr>
          <a:xfrm>
            <a:off x="838200" y="681037"/>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Hardware Requirements:</a:t>
            </a:r>
            <a:endParaRPr lang="en-IN" sz="3200" dirty="0"/>
          </a:p>
        </p:txBody>
      </p:sp>
      <p:sp>
        <p:nvSpPr>
          <p:cNvPr id="3" name="Content Placeholder 2">
            <a:extLst>
              <a:ext uri="{FF2B5EF4-FFF2-40B4-BE49-F238E27FC236}">
                <a16:creationId xmlns:a16="http://schemas.microsoft.com/office/drawing/2014/main" id="{098F3CD2-0600-906B-A0E3-249BC83800E8}"/>
              </a:ext>
            </a:extLst>
          </p:cNvPr>
          <p:cNvSpPr>
            <a:spLocks noGrp="1"/>
          </p:cNvSpPr>
          <p:nvPr>
            <p:ph sz="half" idx="1"/>
          </p:nvPr>
        </p:nvSpPr>
        <p:spPr>
          <a:xfrm>
            <a:off x="838199" y="2187574"/>
            <a:ext cx="8059057" cy="3270691"/>
          </a:xfrm>
        </p:spPr>
        <p:txBody>
          <a:bodyPr>
            <a:normAutofit/>
          </a:bodyPr>
          <a:lstStyle/>
          <a:p>
            <a:pPr marL="0" algn="just">
              <a:lnSpc>
                <a:spcPct val="150000"/>
              </a:lnSpc>
              <a:spcBef>
                <a:spcPts val="500"/>
              </a:spcBef>
            </a:pPr>
            <a:r>
              <a:rPr lang="en-IN" sz="2400" dirty="0">
                <a:latin typeface="Times New Roman" panose="02020603050405020304" pitchFamily="18" charset="0"/>
                <a:cs typeface="Times New Roman" panose="02020603050405020304" pitchFamily="18" charset="0"/>
              </a:rPr>
              <a:t>CPU Processor	   : Intel core i3 10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gen.</a:t>
            </a:r>
          </a:p>
          <a:p>
            <a:pPr algn="just">
              <a:lnSpc>
                <a:spcPct val="150000"/>
              </a:lnSpc>
            </a:pPr>
            <a:r>
              <a:rPr lang="en-IN" sz="2400" dirty="0">
                <a:latin typeface="Times New Roman" panose="02020603050405020304" pitchFamily="18" charset="0"/>
                <a:cs typeface="Times New Roman" panose="02020603050405020304" pitchFamily="18" charset="0"/>
              </a:rPr>
              <a:t>Primary Memory	   : DDR5 or DDR4 8GB RAM</a:t>
            </a:r>
          </a:p>
          <a:p>
            <a:pPr algn="just">
              <a:lnSpc>
                <a:spcPct val="150000"/>
              </a:lnSpc>
            </a:pPr>
            <a:r>
              <a:rPr lang="en-US" sz="2400" dirty="0">
                <a:latin typeface="Times New Roman" panose="02020603050405020304" pitchFamily="18" charset="0"/>
                <a:cs typeface="Times New Roman" panose="02020603050405020304" pitchFamily="18" charset="0"/>
              </a:rPr>
              <a:t>Secondary Memory    : HDD or SSD 200GB</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GPU			   : </a:t>
            </a:r>
            <a:r>
              <a:rPr lang="en-IN" sz="2400" dirty="0" err="1">
                <a:latin typeface="Times New Roman" panose="02020603050405020304" pitchFamily="18" charset="0"/>
                <a:cs typeface="Times New Roman" panose="02020603050405020304" pitchFamily="18" charset="0"/>
              </a:rPr>
              <a:t>nvidia</a:t>
            </a:r>
            <a:r>
              <a:rPr lang="en-IN" sz="2400" dirty="0">
                <a:latin typeface="Times New Roman" panose="02020603050405020304" pitchFamily="18" charset="0"/>
                <a:cs typeface="Times New Roman" panose="02020603050405020304" pitchFamily="18" charset="0"/>
              </a:rPr>
              <a:t> GeForce 30 series. </a:t>
            </a:r>
            <a:endParaRPr lang="en-IN" sz="2400" dirty="0"/>
          </a:p>
          <a:p>
            <a:pPr>
              <a:lnSpc>
                <a:spcPct val="150000"/>
              </a:lnSpc>
            </a:pPr>
            <a:endParaRPr lang="en-IN" sz="2400" dirty="0"/>
          </a:p>
        </p:txBody>
      </p:sp>
      <p:sp>
        <p:nvSpPr>
          <p:cNvPr id="5" name="Slide Number Placeholder 4">
            <a:extLst>
              <a:ext uri="{FF2B5EF4-FFF2-40B4-BE49-F238E27FC236}">
                <a16:creationId xmlns:a16="http://schemas.microsoft.com/office/drawing/2014/main" id="{4D95D51B-BB5E-9F9A-733A-88F1F3121CDA}"/>
              </a:ext>
            </a:extLst>
          </p:cNvPr>
          <p:cNvSpPr>
            <a:spLocks noGrp="1"/>
          </p:cNvSpPr>
          <p:nvPr>
            <p:ph type="sldNum" sz="quarter" idx="12"/>
          </p:nvPr>
        </p:nvSpPr>
        <p:spPr/>
        <p:txBody>
          <a:bodyPr/>
          <a:lstStyle/>
          <a:p>
            <a:fld id="{C1869921-D9E4-4EF4-B06C-50B1D1D523F6}" type="slidenum">
              <a:rPr lang="en-IN" smtClean="0"/>
              <a:t>13</a:t>
            </a:fld>
            <a:endParaRPr lang="en-IN"/>
          </a:p>
        </p:txBody>
      </p:sp>
      <p:pic>
        <p:nvPicPr>
          <p:cNvPr id="6" name="Picture 5">
            <a:extLst>
              <a:ext uri="{FF2B5EF4-FFF2-40B4-BE49-F238E27FC236}">
                <a16:creationId xmlns:a16="http://schemas.microsoft.com/office/drawing/2014/main" id="{5F32DF66-B5E9-4364-89DC-F31E5744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9080" y="2409755"/>
            <a:ext cx="3612630" cy="2038489"/>
          </a:xfrm>
          <a:prstGeom prst="rect">
            <a:avLst/>
          </a:prstGeom>
        </p:spPr>
      </p:pic>
    </p:spTree>
    <p:extLst>
      <p:ext uri="{BB962C8B-B14F-4D97-AF65-F5344CB8AC3E}">
        <p14:creationId xmlns:p14="http://schemas.microsoft.com/office/powerpoint/2010/main" val="359586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D1B5-6875-7CB0-1CC2-25E9AA449195}"/>
              </a:ext>
            </a:extLst>
          </p:cNvPr>
          <p:cNvSpPr>
            <a:spLocks noGrp="1"/>
          </p:cNvSpPr>
          <p:nvPr>
            <p:ph type="title"/>
          </p:nvPr>
        </p:nvSpPr>
        <p:spPr>
          <a:xfrm>
            <a:off x="838200" y="338231"/>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PROJECT DESCRIPTION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48BFF-A56B-A811-DF3C-121E9E5A2BE9}"/>
              </a:ext>
            </a:extLst>
          </p:cNvPr>
          <p:cNvSpPr>
            <a:spLocks noGrp="1"/>
          </p:cNvSpPr>
          <p:nvPr>
            <p:ph sz="half" idx="1"/>
          </p:nvPr>
        </p:nvSpPr>
        <p:spPr>
          <a:xfrm>
            <a:off x="838199" y="1362635"/>
            <a:ext cx="6925235" cy="4814328"/>
          </a:xfrm>
        </p:spPr>
        <p:txBody>
          <a:bodyPr>
            <a:no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Nowadays, a lot of money is being wasted in the car insurance</a:t>
            </a:r>
            <a:r>
              <a:rPr lang="en-US" sz="2400" spc="-3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business due to leakage claims.</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Visual examination and testing have been used to may these   results. However,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they</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impose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delays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processing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claims.</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The </a:t>
            </a:r>
            <a:r>
              <a:rPr lang="en-IN" sz="2400" dirty="0">
                <a:effectLst/>
                <a:latin typeface="Times New Roman" panose="02020603050405020304" pitchFamily="18" charset="0"/>
                <a:ea typeface="Times New Roman" panose="02020603050405020304" pitchFamily="18" charset="0"/>
              </a:rPr>
              <a:t>diagram represents how the model will work with IBM </a:t>
            </a:r>
            <a:r>
              <a:rPr lang="en-IN" sz="2400" dirty="0" err="1">
                <a:latin typeface="Times New Roman" panose="02020603050405020304" pitchFamily="18" charset="0"/>
                <a:ea typeface="Times New Roman" panose="02020603050405020304" pitchFamily="18" charset="0"/>
              </a:rPr>
              <a:t>C</a:t>
            </a:r>
            <a:r>
              <a:rPr lang="en-IN" sz="2400" dirty="0" err="1">
                <a:effectLst/>
                <a:latin typeface="Times New Roman" panose="02020603050405020304" pitchFamily="18" charset="0"/>
                <a:ea typeface="Times New Roman" panose="02020603050405020304" pitchFamily="18" charset="0"/>
              </a:rPr>
              <a:t>loudant</a:t>
            </a:r>
            <a:r>
              <a:rPr lang="en-IN" sz="2400" dirty="0">
                <a:effectLst/>
                <a:latin typeface="Times New Roman" panose="02020603050405020304" pitchFamily="18" charset="0"/>
                <a:ea typeface="Times New Roman" panose="02020603050405020304" pitchFamily="18" charset="0"/>
              </a:rPr>
              <a:t> DB and the test data and train data to give the predicted output data.</a:t>
            </a:r>
            <a:endParaRPr lang="en-IN" sz="2400" dirty="0"/>
          </a:p>
        </p:txBody>
      </p:sp>
      <p:pic>
        <p:nvPicPr>
          <p:cNvPr id="5" name="Content Placeholder 4">
            <a:extLst>
              <a:ext uri="{FF2B5EF4-FFF2-40B4-BE49-F238E27FC236}">
                <a16:creationId xmlns:a16="http://schemas.microsoft.com/office/drawing/2014/main" id="{2B85FB22-E255-7574-D402-0A0E036662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52101" y="2555081"/>
            <a:ext cx="3817177" cy="2429435"/>
          </a:xfrm>
          <a:prstGeom prst="rect">
            <a:avLst/>
          </a:prstGeom>
        </p:spPr>
      </p:pic>
      <p:sp>
        <p:nvSpPr>
          <p:cNvPr id="4" name="Slide Number Placeholder 3">
            <a:extLst>
              <a:ext uri="{FF2B5EF4-FFF2-40B4-BE49-F238E27FC236}">
                <a16:creationId xmlns:a16="http://schemas.microsoft.com/office/drawing/2014/main" id="{ACDD1E8E-B84D-4817-9231-FB65C3999BE2}"/>
              </a:ext>
            </a:extLst>
          </p:cNvPr>
          <p:cNvSpPr>
            <a:spLocks noGrp="1"/>
          </p:cNvSpPr>
          <p:nvPr>
            <p:ph type="sldNum" sz="quarter" idx="12"/>
          </p:nvPr>
        </p:nvSpPr>
        <p:spPr/>
        <p:txBody>
          <a:bodyPr/>
          <a:lstStyle/>
          <a:p>
            <a:fld id="{C1869921-D9E4-4EF4-B06C-50B1D1D523F6}" type="slidenum">
              <a:rPr lang="en-IN" smtClean="0"/>
              <a:t>14</a:t>
            </a:fld>
            <a:endParaRPr lang="en-IN"/>
          </a:p>
        </p:txBody>
      </p:sp>
    </p:spTree>
    <p:extLst>
      <p:ext uri="{BB962C8B-B14F-4D97-AF65-F5344CB8AC3E}">
        <p14:creationId xmlns:p14="http://schemas.microsoft.com/office/powerpoint/2010/main" val="1200734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D52F-A5B5-03B7-7FDA-30C436D4A222}"/>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dirty="0"/>
          </a:p>
        </p:txBody>
      </p:sp>
      <p:sp>
        <p:nvSpPr>
          <p:cNvPr id="5" name="Content Placeholder 4">
            <a:extLst>
              <a:ext uri="{FF2B5EF4-FFF2-40B4-BE49-F238E27FC236}">
                <a16:creationId xmlns:a16="http://schemas.microsoft.com/office/drawing/2014/main" id="{43A62D24-CCED-A7AC-38C8-BD15034E7518}"/>
              </a:ext>
            </a:extLst>
          </p:cNvPr>
          <p:cNvSpPr>
            <a:spLocks noGrp="1"/>
          </p:cNvSpPr>
          <p:nvPr>
            <p:ph idx="1"/>
          </p:nvPr>
        </p:nvSpPr>
        <p:spPr>
          <a:xfrm>
            <a:off x="838200" y="1344706"/>
            <a:ext cx="10515600" cy="4781775"/>
          </a:xfrm>
        </p:spPr>
        <p:txBody>
          <a:bodyPr>
            <a:normAutofit fontScale="92500"/>
          </a:bodyPr>
          <a:lstStyle/>
          <a:p>
            <a:pPr marL="0" indent="0" algn="just">
              <a:lnSpc>
                <a:spcPct val="160000"/>
              </a:lnSpc>
              <a:buNone/>
            </a:pPr>
            <a:r>
              <a:rPr lang="en-IN" sz="2400" b="1" dirty="0">
                <a:latin typeface="Times New Roman" panose="02020603050405020304" pitchFamily="18" charset="0"/>
                <a:cs typeface="Times New Roman" panose="02020603050405020304" pitchFamily="18" charset="0"/>
              </a:rPr>
              <a:t>[1]</a:t>
            </a:r>
            <a:r>
              <a:rPr lang="en-US" sz="2400" b="1" dirty="0">
                <a:effectLst/>
                <a:latin typeface="Times New Roman" panose="02020603050405020304" pitchFamily="18" charset="0"/>
                <a:ea typeface="Times New Roman" panose="02020603050405020304" pitchFamily="18" charset="0"/>
              </a:rPr>
              <a:t> U. Waqas, N. </a:t>
            </a:r>
            <a:r>
              <a:rPr lang="en-US" sz="2400" b="1" dirty="0" err="1">
                <a:effectLst/>
                <a:latin typeface="Times New Roman" panose="02020603050405020304" pitchFamily="18" charset="0"/>
                <a:ea typeface="Times New Roman" panose="02020603050405020304" pitchFamily="18" charset="0"/>
              </a:rPr>
              <a:t>Akram</a:t>
            </a:r>
            <a:r>
              <a:rPr lang="en-US" sz="2400" b="1" dirty="0">
                <a:effectLst/>
                <a:latin typeface="Times New Roman" panose="02020603050405020304" pitchFamily="18" charset="0"/>
                <a:ea typeface="Times New Roman" panose="02020603050405020304" pitchFamily="18" charset="0"/>
              </a:rPr>
              <a:t>, S. Kim, D. Lee and J. Jeon</a:t>
            </a:r>
          </a:p>
          <a:p>
            <a:pPr algn="just">
              <a:lnSpc>
                <a:spcPct val="160000"/>
              </a:lnSpc>
            </a:pPr>
            <a:r>
              <a:rPr lang="en-US" sz="2400" dirty="0">
                <a:latin typeface="Times New Roman" panose="02020603050405020304" pitchFamily="18" charset="0"/>
                <a:ea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hey presented the Image-based vehicle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insurance processing</a:t>
            </a:r>
            <a:r>
              <a:rPr lang="en-US" sz="2400" dirty="0">
                <a:latin typeface="Times New Roman" panose="02020603050405020304" pitchFamily="18" charset="0"/>
                <a:ea typeface="Times New Roman" panose="02020603050405020304" pitchFamily="18" charset="0"/>
              </a:rPr>
              <a:t> b</a:t>
            </a:r>
            <a:r>
              <a:rPr lang="en-US" sz="2400" dirty="0">
                <a:effectLst/>
                <a:latin typeface="Times New Roman" panose="02020603050405020304" pitchFamily="18" charset="0"/>
                <a:ea typeface="Times New Roman" panose="02020603050405020304" pitchFamily="18" charset="0"/>
              </a:rPr>
              <a:t>ased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deep learning</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techniques, Mobile Net model is proposed with transfer learning for classification.</a:t>
            </a:r>
          </a:p>
          <a:p>
            <a:pPr algn="just">
              <a:lnSpc>
                <a:spcPct val="160000"/>
              </a:lnSpc>
            </a:pPr>
            <a:r>
              <a:rPr lang="en-US" sz="2400" dirty="0">
                <a:effectLst/>
                <a:latin typeface="Times New Roman" panose="02020603050405020304" pitchFamily="18" charset="0"/>
                <a:ea typeface="Times New Roman" panose="02020603050405020304" pitchFamily="18" charset="0"/>
              </a:rPr>
              <a:t>To tackle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fake image uploading a hybrid approach is proposed to provide only authentic images as input.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p>
          <a:p>
            <a:pPr algn="just">
              <a:lnSpc>
                <a:spcPct val="160000"/>
              </a:lnSpc>
            </a:pPr>
            <a:r>
              <a:rPr lang="en-US" sz="2400" dirty="0">
                <a:effectLst/>
                <a:latin typeface="Times New Roman" panose="02020603050405020304" pitchFamily="18" charset="0"/>
                <a:ea typeface="Times New Roman" panose="02020603050405020304" pitchFamily="18" charset="0"/>
              </a:rPr>
              <a:t>The main drawback was that Images in bad lighting, awkward angles, variety in vehicle models,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taken in rain or snow, minor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scratches on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vehicles, </a:t>
            </a:r>
            <a:r>
              <a:rPr lang="en-US" sz="2400" dirty="0" err="1">
                <a:effectLst/>
                <a:latin typeface="Times New Roman" panose="02020603050405020304" pitchFamily="18" charset="0"/>
                <a:ea typeface="Times New Roman" panose="02020603050405020304" pitchFamily="18" charset="0"/>
              </a:rPr>
              <a:t>etc</a:t>
            </a:r>
            <a:r>
              <a:rPr lang="en-US" sz="2400" dirty="0">
                <a:effectLst/>
                <a:latin typeface="Times New Roman" panose="02020603050405020304" pitchFamily="18" charset="0"/>
                <a:ea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DB2416B-CDD0-402A-B2F5-131C709CE0B5}"/>
              </a:ext>
            </a:extLst>
          </p:cNvPr>
          <p:cNvSpPr>
            <a:spLocks noGrp="1"/>
          </p:cNvSpPr>
          <p:nvPr>
            <p:ph type="sldNum" sz="quarter" idx="12"/>
          </p:nvPr>
        </p:nvSpPr>
        <p:spPr/>
        <p:txBody>
          <a:bodyPr/>
          <a:lstStyle/>
          <a:p>
            <a:fld id="{C1869921-D9E4-4EF4-B06C-50B1D1D523F6}" type="slidenum">
              <a:rPr lang="en-IN" smtClean="0"/>
              <a:t>15</a:t>
            </a:fld>
            <a:endParaRPr lang="en-IN"/>
          </a:p>
        </p:txBody>
      </p:sp>
    </p:spTree>
    <p:extLst>
      <p:ext uri="{BB962C8B-B14F-4D97-AF65-F5344CB8AC3E}">
        <p14:creationId xmlns:p14="http://schemas.microsoft.com/office/powerpoint/2010/main" val="3984591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C9E7EFF-46D5-F10A-7B6D-0D1F8819373D}"/>
              </a:ext>
            </a:extLst>
          </p:cNvPr>
          <p:cNvSpPr>
            <a:spLocks noGrp="1"/>
          </p:cNvSpPr>
          <p:nvPr>
            <p:ph idx="1"/>
          </p:nvPr>
        </p:nvSpPr>
        <p:spPr>
          <a:xfrm>
            <a:off x="636494" y="1272993"/>
            <a:ext cx="10820400" cy="5082988"/>
          </a:xfrm>
        </p:spPr>
        <p:txBody>
          <a:bodyPr>
            <a:noAutofit/>
          </a:bodyPr>
          <a:lstStyle/>
          <a:p>
            <a:pPr marL="0" marR="320040" indent="0">
              <a:lnSpc>
                <a:spcPct val="100000"/>
              </a:lnSpc>
              <a:spcAft>
                <a:spcPts val="0"/>
              </a:spcAft>
              <a:buNone/>
            </a:pPr>
            <a:r>
              <a:rPr lang="en-US" sz="2400" b="1" dirty="0">
                <a:effectLst/>
                <a:latin typeface="Times New Roman" panose="02020603050405020304" pitchFamily="18" charset="0"/>
                <a:ea typeface="Times New Roman" panose="02020603050405020304" pitchFamily="18" charset="0"/>
              </a:rPr>
              <a:t>[2]  M. Wassel</a:t>
            </a:r>
          </a:p>
          <a:p>
            <a:pPr marR="320040" algn="just">
              <a:lnSpc>
                <a:spcPct val="100000"/>
              </a:lnSpc>
            </a:pPr>
            <a:r>
              <a:rPr lang="en-US" sz="2400" dirty="0">
                <a:latin typeface="Times New Roman" panose="02020603050405020304" pitchFamily="18" charset="0"/>
                <a:ea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rPr>
              <a:t>hey</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presented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Secure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driven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Architecture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Automated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Insurance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 Fraud Detection and Risk Measurement.</a:t>
            </a:r>
          </a:p>
          <a:p>
            <a:pPr marR="320040" algn="just">
              <a:lnSpc>
                <a:spcPct val="100000"/>
              </a:lnSpc>
            </a:pPr>
            <a:r>
              <a:rPr lang="en-US" sz="2400" dirty="0">
                <a:effectLst/>
                <a:latin typeface="Times New Roman" panose="02020603050405020304" pitchFamily="18" charset="0"/>
                <a:ea typeface="Times New Roman" panose="02020603050405020304" pitchFamily="18" charset="0"/>
              </a:rPr>
              <a:t>The proposed solution combines blockchain,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 analysis, machine learning, AI for damage identification. </a:t>
            </a:r>
          </a:p>
          <a:p>
            <a:pPr marR="320040" algn="just">
              <a:lnSpc>
                <a:spcPct val="100000"/>
              </a:lnSpc>
            </a:pPr>
            <a:r>
              <a:rPr lang="en-US" sz="2400" dirty="0">
                <a:effectLst/>
                <a:latin typeface="Times New Roman" panose="02020603050405020304" pitchFamily="18" charset="0"/>
                <a:ea typeface="Times New Roman" panose="02020603050405020304" pitchFamily="18" charset="0"/>
              </a:rPr>
              <a:t>Proposed classifiers ensure not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only</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best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accuracy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fraudulent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claims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also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classify different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fraud</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 insurance unlike the existing solutions. </a:t>
            </a:r>
          </a:p>
          <a:p>
            <a:pPr marR="320040" algn="just">
              <a:lnSpc>
                <a:spcPct val="100000"/>
              </a:lnSpc>
            </a:pPr>
            <a:r>
              <a:rPr lang="en-US" sz="2400" dirty="0">
                <a:effectLst/>
                <a:latin typeface="Times New Roman" panose="02020603050405020304" pitchFamily="18" charset="0"/>
                <a:ea typeface="Times New Roman" panose="02020603050405020304" pitchFamily="18" charset="0"/>
              </a:rPr>
              <a:t>The major drawback of the proposed model is that it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only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identifies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physical visible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damage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 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internal 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interior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damage.</a:t>
            </a:r>
            <a:endParaRPr lang="en-IN" sz="2400" dirty="0">
              <a:effectLst/>
              <a:latin typeface="Times New Roman" panose="02020603050405020304" pitchFamily="18" charset="0"/>
              <a:ea typeface="Times New Roman" panose="02020603050405020304" pitchFamily="18" charset="0"/>
            </a:endParaRPr>
          </a:p>
        </p:txBody>
      </p:sp>
      <p:sp>
        <p:nvSpPr>
          <p:cNvPr id="8" name="Slide Number Placeholder 7">
            <a:extLst>
              <a:ext uri="{FF2B5EF4-FFF2-40B4-BE49-F238E27FC236}">
                <a16:creationId xmlns:a16="http://schemas.microsoft.com/office/drawing/2014/main" id="{62F58DAC-AD3C-4B13-BDC0-B636750C1107}"/>
              </a:ext>
            </a:extLst>
          </p:cNvPr>
          <p:cNvSpPr>
            <a:spLocks noGrp="1"/>
          </p:cNvSpPr>
          <p:nvPr>
            <p:ph type="sldNum" sz="quarter" idx="12"/>
          </p:nvPr>
        </p:nvSpPr>
        <p:spPr/>
        <p:txBody>
          <a:bodyPr/>
          <a:lstStyle/>
          <a:p>
            <a:fld id="{C1869921-D9E4-4EF4-B06C-50B1D1D523F6}" type="slidenum">
              <a:rPr lang="en-IN" smtClean="0"/>
              <a:t>16</a:t>
            </a:fld>
            <a:endParaRPr lang="en-IN"/>
          </a:p>
        </p:txBody>
      </p:sp>
    </p:spTree>
    <p:extLst>
      <p:ext uri="{BB962C8B-B14F-4D97-AF65-F5344CB8AC3E}">
        <p14:creationId xmlns:p14="http://schemas.microsoft.com/office/powerpoint/2010/main" val="310161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FED7-D214-B5D8-7337-A2EB2C8E97A2}"/>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DATA FLOW DIAGRAM</a:t>
            </a:r>
            <a:endParaRPr lang="en-IN" sz="4000" dirty="0"/>
          </a:p>
        </p:txBody>
      </p:sp>
      <p:pic>
        <p:nvPicPr>
          <p:cNvPr id="5" name="Content Placeholder 4">
            <a:extLst>
              <a:ext uri="{FF2B5EF4-FFF2-40B4-BE49-F238E27FC236}">
                <a16:creationId xmlns:a16="http://schemas.microsoft.com/office/drawing/2014/main" id="{CDC400EB-816B-5D69-6AFB-EC6D82BE1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360" y="1879600"/>
            <a:ext cx="7701280" cy="4287520"/>
          </a:xfrm>
        </p:spPr>
      </p:pic>
      <p:sp>
        <p:nvSpPr>
          <p:cNvPr id="3" name="Slide Number Placeholder 2">
            <a:extLst>
              <a:ext uri="{FF2B5EF4-FFF2-40B4-BE49-F238E27FC236}">
                <a16:creationId xmlns:a16="http://schemas.microsoft.com/office/drawing/2014/main" id="{1F9972A9-95FF-446D-A39D-A858303DA1CB}"/>
              </a:ext>
            </a:extLst>
          </p:cNvPr>
          <p:cNvSpPr>
            <a:spLocks noGrp="1"/>
          </p:cNvSpPr>
          <p:nvPr>
            <p:ph type="sldNum" sz="quarter" idx="12"/>
          </p:nvPr>
        </p:nvSpPr>
        <p:spPr/>
        <p:txBody>
          <a:bodyPr/>
          <a:lstStyle/>
          <a:p>
            <a:fld id="{C1869921-D9E4-4EF4-B06C-50B1D1D523F6}" type="slidenum">
              <a:rPr lang="en-IN" smtClean="0"/>
              <a:t>17</a:t>
            </a:fld>
            <a:endParaRPr lang="en-IN"/>
          </a:p>
        </p:txBody>
      </p:sp>
    </p:spTree>
    <p:extLst>
      <p:ext uri="{BB962C8B-B14F-4D97-AF65-F5344CB8AC3E}">
        <p14:creationId xmlns:p14="http://schemas.microsoft.com/office/powerpoint/2010/main" val="110033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06E4-928C-4969-9D9B-DC6F190101EB}"/>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SYSTEM ARCHITECTURE</a:t>
            </a:r>
            <a:endParaRPr lang="en-IN" sz="4000" dirty="0"/>
          </a:p>
        </p:txBody>
      </p:sp>
      <p:pic>
        <p:nvPicPr>
          <p:cNvPr id="5" name="Content Placeholder 4">
            <a:extLst>
              <a:ext uri="{FF2B5EF4-FFF2-40B4-BE49-F238E27FC236}">
                <a16:creationId xmlns:a16="http://schemas.microsoft.com/office/drawing/2014/main" id="{3F721AF9-BAC7-7434-F3E1-CC8E1C7B0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661" y="1539356"/>
            <a:ext cx="7146679" cy="4953519"/>
          </a:xfrm>
        </p:spPr>
      </p:pic>
      <p:sp>
        <p:nvSpPr>
          <p:cNvPr id="3" name="Slide Number Placeholder 2">
            <a:extLst>
              <a:ext uri="{FF2B5EF4-FFF2-40B4-BE49-F238E27FC236}">
                <a16:creationId xmlns:a16="http://schemas.microsoft.com/office/drawing/2014/main" id="{B343E588-0DDD-4214-B5D3-069EA7FA9F05}"/>
              </a:ext>
            </a:extLst>
          </p:cNvPr>
          <p:cNvSpPr>
            <a:spLocks noGrp="1"/>
          </p:cNvSpPr>
          <p:nvPr>
            <p:ph type="sldNum" sz="quarter" idx="12"/>
          </p:nvPr>
        </p:nvSpPr>
        <p:spPr/>
        <p:txBody>
          <a:bodyPr/>
          <a:lstStyle/>
          <a:p>
            <a:fld id="{C1869921-D9E4-4EF4-B06C-50B1D1D523F6}" type="slidenum">
              <a:rPr lang="en-IN" smtClean="0"/>
              <a:t>18</a:t>
            </a:fld>
            <a:endParaRPr lang="en-IN"/>
          </a:p>
        </p:txBody>
      </p:sp>
    </p:spTree>
    <p:extLst>
      <p:ext uri="{BB962C8B-B14F-4D97-AF65-F5344CB8AC3E}">
        <p14:creationId xmlns:p14="http://schemas.microsoft.com/office/powerpoint/2010/main" val="388738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95BA7A-92FE-1343-8B30-E0DCAEC47A23}"/>
              </a:ext>
            </a:extLst>
          </p:cNvPr>
          <p:cNvSpPr>
            <a:spLocks noGrp="1"/>
          </p:cNvSpPr>
          <p:nvPr>
            <p:ph type="title"/>
          </p:nvPr>
        </p:nvSpPr>
        <p:spPr>
          <a:xfrm>
            <a:off x="838200" y="225724"/>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dirty="0"/>
          </a:p>
        </p:txBody>
      </p:sp>
      <p:sp>
        <p:nvSpPr>
          <p:cNvPr id="6" name="Content Placeholder 5">
            <a:extLst>
              <a:ext uri="{FF2B5EF4-FFF2-40B4-BE49-F238E27FC236}">
                <a16:creationId xmlns:a16="http://schemas.microsoft.com/office/drawing/2014/main" id="{9DD26154-096A-AD7B-DE2B-A7DAE89ACFF8}"/>
              </a:ext>
            </a:extLst>
          </p:cNvPr>
          <p:cNvSpPr>
            <a:spLocks noGrp="1"/>
          </p:cNvSpPr>
          <p:nvPr>
            <p:ph idx="1"/>
          </p:nvPr>
        </p:nvSpPr>
        <p:spPr>
          <a:xfrm>
            <a:off x="838200" y="1464964"/>
            <a:ext cx="10515600" cy="5167312"/>
          </a:xfrm>
        </p:spPr>
        <p:txBody>
          <a:bodyPr>
            <a:normAutofit/>
          </a:bodyPr>
          <a:lstStyle/>
          <a:p>
            <a:pPr algn="just"/>
            <a:r>
              <a:rPr lang="en-US" sz="2400" dirty="0">
                <a:effectLst/>
                <a:latin typeface="Times New Roman" panose="02020603050405020304" pitchFamily="18" charset="0"/>
                <a:ea typeface="Times New Roman" panose="02020603050405020304" pitchFamily="18" charset="0"/>
              </a:rPr>
              <a:t>Vehicle damages are often seen in the modern world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due to the immense usage of vehicles.</a:t>
            </a:r>
            <a:endParaRPr lang="en-IN" sz="2400"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The drivers or the vehicle</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owners should spend a considerable amount of time on finding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severity of the damage and the cost to recover the damage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according to the existing approaches.</a:t>
            </a:r>
          </a:p>
          <a:p>
            <a:pPr algn="just"/>
            <a:r>
              <a:rPr lang="en-US" sz="2400" dirty="0">
                <a:effectLst/>
                <a:latin typeface="Times New Roman" panose="02020603050405020304" pitchFamily="18" charset="0"/>
                <a:ea typeface="Times New Roman" panose="02020603050405020304" pitchFamily="18" charset="0"/>
              </a:rPr>
              <a:t>Next the extracted features are taken into consideration</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are classified into severity classes. Based on the severities 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damages, they are given an approximate cost utilizing a rule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 engine</a:t>
            </a:r>
            <a:r>
              <a:rPr lang="en-US" sz="2400" dirty="0">
                <a:latin typeface="Times New Roman" panose="02020603050405020304" pitchFamily="18" charset="0"/>
                <a:ea typeface="Times New Roman" panose="02020603050405020304" pitchFamily="18" charset="0"/>
              </a:rPr>
              <a:t>.</a:t>
            </a:r>
          </a:p>
          <a:p>
            <a:pPr algn="just"/>
            <a:endParaRPr lang="en-IN" sz="2400" dirty="0"/>
          </a:p>
        </p:txBody>
      </p:sp>
      <p:pic>
        <p:nvPicPr>
          <p:cNvPr id="7" name="Picture 6">
            <a:extLst>
              <a:ext uri="{FF2B5EF4-FFF2-40B4-BE49-F238E27FC236}">
                <a16:creationId xmlns:a16="http://schemas.microsoft.com/office/drawing/2014/main" id="{B8D719C8-0FE5-783B-B2EC-D2D0BDF2F1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2447" y="4672734"/>
            <a:ext cx="5307106" cy="168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D69F14B-59F4-4F29-82E8-466DB3FFCEB5}"/>
              </a:ext>
            </a:extLst>
          </p:cNvPr>
          <p:cNvSpPr>
            <a:spLocks noGrp="1"/>
          </p:cNvSpPr>
          <p:nvPr>
            <p:ph type="sldNum" sz="quarter" idx="12"/>
          </p:nvPr>
        </p:nvSpPr>
        <p:spPr/>
        <p:txBody>
          <a:bodyPr/>
          <a:lstStyle/>
          <a:p>
            <a:fld id="{C1869921-D9E4-4EF4-B06C-50B1D1D523F6}" type="slidenum">
              <a:rPr lang="en-IN" smtClean="0"/>
              <a:t>19</a:t>
            </a:fld>
            <a:endParaRPr lang="en-IN"/>
          </a:p>
        </p:txBody>
      </p:sp>
    </p:spTree>
    <p:extLst>
      <p:ext uri="{BB962C8B-B14F-4D97-AF65-F5344CB8AC3E}">
        <p14:creationId xmlns:p14="http://schemas.microsoft.com/office/powerpoint/2010/main" val="54203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41BFDF-0B53-41D3-A504-04A7C96C7A02}"/>
              </a:ext>
            </a:extLst>
          </p:cNvPr>
          <p:cNvSpPr>
            <a:spLocks noGrp="1"/>
          </p:cNvSpPr>
          <p:nvPr>
            <p:ph type="sldNum" sz="quarter" idx="12"/>
          </p:nvPr>
        </p:nvSpPr>
        <p:spPr/>
        <p:txBody>
          <a:bodyPr/>
          <a:lstStyle/>
          <a:p>
            <a:fld id="{C1869921-D9E4-4EF4-B06C-50B1D1D523F6}" type="slidenum">
              <a:rPr lang="en-IN" smtClean="0"/>
              <a:t>2</a:t>
            </a:fld>
            <a:endParaRPr lang="en-IN"/>
          </a:p>
        </p:txBody>
      </p:sp>
      <p:sp>
        <p:nvSpPr>
          <p:cNvPr id="3" name="TextBox 2">
            <a:extLst>
              <a:ext uri="{FF2B5EF4-FFF2-40B4-BE49-F238E27FC236}">
                <a16:creationId xmlns:a16="http://schemas.microsoft.com/office/drawing/2014/main" id="{0C1F4B6D-62CA-4650-ACA0-99C45EB6037F}"/>
              </a:ext>
            </a:extLst>
          </p:cNvPr>
          <p:cNvSpPr txBox="1"/>
          <p:nvPr/>
        </p:nvSpPr>
        <p:spPr>
          <a:xfrm>
            <a:off x="497305" y="481263"/>
            <a:ext cx="10700084" cy="5719836"/>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a:p>
            <a:pPr lvl="1"/>
            <a:endParaRPr lang="en-IN" dirty="0">
              <a:latin typeface="Times New Roman" panose="02020603050405020304" pitchFamily="18" charset="0"/>
              <a:cs typeface="Times New Roman" panose="02020603050405020304" pitchFamily="18" charset="0"/>
            </a:endParaRPr>
          </a:p>
          <a:p>
            <a:pPr marL="1427163" lvl="2" indent="-512763">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ABSTRACT</a:t>
            </a: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DOMAIN SPECIFICATION</a:t>
            </a:r>
            <a:endParaRPr lang="en-IN" sz="2400" b="1" dirty="0">
              <a:latin typeface="Times New Roman" panose="02020603050405020304" pitchFamily="18" charset="0"/>
              <a:cs typeface="Times New Roman" panose="02020603050405020304" pitchFamily="18" charset="0"/>
            </a:endParaRP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DISADVANTAGES OF EXISTING SYSTEM</a:t>
            </a:r>
            <a:endParaRPr lang="en-IN" sz="2400" b="1" dirty="0">
              <a:latin typeface="Times New Roman" panose="02020603050405020304" pitchFamily="18" charset="0"/>
              <a:cs typeface="Times New Roman" panose="02020603050405020304" pitchFamily="18" charset="0"/>
            </a:endParaRP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PROPOSED SYSTEM</a:t>
            </a: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ADVANTAGES OF PROPOSED SYSTEM</a:t>
            </a:r>
            <a:endParaRPr lang="en-IN" sz="2400" b="1" dirty="0">
              <a:latin typeface="Times New Roman" panose="02020603050405020304" pitchFamily="18" charset="0"/>
              <a:cs typeface="Times New Roman" panose="02020603050405020304" pitchFamily="18" charset="0"/>
            </a:endParaRP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AIM OF THE PROJECT</a:t>
            </a:r>
          </a:p>
          <a:p>
            <a:pPr marL="1427163" lvl="2" indent="-512763">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SYSTEM REQUIREMENTS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790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A569-3DAE-3426-83AF-813909EED337}"/>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FUTURE ENHANCEMENT</a:t>
            </a:r>
            <a:endParaRPr lang="en-IN" dirty="0"/>
          </a:p>
        </p:txBody>
      </p:sp>
      <p:sp>
        <p:nvSpPr>
          <p:cNvPr id="8" name="Content Placeholder 7">
            <a:extLst>
              <a:ext uri="{FF2B5EF4-FFF2-40B4-BE49-F238E27FC236}">
                <a16:creationId xmlns:a16="http://schemas.microsoft.com/office/drawing/2014/main" id="{14F57D53-1825-05EE-B8B5-AB119FB835E0}"/>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The work here merely lays ground for further, more detailed work in the field.</a:t>
            </a:r>
          </a:p>
          <a:p>
            <a:pPr algn="just"/>
            <a:r>
              <a:rPr lang="en-IN" sz="2400" dirty="0">
                <a:latin typeface="Times New Roman" panose="02020603050405020304" pitchFamily="18" charset="0"/>
                <a:cs typeface="Times New Roman" panose="02020603050405020304" pitchFamily="18" charset="0"/>
              </a:rPr>
              <a:t>More rigorous estimation of human performance in these task might also be useful. </a:t>
            </a:r>
          </a:p>
          <a:p>
            <a:pPr algn="just"/>
            <a:r>
              <a:rPr lang="en-IN" sz="2400" dirty="0">
                <a:latin typeface="Times New Roman" panose="02020603050405020304" pitchFamily="18" charset="0"/>
                <a:cs typeface="Times New Roman" panose="02020603050405020304" pitchFamily="18" charset="0"/>
              </a:rPr>
              <a:t>We could get more data by downloading images so that the training accuracy can be improve.</a:t>
            </a:r>
          </a:p>
          <a:p>
            <a:pPr algn="just"/>
            <a:r>
              <a:rPr lang="en-IN" sz="2400" dirty="0">
                <a:latin typeface="Times New Roman" panose="02020603050405020304" pitchFamily="18" charset="0"/>
                <a:cs typeface="Times New Roman" panose="02020603050405020304" pitchFamily="18" charset="0"/>
              </a:rPr>
              <a:t>Using Cloud services to deploy the web app.</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7C076DA7-6D36-1C9E-992A-B382C7338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959" y="4394834"/>
            <a:ext cx="4196081" cy="2098041"/>
          </a:xfrm>
          <a:prstGeom prst="rect">
            <a:avLst/>
          </a:prstGeom>
        </p:spPr>
      </p:pic>
      <p:sp>
        <p:nvSpPr>
          <p:cNvPr id="3" name="Slide Number Placeholder 2">
            <a:extLst>
              <a:ext uri="{FF2B5EF4-FFF2-40B4-BE49-F238E27FC236}">
                <a16:creationId xmlns:a16="http://schemas.microsoft.com/office/drawing/2014/main" id="{DA814B11-DB10-4DDE-960D-E0D9EDC93ECC}"/>
              </a:ext>
            </a:extLst>
          </p:cNvPr>
          <p:cNvSpPr>
            <a:spLocks noGrp="1"/>
          </p:cNvSpPr>
          <p:nvPr>
            <p:ph type="sldNum" sz="quarter" idx="12"/>
          </p:nvPr>
        </p:nvSpPr>
        <p:spPr/>
        <p:txBody>
          <a:bodyPr/>
          <a:lstStyle/>
          <a:p>
            <a:fld id="{C1869921-D9E4-4EF4-B06C-50B1D1D523F6}" type="slidenum">
              <a:rPr lang="en-IN" smtClean="0"/>
              <a:t>20</a:t>
            </a:fld>
            <a:endParaRPr lang="en-IN"/>
          </a:p>
        </p:txBody>
      </p:sp>
    </p:spTree>
    <p:extLst>
      <p:ext uri="{BB962C8B-B14F-4D97-AF65-F5344CB8AC3E}">
        <p14:creationId xmlns:p14="http://schemas.microsoft.com/office/powerpoint/2010/main" val="83403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CEB4CE-8C83-9ED5-6704-313F4BD42557}"/>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REFERENCE</a:t>
            </a:r>
            <a:endParaRPr lang="en-IN" sz="4000" dirty="0"/>
          </a:p>
        </p:txBody>
      </p:sp>
      <p:sp>
        <p:nvSpPr>
          <p:cNvPr id="6" name="Content Placeholder 5">
            <a:extLst>
              <a:ext uri="{FF2B5EF4-FFF2-40B4-BE49-F238E27FC236}">
                <a16:creationId xmlns:a16="http://schemas.microsoft.com/office/drawing/2014/main" id="{05303B24-497F-6684-A4B4-C1860B4B1077}"/>
              </a:ext>
            </a:extLst>
          </p:cNvPr>
          <p:cNvSpPr>
            <a:spLocks noGrp="1"/>
          </p:cNvSpPr>
          <p:nvPr>
            <p:ph idx="1"/>
          </p:nvPr>
        </p:nvSpPr>
        <p:spPr>
          <a:xfrm>
            <a:off x="838200" y="1690688"/>
            <a:ext cx="10515600" cy="4351338"/>
          </a:xfrm>
        </p:spPr>
        <p:txBody>
          <a:bodyPr/>
          <a:lstStyle/>
          <a:p>
            <a:pPr marL="0" marR="556260" indent="0" algn="just">
              <a:lnSpc>
                <a:spcPct val="86000"/>
              </a:lnSpc>
              <a:spcBef>
                <a:spcPts val="620"/>
              </a:spcBef>
              <a:buSzPts val="1500"/>
              <a:buNone/>
              <a:tabLst>
                <a:tab pos="917575" algn="l"/>
              </a:tabLst>
            </a:pPr>
            <a:r>
              <a:rPr lang="en-US" sz="2400" dirty="0">
                <a:effectLst/>
                <a:latin typeface="Times New Roman" panose="02020603050405020304" pitchFamily="18" charset="0"/>
                <a:ea typeface="Times New Roman" panose="02020603050405020304" pitchFamily="18" charset="0"/>
              </a:rPr>
              <a:t>[1] Sergei </a:t>
            </a:r>
            <a:r>
              <a:rPr lang="en-US" sz="2400" dirty="0" err="1">
                <a:effectLst/>
                <a:latin typeface="Times New Roman" panose="02020603050405020304" pitchFamily="18" charset="0"/>
                <a:ea typeface="Times New Roman" panose="02020603050405020304" pitchFamily="18" charset="0"/>
              </a:rPr>
              <a:t>Gontscharov</a:t>
            </a:r>
            <a:r>
              <a:rPr lang="en-US" sz="2400" dirty="0">
                <a:effectLst/>
                <a:latin typeface="Times New Roman" panose="02020603050405020304" pitchFamily="18" charset="0"/>
                <a:ea typeface="Times New Roman" panose="02020603050405020304" pitchFamily="18" charset="0"/>
              </a:rPr>
              <a:t>, “Algorithm Development for Minor Damage</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Identification in Vehicle Bodies Using Adaptive Sensor Data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Processing”, 2014. </a:t>
            </a:r>
            <a:endParaRPr lang="en-IN" sz="2400" dirty="0">
              <a:effectLst/>
              <a:latin typeface="Times New Roman" panose="02020603050405020304" pitchFamily="18" charset="0"/>
              <a:ea typeface="Times New Roman" panose="02020603050405020304" pitchFamily="18" charset="0"/>
            </a:endParaRPr>
          </a:p>
          <a:p>
            <a:pPr marL="0" indent="0" algn="just">
              <a:buNone/>
            </a:pPr>
            <a:r>
              <a:rPr lang="en-US" sz="2400" dirty="0">
                <a:effectLst/>
                <a:latin typeface="Times New Roman" panose="02020603050405020304" pitchFamily="18" charset="0"/>
                <a:ea typeface="Times New Roman" panose="02020603050405020304" pitchFamily="18" charset="0"/>
              </a:rPr>
              <a:t>[2] J. P. </a:t>
            </a:r>
            <a:r>
              <a:rPr lang="en-US" sz="2400" dirty="0" err="1">
                <a:effectLst/>
                <a:latin typeface="Times New Roman" panose="02020603050405020304" pitchFamily="18" charset="0"/>
                <a:ea typeface="Times New Roman" panose="02020603050405020304" pitchFamily="18" charset="0"/>
              </a:rPr>
              <a:t>Carmo</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en</a:t>
            </a:r>
            <a:r>
              <a:rPr lang="en-US" sz="2400" dirty="0">
                <a:effectLst/>
                <a:latin typeface="Times New Roman" panose="02020603050405020304" pitchFamily="18" charset="0"/>
                <a:ea typeface="Times New Roman" panose="02020603050405020304" pitchFamily="18" charset="0"/>
              </a:rPr>
              <a:t> Joao Eduardo Ribeiro, “New Advances </a:t>
            </a:r>
            <a:r>
              <a:rPr lang="en-US" sz="2400" dirty="0" err="1">
                <a:effectLst/>
                <a:latin typeface="Times New Roman" panose="02020603050405020304" pitchFamily="18" charset="0"/>
                <a:ea typeface="Times New Roman" panose="02020603050405020304" pitchFamily="18" charset="0"/>
              </a:rPr>
              <a:t>inVehicular</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Technology and Automotive Engineering”,.</a:t>
            </a:r>
          </a:p>
          <a:p>
            <a:pPr marL="0" indent="0" algn="just">
              <a:buNone/>
            </a:pPr>
            <a:r>
              <a:rPr lang="en-US" sz="2400" dirty="0">
                <a:effectLst/>
                <a:latin typeface="Times New Roman" panose="02020603050405020304" pitchFamily="18" charset="0"/>
                <a:ea typeface="Times New Roman" panose="02020603050405020304" pitchFamily="18" charset="0"/>
              </a:rPr>
              <a:t>[3] </a:t>
            </a:r>
            <a:r>
              <a:rPr lang="en-US" sz="2400" dirty="0" err="1">
                <a:effectLst/>
                <a:latin typeface="Times New Roman" panose="02020603050405020304" pitchFamily="18" charset="0"/>
                <a:ea typeface="Times New Roman" panose="02020603050405020304" pitchFamily="18" charset="0"/>
              </a:rPr>
              <a:t>Chih</a:t>
            </a:r>
            <a:r>
              <a:rPr lang="en-US" sz="2400" dirty="0">
                <a:effectLst/>
                <a:latin typeface="Times New Roman" panose="02020603050405020304" pitchFamily="18" charset="0"/>
                <a:ea typeface="Times New Roman" panose="02020603050405020304" pitchFamily="18" charset="0"/>
              </a:rPr>
              <a:t>-Fong Tsai, “No Title”, Bag-of-Words Represent. Image </a:t>
            </a:r>
            <a:r>
              <a:rPr lang="en-US" sz="2400" dirty="0" err="1">
                <a:effectLst/>
                <a:latin typeface="Times New Roman" panose="02020603050405020304" pitchFamily="18" charset="0"/>
                <a:ea typeface="Times New Roman" panose="02020603050405020304" pitchFamily="18" charset="0"/>
              </a:rPr>
              <a:t>Annot</a:t>
            </a:r>
            <a:r>
              <a:rPr lang="en-US" sz="2400" dirty="0">
                <a:effectLst/>
                <a:latin typeface="Times New Roman" panose="02020603050405020304" pitchFamily="18" charset="0"/>
                <a:ea typeface="Times New Roman" panose="02020603050405020304" pitchFamily="18" charset="0"/>
              </a:rPr>
              <a:t>.</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 Rev., 2012.</a:t>
            </a:r>
          </a:p>
          <a:p>
            <a:pPr marL="0" indent="0" algn="just">
              <a:buNone/>
            </a:pP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pic>
        <p:nvPicPr>
          <p:cNvPr id="7" name="image16.jpeg">
            <a:extLst>
              <a:ext uri="{FF2B5EF4-FFF2-40B4-BE49-F238E27FC236}">
                <a16:creationId xmlns:a16="http://schemas.microsoft.com/office/drawing/2014/main" id="{FDF7D5AB-0A6D-59AB-38A4-F7F428D08330}"/>
              </a:ext>
            </a:extLst>
          </p:cNvPr>
          <p:cNvPicPr>
            <a:picLocks noChangeAspect="1"/>
          </p:cNvPicPr>
          <p:nvPr/>
        </p:nvPicPr>
        <p:blipFill>
          <a:blip r:embed="rId2" cstate="print"/>
          <a:stretch>
            <a:fillRect/>
          </a:stretch>
        </p:blipFill>
        <p:spPr>
          <a:xfrm>
            <a:off x="5211127" y="4463415"/>
            <a:ext cx="1769745" cy="2181860"/>
          </a:xfrm>
          <a:prstGeom prst="rect">
            <a:avLst/>
          </a:prstGeom>
        </p:spPr>
      </p:pic>
      <p:sp>
        <p:nvSpPr>
          <p:cNvPr id="2" name="Slide Number Placeholder 1">
            <a:extLst>
              <a:ext uri="{FF2B5EF4-FFF2-40B4-BE49-F238E27FC236}">
                <a16:creationId xmlns:a16="http://schemas.microsoft.com/office/drawing/2014/main" id="{EE66D4CA-C015-4231-A8A8-C0AD7BE87601}"/>
              </a:ext>
            </a:extLst>
          </p:cNvPr>
          <p:cNvSpPr>
            <a:spLocks noGrp="1"/>
          </p:cNvSpPr>
          <p:nvPr>
            <p:ph type="sldNum" sz="quarter" idx="12"/>
          </p:nvPr>
        </p:nvSpPr>
        <p:spPr/>
        <p:txBody>
          <a:bodyPr/>
          <a:lstStyle/>
          <a:p>
            <a:fld id="{C1869921-D9E4-4EF4-B06C-50B1D1D523F6}" type="slidenum">
              <a:rPr lang="en-IN" smtClean="0"/>
              <a:t>21</a:t>
            </a:fld>
            <a:endParaRPr lang="en-IN"/>
          </a:p>
        </p:txBody>
      </p:sp>
    </p:spTree>
    <p:extLst>
      <p:ext uri="{BB962C8B-B14F-4D97-AF65-F5344CB8AC3E}">
        <p14:creationId xmlns:p14="http://schemas.microsoft.com/office/powerpoint/2010/main" val="4221050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22CC-DE70-9E9B-5E32-349F3B930B07}"/>
              </a:ext>
            </a:extLst>
          </p:cNvPr>
          <p:cNvSpPr>
            <a:spLocks noGrp="1"/>
          </p:cNvSpPr>
          <p:nvPr>
            <p:ph type="title"/>
          </p:nvPr>
        </p:nvSpPr>
        <p:spPr>
          <a:xfrm>
            <a:off x="838200" y="365125"/>
            <a:ext cx="10515600" cy="1642969"/>
          </a:xfrm>
        </p:spPr>
        <p:txBody>
          <a:bodyPr>
            <a:normAutofit/>
          </a:bodyPr>
          <a:lstStyle/>
          <a:p>
            <a:pPr algn="ctr"/>
            <a:r>
              <a:rPr lang="en-US" b="1" dirty="0">
                <a:latin typeface="Times New Roman" panose="02020603050405020304" pitchFamily="18" charset="0"/>
                <a:cs typeface="Times New Roman" panose="02020603050405020304" pitchFamily="18" charset="0"/>
              </a:rPr>
              <a:t>ANY  QUERIES?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AE9BEB7-1D6B-E2C8-3024-E78860B22E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6546" y="2447365"/>
            <a:ext cx="4698907" cy="3272118"/>
          </a:xfrm>
          <a:prstGeom prst="rect">
            <a:avLst/>
          </a:prstGeom>
        </p:spPr>
      </p:pic>
      <p:sp>
        <p:nvSpPr>
          <p:cNvPr id="3" name="Slide Number Placeholder 2">
            <a:extLst>
              <a:ext uri="{FF2B5EF4-FFF2-40B4-BE49-F238E27FC236}">
                <a16:creationId xmlns:a16="http://schemas.microsoft.com/office/drawing/2014/main" id="{AB7AF75E-911E-45E7-B4DA-94263773CE61}"/>
              </a:ext>
            </a:extLst>
          </p:cNvPr>
          <p:cNvSpPr>
            <a:spLocks noGrp="1"/>
          </p:cNvSpPr>
          <p:nvPr>
            <p:ph type="sldNum" sz="quarter" idx="12"/>
          </p:nvPr>
        </p:nvSpPr>
        <p:spPr/>
        <p:txBody>
          <a:bodyPr/>
          <a:lstStyle/>
          <a:p>
            <a:fld id="{C1869921-D9E4-4EF4-B06C-50B1D1D523F6}" type="slidenum">
              <a:rPr lang="en-IN" smtClean="0"/>
              <a:t>22</a:t>
            </a:fld>
            <a:endParaRPr lang="en-IN"/>
          </a:p>
        </p:txBody>
      </p:sp>
    </p:spTree>
    <p:extLst>
      <p:ext uri="{BB962C8B-B14F-4D97-AF65-F5344CB8AC3E}">
        <p14:creationId xmlns:p14="http://schemas.microsoft.com/office/powerpoint/2010/main" val="55908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695FD2-2DA7-EB72-BB9C-298E7D1668BB}"/>
              </a:ext>
            </a:extLst>
          </p:cNvPr>
          <p:cNvSpPr>
            <a:spLocks noGrp="1"/>
          </p:cNvSpPr>
          <p:nvPr>
            <p:ph type="sldNum" sz="quarter" idx="12"/>
          </p:nvPr>
        </p:nvSpPr>
        <p:spPr/>
        <p:txBody>
          <a:bodyPr/>
          <a:lstStyle/>
          <a:p>
            <a:fld id="{C1869921-D9E4-4EF4-B06C-50B1D1D523F6}" type="slidenum">
              <a:rPr lang="en-IN" smtClean="0"/>
              <a:t>3</a:t>
            </a:fld>
            <a:endParaRPr lang="en-IN"/>
          </a:p>
        </p:txBody>
      </p:sp>
      <p:sp>
        <p:nvSpPr>
          <p:cNvPr id="4" name="TextBox 3">
            <a:extLst>
              <a:ext uri="{FF2B5EF4-FFF2-40B4-BE49-F238E27FC236}">
                <a16:creationId xmlns:a16="http://schemas.microsoft.com/office/drawing/2014/main" id="{D2D5F768-5670-25F2-B944-9DB54F50FC5F}"/>
              </a:ext>
            </a:extLst>
          </p:cNvPr>
          <p:cNvSpPr txBox="1"/>
          <p:nvPr/>
        </p:nvSpPr>
        <p:spPr>
          <a:xfrm>
            <a:off x="513763" y="1054417"/>
            <a:ext cx="9323294" cy="4467057"/>
          </a:xfrm>
          <a:prstGeom prst="rect">
            <a:avLst/>
          </a:prstGeom>
          <a:noFill/>
        </p:spPr>
        <p:txBody>
          <a:bodyPr wrap="square" rtlCol="0">
            <a:spAutoFit/>
          </a:bodyPr>
          <a:lstStyle/>
          <a:p>
            <a:pPr marL="1427163" lvl="2" indent="-512763"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PROJECT DESCRIPTION</a:t>
            </a:r>
            <a:endParaRPr lang="en-IN" sz="2400" b="1" dirty="0">
              <a:latin typeface="Times New Roman" panose="02020603050405020304" pitchFamily="18" charset="0"/>
              <a:cs typeface="Times New Roman" panose="02020603050405020304" pitchFamily="18" charset="0"/>
            </a:endParaRPr>
          </a:p>
          <a:p>
            <a:pPr marL="1427163" lvl="2" indent="-512763"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a:p>
            <a:pPr marL="1427163" lvl="2" indent="-512763"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FLOW DIAGRAM</a:t>
            </a:r>
            <a:endParaRPr lang="en-IN" sz="2400" b="1" dirty="0">
              <a:latin typeface="Times New Roman" panose="02020603050405020304" pitchFamily="18" charset="0"/>
              <a:cs typeface="Times New Roman" panose="02020603050405020304" pitchFamily="18" charset="0"/>
            </a:endParaRPr>
          </a:p>
          <a:p>
            <a:pPr marL="1427163" lvl="2" indent="-512763"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a:p>
            <a:pPr marL="1427163" lvl="2" indent="-512763"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a:p>
            <a:pPr marL="1427163" lvl="2" indent="-512763"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FUTURE ENHANCEMENT</a:t>
            </a:r>
            <a:endParaRPr lang="en-IN" sz="2400" b="1" dirty="0">
              <a:latin typeface="Times New Roman" panose="02020603050405020304" pitchFamily="18" charset="0"/>
              <a:cs typeface="Times New Roman" panose="02020603050405020304" pitchFamily="18" charset="0"/>
            </a:endParaRPr>
          </a:p>
          <a:p>
            <a:pPr marL="1427163" lvl="2" indent="-512763"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REFERENCE</a:t>
            </a:r>
          </a:p>
          <a:p>
            <a:pPr algn="just">
              <a:lnSpc>
                <a:spcPct val="150000"/>
              </a:lnSpc>
            </a:pPr>
            <a:endParaRPr lang="en-IN" sz="2400" dirty="0"/>
          </a:p>
        </p:txBody>
      </p:sp>
    </p:spTree>
    <p:extLst>
      <p:ext uri="{BB962C8B-B14F-4D97-AF65-F5344CB8AC3E}">
        <p14:creationId xmlns:p14="http://schemas.microsoft.com/office/powerpoint/2010/main" val="16309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FA21-4C5E-38E4-06DE-ACAD11A4FC1D}"/>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A43D4D-12F6-8F25-06B8-8BD20BF2A462}"/>
              </a:ext>
            </a:extLst>
          </p:cNvPr>
          <p:cNvSpPr>
            <a:spLocks noGrp="1"/>
          </p:cNvSpPr>
          <p:nvPr>
            <p:ph idx="1"/>
          </p:nvPr>
        </p:nvSpPr>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Vehicle damage detection is one of the important prime activities</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the insurance and vehicle rental industries.</a:t>
            </a:r>
          </a:p>
          <a:p>
            <a:pPr algn="just">
              <a:lnSpc>
                <a:spcPct val="150000"/>
              </a:lnSpc>
            </a:pPr>
            <a:r>
              <a:rPr lang="en-US" sz="2400" dirty="0">
                <a:effectLst/>
                <a:latin typeface="Times New Roman" panose="02020603050405020304" pitchFamily="18" charset="0"/>
                <a:ea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core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technique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object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recognition.</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This project presents a novel approach to measure the vehicle body</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damage and to make a cost prediction using 2D images.</a:t>
            </a:r>
          </a:p>
          <a:p>
            <a:pPr algn="just"/>
            <a:endParaRPr lang="en-US" sz="2400" dirty="0">
              <a:latin typeface="Times New Roman" panose="02020603050405020304" pitchFamily="18" charset="0"/>
            </a:endParaRPr>
          </a:p>
          <a:p>
            <a:pPr algn="just"/>
            <a:endParaRPr lang="en-US" sz="2400" dirty="0"/>
          </a:p>
        </p:txBody>
      </p:sp>
      <p:sp>
        <p:nvSpPr>
          <p:cNvPr id="4" name="Slide Number Placeholder 3">
            <a:extLst>
              <a:ext uri="{FF2B5EF4-FFF2-40B4-BE49-F238E27FC236}">
                <a16:creationId xmlns:a16="http://schemas.microsoft.com/office/drawing/2014/main" id="{C6931B99-C0E8-4469-9467-01B9CCA3B8E9}"/>
              </a:ext>
            </a:extLst>
          </p:cNvPr>
          <p:cNvSpPr>
            <a:spLocks noGrp="1"/>
          </p:cNvSpPr>
          <p:nvPr>
            <p:ph type="sldNum" sz="quarter" idx="12"/>
          </p:nvPr>
        </p:nvSpPr>
        <p:spPr/>
        <p:txBody>
          <a:bodyPr/>
          <a:lstStyle/>
          <a:p>
            <a:fld id="{C1869921-D9E4-4EF4-B06C-50B1D1D523F6}" type="slidenum">
              <a:rPr lang="en-IN" smtClean="0"/>
              <a:t>4</a:t>
            </a:fld>
            <a:endParaRPr lang="en-IN"/>
          </a:p>
        </p:txBody>
      </p:sp>
    </p:spTree>
    <p:extLst>
      <p:ext uri="{BB962C8B-B14F-4D97-AF65-F5344CB8AC3E}">
        <p14:creationId xmlns:p14="http://schemas.microsoft.com/office/powerpoint/2010/main" val="148714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8F64-7704-00A7-34AA-558A0B192546}"/>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57A833-2395-E5C2-AD48-4E539A10EB9D}"/>
              </a:ext>
            </a:extLst>
          </p:cNvPr>
          <p:cNvSpPr>
            <a:spLocks noGrp="1"/>
          </p:cNvSpPr>
          <p:nvPr>
            <p:ph idx="1"/>
          </p:nvPr>
        </p:nvSpPr>
        <p:spPr>
          <a:xfrm>
            <a:off x="838200" y="1506537"/>
            <a:ext cx="10515600" cy="5032375"/>
          </a:xfrm>
        </p:spPr>
        <p:txBody>
          <a:bodyPr>
            <a:normAutofit fontScale="85000" lnSpcReduction="10000"/>
          </a:bodyPr>
          <a:lstStyle/>
          <a:p>
            <a:pPr algn="just">
              <a:lnSpc>
                <a:spcPct val="150000"/>
              </a:lnSpc>
            </a:pPr>
            <a:r>
              <a:rPr lang="en-US" dirty="0">
                <a:effectLst/>
                <a:latin typeface="Times New Roman" panose="02020603050405020304" pitchFamily="18" charset="0"/>
                <a:ea typeface="Times New Roman" panose="02020603050405020304" pitchFamily="18" charset="0"/>
              </a:rPr>
              <a:t>More than 27000 motor accidents take place in the world per</a:t>
            </a:r>
            <a:r>
              <a:rPr lang="en-US" spc="-3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annum.</a:t>
            </a:r>
          </a:p>
          <a:p>
            <a:pPr algn="just">
              <a:lnSpc>
                <a:spcPct val="150000"/>
              </a:lnSpc>
            </a:pPr>
            <a:r>
              <a:rPr lang="en-US" dirty="0">
                <a:effectLst/>
                <a:latin typeface="Times New Roman" panose="02020603050405020304" pitchFamily="18" charset="0"/>
                <a:ea typeface="Times New Roman" panose="02020603050405020304" pitchFamily="18" charset="0"/>
              </a:rPr>
              <a:t>In most of these accidents the drivers or 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insurance policy holders have to spend a massive amounts of time to get 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damage caused to the vehicle estimated</a:t>
            </a:r>
            <a:r>
              <a:rPr lang="en-US" dirty="0">
                <a:latin typeface="Times New Roman" panose="02020603050405020304" pitchFamily="18" charset="0"/>
                <a:ea typeface="Times New Roman" panose="02020603050405020304" pitchFamily="18" charset="0"/>
              </a:rPr>
              <a:t>.</a:t>
            </a:r>
          </a:p>
          <a:p>
            <a:pPr algn="just">
              <a:lnSpc>
                <a:spcPct val="150000"/>
              </a:lnSpc>
            </a:pPr>
            <a:r>
              <a:rPr lang="en-US" dirty="0">
                <a:effectLst/>
                <a:latin typeface="Times New Roman" panose="02020603050405020304" pitchFamily="18" charset="0"/>
                <a:ea typeface="Times New Roman" panose="02020603050405020304" pitchFamily="18" charset="0"/>
              </a:rPr>
              <a:t>The model is required to pass through multiple checks that</a:t>
            </a:r>
            <a:r>
              <a:rPr lang="en-US" spc="-3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would first ensure that given image is that of a car and to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ensure that it is in fact damaged.</a:t>
            </a:r>
          </a:p>
          <a:p>
            <a:pPr algn="just">
              <a:lnSpc>
                <a:spcPct val="150000"/>
              </a:lnSpc>
            </a:pPr>
            <a:r>
              <a:rPr lang="en-US" dirty="0">
                <a:effectLst/>
                <a:latin typeface="Times New Roman" panose="02020603050405020304" pitchFamily="18" charset="0"/>
                <a:ea typeface="Times New Roman" panose="02020603050405020304" pitchFamily="18" charset="0"/>
              </a:rPr>
              <a:t>The model will predict the location 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damage as in front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side or rear, and the severity of such a damage as in minor,</a:t>
            </a:r>
            <a:r>
              <a:rPr lang="en-US" spc="-3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moderate or severe.</a:t>
            </a:r>
            <a:endParaRPr lang="en-IN" dirty="0"/>
          </a:p>
        </p:txBody>
      </p:sp>
      <p:sp>
        <p:nvSpPr>
          <p:cNvPr id="8" name="Slide Number Placeholder 7">
            <a:extLst>
              <a:ext uri="{FF2B5EF4-FFF2-40B4-BE49-F238E27FC236}">
                <a16:creationId xmlns:a16="http://schemas.microsoft.com/office/drawing/2014/main" id="{3520B66E-9816-427E-BF6A-56E5ADCA13BB}"/>
              </a:ext>
            </a:extLst>
          </p:cNvPr>
          <p:cNvSpPr>
            <a:spLocks noGrp="1"/>
          </p:cNvSpPr>
          <p:nvPr>
            <p:ph type="sldNum" sz="quarter" idx="12"/>
          </p:nvPr>
        </p:nvSpPr>
        <p:spPr/>
        <p:txBody>
          <a:bodyPr/>
          <a:lstStyle/>
          <a:p>
            <a:fld id="{C1869921-D9E4-4EF4-B06C-50B1D1D523F6}" type="slidenum">
              <a:rPr lang="en-IN" smtClean="0"/>
              <a:t>5</a:t>
            </a:fld>
            <a:endParaRPr lang="en-IN"/>
          </a:p>
        </p:txBody>
      </p:sp>
    </p:spTree>
    <p:extLst>
      <p:ext uri="{BB962C8B-B14F-4D97-AF65-F5344CB8AC3E}">
        <p14:creationId xmlns:p14="http://schemas.microsoft.com/office/powerpoint/2010/main" val="141700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146544-71EE-A141-3708-31C79CA2568D}"/>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DOMAIN SPECIFICATION</a:t>
            </a:r>
            <a:endParaRPr lang="en-IN" sz="40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7985E20-E81D-A9B1-E09F-C12951584F5A}"/>
              </a:ext>
            </a:extLst>
          </p:cNvPr>
          <p:cNvSpPr>
            <a:spLocks noGrp="1"/>
          </p:cNvSpPr>
          <p:nvPr>
            <p:ph sz="half" idx="1"/>
          </p:nvPr>
        </p:nvSpPr>
        <p:spPr>
          <a:xfrm>
            <a:off x="838199" y="1825624"/>
            <a:ext cx="7772401" cy="5032375"/>
          </a:xfrm>
        </p:spPr>
        <p:txBody>
          <a:bodyPr>
            <a:normAutofit/>
          </a:bodyPr>
          <a:lstStyle/>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Artificial Intelligence (AI) refers to the simulation of</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human intelligence in machines that are programmed to think like humans and mimic their action.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The term may also be applied to any machines that exhibits traits associated with a human mind such as</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learning and problem solving.</a:t>
            </a: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AI is being used today across different industries from</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finance to healthcare.</a:t>
            </a:r>
            <a:endParaRPr lang="en-IN" sz="2400" dirty="0">
              <a:effectLst/>
              <a:latin typeface="Times New Roman" panose="02020603050405020304" pitchFamily="18" charset="0"/>
              <a:ea typeface="Times New Roman" panose="02020603050405020304" pitchFamily="18" charset="0"/>
            </a:endParaRPr>
          </a:p>
        </p:txBody>
      </p:sp>
      <p:pic>
        <p:nvPicPr>
          <p:cNvPr id="10" name="Content Placeholder 9">
            <a:extLst>
              <a:ext uri="{FF2B5EF4-FFF2-40B4-BE49-F238E27FC236}">
                <a16:creationId xmlns:a16="http://schemas.microsoft.com/office/drawing/2014/main" id="{93CA84E5-1C28-7919-F676-3B0F867076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58943" y="2867238"/>
            <a:ext cx="2985248" cy="2048652"/>
          </a:xfrm>
          <a:prstGeom prst="rect">
            <a:avLst/>
          </a:prstGeom>
        </p:spPr>
      </p:pic>
      <p:sp>
        <p:nvSpPr>
          <p:cNvPr id="2" name="Slide Number Placeholder 1">
            <a:extLst>
              <a:ext uri="{FF2B5EF4-FFF2-40B4-BE49-F238E27FC236}">
                <a16:creationId xmlns:a16="http://schemas.microsoft.com/office/drawing/2014/main" id="{C64A91B5-DF61-40C9-88F5-83B2F390D8EE}"/>
              </a:ext>
            </a:extLst>
          </p:cNvPr>
          <p:cNvSpPr>
            <a:spLocks noGrp="1"/>
          </p:cNvSpPr>
          <p:nvPr>
            <p:ph type="sldNum" sz="quarter" idx="12"/>
          </p:nvPr>
        </p:nvSpPr>
        <p:spPr/>
        <p:txBody>
          <a:bodyPr/>
          <a:lstStyle/>
          <a:p>
            <a:fld id="{C1869921-D9E4-4EF4-B06C-50B1D1D523F6}" type="slidenum">
              <a:rPr lang="en-IN" smtClean="0"/>
              <a:t>6</a:t>
            </a:fld>
            <a:endParaRPr lang="en-IN"/>
          </a:p>
        </p:txBody>
      </p:sp>
    </p:spTree>
    <p:extLst>
      <p:ext uri="{BB962C8B-B14F-4D97-AF65-F5344CB8AC3E}">
        <p14:creationId xmlns:p14="http://schemas.microsoft.com/office/powerpoint/2010/main" val="197495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E381-9551-9CFC-2347-39D69B72C0DD}"/>
              </a:ext>
            </a:extLst>
          </p:cNvPr>
          <p:cNvSpPr>
            <a:spLocks noGrp="1"/>
          </p:cNvSpPr>
          <p:nvPr>
            <p:ph type="title"/>
          </p:nvPr>
        </p:nvSpPr>
        <p:spPr>
          <a:xfrm>
            <a:off x="838200" y="338231"/>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051F02-4D27-4FA6-4BBC-A47526628E37}"/>
              </a:ext>
            </a:extLst>
          </p:cNvPr>
          <p:cNvSpPr>
            <a:spLocks noGrp="1"/>
          </p:cNvSpPr>
          <p:nvPr>
            <p:ph sz="half" idx="1"/>
          </p:nvPr>
        </p:nvSpPr>
        <p:spPr>
          <a:xfrm>
            <a:off x="838199" y="1825625"/>
            <a:ext cx="10044953" cy="4351338"/>
          </a:xfrm>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At present, as soon as vehicle meets with an accident and a</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damage is caused to the vehicle, the driver or the insurance</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policy holder contacts the insurance company and waits for</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their arrival to the place of the accident.</a:t>
            </a:r>
          </a:p>
          <a:p>
            <a:pPr algn="just">
              <a:lnSpc>
                <a:spcPct val="150000"/>
              </a:lnSpc>
            </a:pPr>
            <a:r>
              <a:rPr lang="en-US" sz="2400" dirty="0">
                <a:effectLst/>
                <a:latin typeface="Times New Roman" panose="02020603050405020304" pitchFamily="18" charset="0"/>
                <a:ea typeface="Times New Roman" panose="02020603050405020304" pitchFamily="18" charset="0"/>
              </a:rPr>
              <a:t>Once a relevant personnel arrive, a traditional approach is followed and the appraisal is calculated.</a:t>
            </a:r>
            <a:endParaRPr lang="en-IN" sz="2400" dirty="0">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However, frequently the appraisal amount provided by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insurance companies are not sufficient to recover the damage </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caused.</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2400" dirty="0"/>
          </a:p>
        </p:txBody>
      </p:sp>
      <p:sp>
        <p:nvSpPr>
          <p:cNvPr id="5" name="Slide Number Placeholder 4">
            <a:extLst>
              <a:ext uri="{FF2B5EF4-FFF2-40B4-BE49-F238E27FC236}">
                <a16:creationId xmlns:a16="http://schemas.microsoft.com/office/drawing/2014/main" id="{1F58D1B8-2BFD-40A9-8760-40E161946432}"/>
              </a:ext>
            </a:extLst>
          </p:cNvPr>
          <p:cNvSpPr>
            <a:spLocks noGrp="1"/>
          </p:cNvSpPr>
          <p:nvPr>
            <p:ph type="sldNum" sz="quarter" idx="12"/>
          </p:nvPr>
        </p:nvSpPr>
        <p:spPr/>
        <p:txBody>
          <a:bodyPr/>
          <a:lstStyle/>
          <a:p>
            <a:fld id="{C1869921-D9E4-4EF4-B06C-50B1D1D523F6}" type="slidenum">
              <a:rPr lang="en-IN" smtClean="0"/>
              <a:t>7</a:t>
            </a:fld>
            <a:endParaRPr lang="en-IN"/>
          </a:p>
        </p:txBody>
      </p:sp>
    </p:spTree>
    <p:extLst>
      <p:ext uri="{BB962C8B-B14F-4D97-AF65-F5344CB8AC3E}">
        <p14:creationId xmlns:p14="http://schemas.microsoft.com/office/powerpoint/2010/main" val="234209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0032-0503-C086-B8F0-C91965D7E624}"/>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DISADVANTAGES OF EXISTING SYSTEM</a:t>
            </a:r>
            <a:endParaRPr lang="en-IN" sz="4000" dirty="0"/>
          </a:p>
        </p:txBody>
      </p:sp>
      <p:sp>
        <p:nvSpPr>
          <p:cNvPr id="3" name="Content Placeholder 2">
            <a:extLst>
              <a:ext uri="{FF2B5EF4-FFF2-40B4-BE49-F238E27FC236}">
                <a16:creationId xmlns:a16="http://schemas.microsoft.com/office/drawing/2014/main" id="{75F14784-19D3-75D3-1808-79DD7D3B82B9}"/>
              </a:ext>
            </a:extLst>
          </p:cNvPr>
          <p:cNvSpPr>
            <a:spLocks noGrp="1"/>
          </p:cNvSpPr>
          <p:nvPr>
            <p:ph sz="half" idx="1"/>
          </p:nvPr>
        </p:nvSpPr>
        <p:spPr>
          <a:xfrm>
            <a:off x="990601" y="2506662"/>
            <a:ext cx="5181600" cy="4351338"/>
          </a:xfrm>
        </p:spPr>
        <p:txBody>
          <a:bodyPr/>
          <a:lstStyle/>
          <a:p>
            <a:pPr lvl="2">
              <a:lnSpc>
                <a:spcPct val="150000"/>
              </a:lnSpc>
            </a:pPr>
            <a:r>
              <a:rPr lang="en-US" sz="2400" dirty="0">
                <a:latin typeface="Times New Roman" panose="02020603050405020304" pitchFamily="18" charset="0"/>
                <a:cs typeface="Times New Roman" panose="02020603050405020304" pitchFamily="18" charset="0"/>
              </a:rPr>
              <a:t>Time taking process.</a:t>
            </a:r>
            <a:endParaRPr lang="en-US" sz="2400" b="1" dirty="0">
              <a:latin typeface="Times New Roman" panose="02020603050405020304" pitchFamily="18" charset="0"/>
              <a:cs typeface="Times New Roman" panose="02020603050405020304" pitchFamily="18" charset="0"/>
            </a:endParaRPr>
          </a:p>
          <a:p>
            <a:pPr lvl="2">
              <a:lnSpc>
                <a:spcPct val="150000"/>
              </a:lnSpc>
            </a:pPr>
            <a:r>
              <a:rPr lang="en-US" sz="2400" dirty="0">
                <a:latin typeface="Times New Roman" panose="02020603050405020304" pitchFamily="18" charset="0"/>
                <a:cs typeface="Times New Roman" panose="02020603050405020304" pitchFamily="18" charset="0"/>
              </a:rPr>
              <a:t>Coverage failures.</a:t>
            </a:r>
          </a:p>
          <a:p>
            <a:pPr lvl="2">
              <a:lnSpc>
                <a:spcPct val="150000"/>
              </a:lnSpc>
            </a:pPr>
            <a:r>
              <a:rPr lang="en-US" sz="2400" dirty="0">
                <a:latin typeface="Times New Roman" panose="02020603050405020304" pitchFamily="18" charset="0"/>
                <a:cs typeface="Times New Roman" panose="02020603050405020304" pitchFamily="18" charset="0"/>
              </a:rPr>
              <a:t>Poor customer support.</a:t>
            </a:r>
          </a:p>
          <a:p>
            <a:pPr lvl="2"/>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EC28BD6-19B7-8C4B-5779-47318D4D1357}"/>
              </a:ext>
            </a:extLst>
          </p:cNvPr>
          <p:cNvSpPr>
            <a:spLocks noGrp="1"/>
          </p:cNvSpPr>
          <p:nvPr>
            <p:ph type="sldNum" sz="quarter" idx="12"/>
          </p:nvPr>
        </p:nvSpPr>
        <p:spPr/>
        <p:txBody>
          <a:bodyPr/>
          <a:lstStyle/>
          <a:p>
            <a:fld id="{C1869921-D9E4-4EF4-B06C-50B1D1D523F6}" type="slidenum">
              <a:rPr lang="en-IN" smtClean="0"/>
              <a:t>8</a:t>
            </a:fld>
            <a:endParaRPr lang="en-IN"/>
          </a:p>
        </p:txBody>
      </p:sp>
    </p:spTree>
    <p:extLst>
      <p:ext uri="{BB962C8B-B14F-4D97-AF65-F5344CB8AC3E}">
        <p14:creationId xmlns:p14="http://schemas.microsoft.com/office/powerpoint/2010/main" val="417739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3D08-63D7-E083-6B92-2A4C4443CD7F}"/>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02081-E10F-6B99-E480-1BFE34480676}"/>
              </a:ext>
            </a:extLst>
          </p:cNvPr>
          <p:cNvSpPr>
            <a:spLocks noGrp="1"/>
          </p:cNvSpPr>
          <p:nvPr>
            <p:ph sz="half" idx="1"/>
          </p:nvPr>
        </p:nvSpPr>
        <p:spPr>
          <a:xfrm>
            <a:off x="838199" y="1825625"/>
            <a:ext cx="6001871" cy="4351338"/>
          </a:xfrm>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The proposed system predicts the minor and major damages</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 are scratches, scrapes and </a:t>
            </a:r>
            <a:r>
              <a:rPr lang="en-IN" sz="2400" dirty="0">
                <a:effectLst/>
                <a:latin typeface="Times New Roman" panose="02020603050405020304" pitchFamily="18" charset="0"/>
                <a:ea typeface="Times New Roman" panose="02020603050405020304" pitchFamily="18" charset="0"/>
              </a:rPr>
              <a:t>dents</a:t>
            </a:r>
            <a:r>
              <a:rPr lang="en-US" sz="2400" dirty="0">
                <a:effectLst/>
                <a:latin typeface="Times New Roman" panose="02020603050405020304" pitchFamily="18" charset="0"/>
                <a:ea typeface="Times New Roman" panose="02020603050405020304" pitchFamily="18" charset="0"/>
              </a:rPr>
              <a:t> on the vehicle body.</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Once a damage image 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uploaded to the system, the relevant</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damage is identified.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The illustration gives a brief idea about the flow of the</a:t>
            </a:r>
            <a:r>
              <a:rPr lang="en-US" sz="2400" spc="-3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proposed approach.</a:t>
            </a:r>
            <a:endParaRPr lang="en-IN" sz="2400" dirty="0">
              <a:latin typeface="Times New Roman" panose="02020603050405020304" pitchFamily="18" charset="0"/>
              <a:cs typeface="Times New Roman" panose="02020603050405020304" pitchFamily="18" charset="0"/>
            </a:endParaRPr>
          </a:p>
        </p:txBody>
      </p:sp>
      <p:pic>
        <p:nvPicPr>
          <p:cNvPr id="5" name="image8.jpeg">
            <a:extLst>
              <a:ext uri="{FF2B5EF4-FFF2-40B4-BE49-F238E27FC236}">
                <a16:creationId xmlns:a16="http://schemas.microsoft.com/office/drawing/2014/main" id="{85ED795D-7DD4-63AF-E716-1846F9E66B58}"/>
              </a:ext>
            </a:extLst>
          </p:cNvPr>
          <p:cNvPicPr>
            <a:picLocks noGrp="1" noChangeAspect="1"/>
          </p:cNvPicPr>
          <p:nvPr>
            <p:ph sz="half" idx="2"/>
          </p:nvPr>
        </p:nvPicPr>
        <p:blipFill>
          <a:blip r:embed="rId2" cstate="print"/>
          <a:stretch>
            <a:fillRect/>
          </a:stretch>
        </p:blipFill>
        <p:spPr>
          <a:xfrm>
            <a:off x="7020428" y="2255669"/>
            <a:ext cx="4173927" cy="2755602"/>
          </a:xfrm>
          <a:prstGeom prst="rect">
            <a:avLst/>
          </a:prstGeom>
        </p:spPr>
      </p:pic>
      <p:sp>
        <p:nvSpPr>
          <p:cNvPr id="4" name="Slide Number Placeholder 3">
            <a:extLst>
              <a:ext uri="{FF2B5EF4-FFF2-40B4-BE49-F238E27FC236}">
                <a16:creationId xmlns:a16="http://schemas.microsoft.com/office/drawing/2014/main" id="{5DE4B21F-A14B-4D92-8538-1C1CB26C5517}"/>
              </a:ext>
            </a:extLst>
          </p:cNvPr>
          <p:cNvSpPr>
            <a:spLocks noGrp="1"/>
          </p:cNvSpPr>
          <p:nvPr>
            <p:ph type="sldNum" sz="quarter" idx="12"/>
          </p:nvPr>
        </p:nvSpPr>
        <p:spPr/>
        <p:txBody>
          <a:bodyPr/>
          <a:lstStyle/>
          <a:p>
            <a:fld id="{C1869921-D9E4-4EF4-B06C-50B1D1D523F6}" type="slidenum">
              <a:rPr lang="en-IN" smtClean="0"/>
              <a:t>9</a:t>
            </a:fld>
            <a:endParaRPr lang="en-IN"/>
          </a:p>
        </p:txBody>
      </p:sp>
    </p:spTree>
    <p:extLst>
      <p:ext uri="{BB962C8B-B14F-4D97-AF65-F5344CB8AC3E}">
        <p14:creationId xmlns:p14="http://schemas.microsoft.com/office/powerpoint/2010/main" val="251045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1235</Words>
  <Application>Microsoft Office PowerPoint</Application>
  <PresentationFormat>Widescreen</PresentationFormat>
  <Paragraphs>132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INTELLIGENT VEHICLE DAMAGE ASSESSMENT AND COST ESTIMATOR FOR INSURANCE COMPANY  APPLIED IN ARTIFICIAL INTELLIGENCE   Final Review </vt:lpstr>
      <vt:lpstr>PowerPoint Presentation</vt:lpstr>
      <vt:lpstr>PowerPoint Presentation</vt:lpstr>
      <vt:lpstr>ABSTRACT</vt:lpstr>
      <vt:lpstr>INTRODUCTION</vt:lpstr>
      <vt:lpstr>DOMAIN SPECIFICATION</vt:lpstr>
      <vt:lpstr>EXISTING SYSTEM</vt:lpstr>
      <vt:lpstr>DISADVANTAGES OF EXISTING SYSTEM</vt:lpstr>
      <vt:lpstr>PROPOSED SYSTEM</vt:lpstr>
      <vt:lpstr>ADVANTAGES OF PROPOSED SYSTEM</vt:lpstr>
      <vt:lpstr>AIM OF OUR PRPJECT</vt:lpstr>
      <vt:lpstr>SYSTEM REQUIREMENTS</vt:lpstr>
      <vt:lpstr>Hardware Requirements:</vt:lpstr>
      <vt:lpstr>PROJECT DESCRIPTION</vt:lpstr>
      <vt:lpstr>LITERATURE SURVEY</vt:lpstr>
      <vt:lpstr>PowerPoint Presentation</vt:lpstr>
      <vt:lpstr>DATA FLOW DIAGRAM</vt:lpstr>
      <vt:lpstr>SYSTEM ARCHITECTURE</vt:lpstr>
      <vt:lpstr>CONCLUSION</vt:lpstr>
      <vt:lpstr>FUTURE ENHANCEMENT</vt:lpstr>
      <vt:lpstr>REFERENCE</vt:lpstr>
      <vt:lpstr>ANY  QUERIES?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Mahendra Engineering College (Autonomous)  Mallasamudram, Namakkal 637503   Accredited by AICTE, New Delhi &amp; Affiliated by Anna University, Chennai  A PROJECT REPORT ON</dc:title>
  <dc:creator>Aakash c</dc:creator>
  <cp:lastModifiedBy>Pranav R</cp:lastModifiedBy>
  <cp:revision>98</cp:revision>
  <dcterms:created xsi:type="dcterms:W3CDTF">2022-10-03T15:27:29Z</dcterms:created>
  <dcterms:modified xsi:type="dcterms:W3CDTF">2022-11-22T17:10:10Z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2022-11-17T17:50:14Z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f6316260-8f07-4576-93bd-be393ad9f05d</vt:lpwstr>
  </property>
  <property fmtid="{D5CDD505-2E9C-101B-9397-08002B2CF9AE}" pid="7" name="MSIP_Label_defa4170-0d19-0005-0004-bc88714345d2_ActionId">
    <vt:lpwstr>1e5b953c-a88b-4063-aa9a-6ef730d38c82</vt:lpwstr>
  </property>
  <property fmtid="{D5CDD505-2E9C-101B-9397-08002B2CF9AE}" pid="8" name="MSIP_Label_defa4170-0d19-0005-0004-bc88714345d2_ContentBits">
    <vt:lpwstr>0</vt:lpwstr>
  </property>
</Properties>
</file>