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8"/>
  </p:notesMasterIdLst>
  <p:sldIdLst>
    <p:sldId id="256" r:id="rId3"/>
    <p:sldId id="294" r:id="rId4"/>
    <p:sldId id="257" r:id="rId5"/>
    <p:sldId id="259" r:id="rId6"/>
    <p:sldId id="272" r:id="rId7"/>
    <p:sldId id="292" r:id="rId8"/>
    <p:sldId id="293" r:id="rId9"/>
    <p:sldId id="260" r:id="rId10"/>
    <p:sldId id="261" r:id="rId11"/>
    <p:sldId id="263" r:id="rId12"/>
    <p:sldId id="264" r:id="rId13"/>
    <p:sldId id="270" r:id="rId14"/>
    <p:sldId id="288" r:id="rId15"/>
    <p:sldId id="291" r:id="rId16"/>
    <p:sldId id="273" r:id="rId17"/>
  </p:sldIdLst>
  <p:sldSz cx="9144000" cy="5143500" type="screen16x9"/>
  <p:notesSz cx="6858000" cy="9144000"/>
  <p:embeddedFontLst>
    <p:embeddedFont>
      <p:font typeface="Fredoka One" panose="02000000000000000000" pitchFamily="2" charset="0"/>
      <p:regular r:id="rId19"/>
    </p:embeddedFont>
    <p:embeddedFont>
      <p:font typeface="Orbitron" panose="020B0604020202020204" charset="0"/>
      <p:regular r:id="rId20"/>
      <p:bold r:id="rId21"/>
    </p:embeddedFont>
    <p:embeddedFont>
      <p:font typeface="Palanquin Dark" panose="020B0604020202020204" charset="0"/>
      <p:regular r:id="rId22"/>
      <p:bold r:id="rId23"/>
    </p:embeddedFont>
    <p:embeddedFont>
      <p:font typeface="Proxima Nova" panose="020B0604020202020204" charset="0"/>
      <p:regular r:id="rId24"/>
      <p:bold r:id="rId25"/>
      <p:italic r:id="rId26"/>
      <p:boldItalic r:id="rId27"/>
    </p:embeddedFont>
    <p:embeddedFont>
      <p:font typeface="Proxima Nova Semibold" panose="020B0604020202020204" charset="0"/>
      <p:regular r:id="rId28"/>
      <p:bold r:id="rId29"/>
      <p:boldItalic r:id="rId30"/>
    </p:embeddedFont>
    <p:embeddedFont>
      <p:font typeface="Roboto" panose="02000000000000000000" pitchFamily="2" charset="0"/>
      <p:regular r:id="rId31"/>
      <p:bold r:id="rId32"/>
      <p:italic r:id="rId33"/>
      <p:boldItalic r:id="rId34"/>
    </p:embeddedFont>
    <p:embeddedFont>
      <p:font typeface="Roboto Condensed Light" panose="02000000000000000000"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ADF2C4-2613-41CD-A422-51AE0440CB34}">
  <a:tblStyle styleId="{B5ADF2C4-2613-41CD-A422-51AE0440CB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76" autoAdjust="0"/>
    <p:restoredTop sz="94660"/>
  </p:normalViewPr>
  <p:slideViewPr>
    <p:cSldViewPr snapToGrid="0">
      <p:cViewPr>
        <p:scale>
          <a:sx n="77" d="100"/>
          <a:sy n="77" d="100"/>
        </p:scale>
        <p:origin x="97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0facb75130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0facb75130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0facb75130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0facb75130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10facb75130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10facb75130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9"/>
        <p:cNvGrpSpPr/>
        <p:nvPr/>
      </p:nvGrpSpPr>
      <p:grpSpPr>
        <a:xfrm>
          <a:off x="0" y="0"/>
          <a:ext cx="0" cy="0"/>
          <a:chOff x="0" y="0"/>
          <a:chExt cx="0" cy="0"/>
        </a:xfrm>
      </p:grpSpPr>
      <p:sp>
        <p:nvSpPr>
          <p:cNvPr id="4920" name="Google Shape;4920;g10facb75130_0_17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1" name="Google Shape;4921;g10facb75130_0_17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4"/>
        <p:cNvGrpSpPr/>
        <p:nvPr/>
      </p:nvGrpSpPr>
      <p:grpSpPr>
        <a:xfrm>
          <a:off x="0" y="0"/>
          <a:ext cx="0" cy="0"/>
          <a:chOff x="0" y="0"/>
          <a:chExt cx="0" cy="0"/>
        </a:xfrm>
      </p:grpSpPr>
      <p:sp>
        <p:nvSpPr>
          <p:cNvPr id="5875" name="Google Shape;5875;g10facb75130_0_23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6" name="Google Shape;5876;g10facb75130_0_23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10facb75130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10facb75130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c6ac5e8787_1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c6ac5e8787_1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324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c6ac5e8787_1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c6ac5e8787_1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0facb75130_0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0facb75130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0facb75130_0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0facb75130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584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0facb75130_0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0facb75130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19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c6ac5e878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c6ac5e878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399"/>
        <p:cNvGrpSpPr/>
        <p:nvPr/>
      </p:nvGrpSpPr>
      <p:grpSpPr>
        <a:xfrm>
          <a:off x="0" y="0"/>
          <a:ext cx="0" cy="0"/>
          <a:chOff x="0" y="0"/>
          <a:chExt cx="0" cy="0"/>
        </a:xfrm>
      </p:grpSpPr>
      <p:sp>
        <p:nvSpPr>
          <p:cNvPr id="400" name="Google Shape;400;p14"/>
          <p:cNvSpPr txBox="1">
            <a:spLocks noGrp="1"/>
          </p:cNvSpPr>
          <p:nvPr>
            <p:ph type="title"/>
          </p:nvPr>
        </p:nvSpPr>
        <p:spPr>
          <a:xfrm>
            <a:off x="4587168" y="3394725"/>
            <a:ext cx="3621000" cy="4023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200"/>
            </a:lvl1pPr>
            <a:lvl2pPr lvl="1" algn="l" rtl="0">
              <a:spcBef>
                <a:spcPts val="0"/>
              </a:spcBef>
              <a:spcAft>
                <a:spcPts val="0"/>
              </a:spcAft>
              <a:buNone/>
              <a:defRPr sz="2200"/>
            </a:lvl2pPr>
            <a:lvl3pPr lvl="2" algn="l" rtl="0">
              <a:spcBef>
                <a:spcPts val="0"/>
              </a:spcBef>
              <a:spcAft>
                <a:spcPts val="0"/>
              </a:spcAft>
              <a:buNone/>
              <a:defRPr sz="2200"/>
            </a:lvl3pPr>
            <a:lvl4pPr lvl="3" algn="l" rtl="0">
              <a:spcBef>
                <a:spcPts val="0"/>
              </a:spcBef>
              <a:spcAft>
                <a:spcPts val="0"/>
              </a:spcAft>
              <a:buNone/>
              <a:defRPr sz="2200"/>
            </a:lvl4pPr>
            <a:lvl5pPr lvl="4" algn="l" rtl="0">
              <a:spcBef>
                <a:spcPts val="0"/>
              </a:spcBef>
              <a:spcAft>
                <a:spcPts val="0"/>
              </a:spcAft>
              <a:buNone/>
              <a:defRPr sz="2200"/>
            </a:lvl5pPr>
            <a:lvl6pPr lvl="5" algn="l" rtl="0">
              <a:spcBef>
                <a:spcPts val="0"/>
              </a:spcBef>
              <a:spcAft>
                <a:spcPts val="0"/>
              </a:spcAft>
              <a:buNone/>
              <a:defRPr sz="2200"/>
            </a:lvl6pPr>
            <a:lvl7pPr lvl="6" algn="l" rtl="0">
              <a:spcBef>
                <a:spcPts val="0"/>
              </a:spcBef>
              <a:spcAft>
                <a:spcPts val="0"/>
              </a:spcAft>
              <a:buNone/>
              <a:defRPr sz="2200"/>
            </a:lvl7pPr>
            <a:lvl8pPr lvl="7" algn="l" rtl="0">
              <a:spcBef>
                <a:spcPts val="0"/>
              </a:spcBef>
              <a:spcAft>
                <a:spcPts val="0"/>
              </a:spcAft>
              <a:buNone/>
              <a:defRPr sz="2200"/>
            </a:lvl8pPr>
            <a:lvl9pPr lvl="8" algn="l" rtl="0">
              <a:spcBef>
                <a:spcPts val="0"/>
              </a:spcBef>
              <a:spcAft>
                <a:spcPts val="0"/>
              </a:spcAft>
              <a:buNone/>
              <a:defRPr sz="2200"/>
            </a:lvl9pPr>
          </a:lstStyle>
          <a:p>
            <a:endParaRPr/>
          </a:p>
        </p:txBody>
      </p:sp>
      <p:sp>
        <p:nvSpPr>
          <p:cNvPr id="401" name="Google Shape;401;p14"/>
          <p:cNvSpPr txBox="1">
            <a:spLocks noGrp="1"/>
          </p:cNvSpPr>
          <p:nvPr>
            <p:ph type="subTitle" idx="1"/>
          </p:nvPr>
        </p:nvSpPr>
        <p:spPr>
          <a:xfrm>
            <a:off x="4587168" y="1310750"/>
            <a:ext cx="3621000" cy="1936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402" name="Google Shape;402;p14"/>
          <p:cNvSpPr/>
          <p:nvPr/>
        </p:nvSpPr>
        <p:spPr>
          <a:xfrm rot="10800000" flipH="1">
            <a:off x="-2805872" y="-33740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4"/>
          <p:cNvGrpSpPr/>
          <p:nvPr/>
        </p:nvGrpSpPr>
        <p:grpSpPr>
          <a:xfrm>
            <a:off x="6484849" y="3631196"/>
            <a:ext cx="3213277" cy="3529318"/>
            <a:chOff x="6484849" y="3631196"/>
            <a:chExt cx="3213277" cy="3529318"/>
          </a:xfrm>
        </p:grpSpPr>
        <p:sp>
          <p:nvSpPr>
            <p:cNvPr id="404" name="Google Shape;404;p14"/>
            <p:cNvSpPr/>
            <p:nvPr/>
          </p:nvSpPr>
          <p:spPr>
            <a:xfrm>
              <a:off x="7145128" y="3944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14"/>
            <p:cNvGrpSpPr/>
            <p:nvPr/>
          </p:nvGrpSpPr>
          <p:grpSpPr>
            <a:xfrm rot="10800000" flipH="1">
              <a:off x="6484849" y="3631196"/>
              <a:ext cx="2431677" cy="3529318"/>
              <a:chOff x="6769513" y="299393"/>
              <a:chExt cx="1308620" cy="1899525"/>
            </a:xfrm>
          </p:grpSpPr>
          <p:sp>
            <p:nvSpPr>
              <p:cNvPr id="406" name="Google Shape;406;p1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 name="Google Shape;412;p14"/>
          <p:cNvGrpSpPr/>
          <p:nvPr/>
        </p:nvGrpSpPr>
        <p:grpSpPr>
          <a:xfrm>
            <a:off x="7545816" y="-192997"/>
            <a:ext cx="2586938" cy="1464987"/>
            <a:chOff x="7545816" y="-192997"/>
            <a:chExt cx="2586938" cy="1464987"/>
          </a:xfrm>
        </p:grpSpPr>
        <p:sp>
          <p:nvSpPr>
            <p:cNvPr id="413" name="Google Shape;413;p14"/>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14"/>
            <p:cNvGrpSpPr/>
            <p:nvPr/>
          </p:nvGrpSpPr>
          <p:grpSpPr>
            <a:xfrm>
              <a:off x="7545825" y="435764"/>
              <a:ext cx="827314" cy="410158"/>
              <a:chOff x="5989375" y="1843575"/>
              <a:chExt cx="136525" cy="67675"/>
            </a:xfrm>
          </p:grpSpPr>
          <p:sp>
            <p:nvSpPr>
              <p:cNvPr id="415" name="Google Shape;415;p14"/>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_2_1">
    <p:spTree>
      <p:nvGrpSpPr>
        <p:cNvPr id="1" name="Shape 423"/>
        <p:cNvGrpSpPr/>
        <p:nvPr/>
      </p:nvGrpSpPr>
      <p:grpSpPr>
        <a:xfrm>
          <a:off x="0" y="0"/>
          <a:ext cx="0" cy="0"/>
          <a:chOff x="0" y="0"/>
          <a:chExt cx="0" cy="0"/>
        </a:xfrm>
      </p:grpSpPr>
      <p:grpSp>
        <p:nvGrpSpPr>
          <p:cNvPr id="424" name="Google Shape;424;p15"/>
          <p:cNvGrpSpPr/>
          <p:nvPr/>
        </p:nvGrpSpPr>
        <p:grpSpPr>
          <a:xfrm>
            <a:off x="-655997" y="3837819"/>
            <a:ext cx="4859943" cy="2698431"/>
            <a:chOff x="-788304" y="3837819"/>
            <a:chExt cx="4859943" cy="2698431"/>
          </a:xfrm>
        </p:grpSpPr>
        <p:sp>
          <p:nvSpPr>
            <p:cNvPr id="425" name="Google Shape;425;p15"/>
            <p:cNvSpPr/>
            <p:nvPr/>
          </p:nvSpPr>
          <p:spPr>
            <a:xfrm flipH="1">
              <a:off x="-788304" y="4174967"/>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5"/>
            <p:cNvGrpSpPr/>
            <p:nvPr/>
          </p:nvGrpSpPr>
          <p:grpSpPr>
            <a:xfrm flipH="1">
              <a:off x="1320304" y="4461358"/>
              <a:ext cx="647437" cy="321825"/>
              <a:chOff x="7990044" y="3252744"/>
              <a:chExt cx="516874" cy="256925"/>
            </a:xfrm>
          </p:grpSpPr>
          <p:sp>
            <p:nvSpPr>
              <p:cNvPr id="427" name="Google Shape;427;p15"/>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5"/>
            <p:cNvGrpSpPr/>
            <p:nvPr/>
          </p:nvGrpSpPr>
          <p:grpSpPr>
            <a:xfrm rot="5400000">
              <a:off x="813121" y="3277732"/>
              <a:ext cx="2698431" cy="3818605"/>
              <a:chOff x="7726148" y="777978"/>
              <a:chExt cx="2698431" cy="3818605"/>
            </a:xfrm>
          </p:grpSpPr>
          <p:sp>
            <p:nvSpPr>
              <p:cNvPr id="436" name="Google Shape;436;p15"/>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9" name="Google Shape;439;p15"/>
          <p:cNvGrpSpPr/>
          <p:nvPr/>
        </p:nvGrpSpPr>
        <p:grpSpPr>
          <a:xfrm flipH="1">
            <a:off x="5745066" y="-1801575"/>
            <a:ext cx="4054931" cy="3690696"/>
            <a:chOff x="-626842" y="-1801575"/>
            <a:chExt cx="4054931" cy="3690696"/>
          </a:xfrm>
        </p:grpSpPr>
        <p:sp>
          <p:nvSpPr>
            <p:cNvPr id="440" name="Google Shape;440;p15"/>
            <p:cNvSpPr/>
            <p:nvPr/>
          </p:nvSpPr>
          <p:spPr>
            <a:xfrm>
              <a:off x="-626842" y="-190870"/>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15"/>
            <p:cNvGrpSpPr/>
            <p:nvPr/>
          </p:nvGrpSpPr>
          <p:grpSpPr>
            <a:xfrm rot="10800000">
              <a:off x="388735" y="-1801575"/>
              <a:ext cx="3039353" cy="3203144"/>
              <a:chOff x="7797455" y="1505164"/>
              <a:chExt cx="3773251" cy="3976591"/>
            </a:xfrm>
          </p:grpSpPr>
          <p:sp>
            <p:nvSpPr>
              <p:cNvPr id="442" name="Google Shape;442;p15"/>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a:off x="331330" y="1630180"/>
              <a:ext cx="258605" cy="258941"/>
              <a:chOff x="8925357" y="2817675"/>
              <a:chExt cx="258605" cy="258941"/>
            </a:xfrm>
          </p:grpSpPr>
          <p:sp>
            <p:nvSpPr>
              <p:cNvPr id="447" name="Google Shape;447;p15"/>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9" name="Google Shape;449;p15"/>
          <p:cNvSpPr txBox="1">
            <a:spLocks noGrp="1"/>
          </p:cNvSpPr>
          <p:nvPr>
            <p:ph type="title" hasCustomPrompt="1"/>
          </p:nvPr>
        </p:nvSpPr>
        <p:spPr>
          <a:xfrm>
            <a:off x="1478734"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0" name="Google Shape;450;p15"/>
          <p:cNvSpPr txBox="1">
            <a:spLocks noGrp="1"/>
          </p:cNvSpPr>
          <p:nvPr>
            <p:ph type="subTitle" idx="1"/>
          </p:nvPr>
        </p:nvSpPr>
        <p:spPr>
          <a:xfrm>
            <a:off x="777784"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1" name="Google Shape;451;p15"/>
          <p:cNvSpPr txBox="1">
            <a:spLocks noGrp="1"/>
          </p:cNvSpPr>
          <p:nvPr>
            <p:ph type="subTitle" idx="2"/>
          </p:nvPr>
        </p:nvSpPr>
        <p:spPr>
          <a:xfrm>
            <a:off x="777784"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2" name="Google Shape;452;p15"/>
          <p:cNvSpPr txBox="1">
            <a:spLocks noGrp="1"/>
          </p:cNvSpPr>
          <p:nvPr>
            <p:ph type="title" idx="3" hasCustomPrompt="1"/>
          </p:nvPr>
        </p:nvSpPr>
        <p:spPr>
          <a:xfrm>
            <a:off x="412904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3" name="Google Shape;453;p15"/>
          <p:cNvSpPr txBox="1">
            <a:spLocks noGrp="1"/>
          </p:cNvSpPr>
          <p:nvPr>
            <p:ph type="subTitle" idx="4"/>
          </p:nvPr>
        </p:nvSpPr>
        <p:spPr>
          <a:xfrm>
            <a:off x="3428103"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4" name="Google Shape;454;p15"/>
          <p:cNvSpPr txBox="1">
            <a:spLocks noGrp="1"/>
          </p:cNvSpPr>
          <p:nvPr>
            <p:ph type="subTitle" idx="5"/>
          </p:nvPr>
        </p:nvSpPr>
        <p:spPr>
          <a:xfrm>
            <a:off x="3428103"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5" name="Google Shape;455;p15"/>
          <p:cNvSpPr txBox="1">
            <a:spLocks noGrp="1"/>
          </p:cNvSpPr>
          <p:nvPr>
            <p:ph type="title" idx="6" hasCustomPrompt="1"/>
          </p:nvPr>
        </p:nvSpPr>
        <p:spPr>
          <a:xfrm>
            <a:off x="67793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6" name="Google Shape;456;p15"/>
          <p:cNvSpPr txBox="1">
            <a:spLocks noGrp="1"/>
          </p:cNvSpPr>
          <p:nvPr>
            <p:ph type="subTitle" idx="7"/>
          </p:nvPr>
        </p:nvSpPr>
        <p:spPr>
          <a:xfrm>
            <a:off x="6078416"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7" name="Google Shape;457;p15"/>
          <p:cNvSpPr txBox="1">
            <a:spLocks noGrp="1"/>
          </p:cNvSpPr>
          <p:nvPr>
            <p:ph type="subTitle" idx="8"/>
          </p:nvPr>
        </p:nvSpPr>
        <p:spPr>
          <a:xfrm>
            <a:off x="6078416"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8" name="Google Shape;458;p15"/>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grpSp>
        <p:nvGrpSpPr>
          <p:cNvPr id="115" name="Google Shape;115;p5"/>
          <p:cNvGrpSpPr/>
          <p:nvPr/>
        </p:nvGrpSpPr>
        <p:grpSpPr>
          <a:xfrm>
            <a:off x="5368428" y="-2371849"/>
            <a:ext cx="7166740" cy="6435526"/>
            <a:chOff x="5368428" y="-2371849"/>
            <a:chExt cx="7166740" cy="6435526"/>
          </a:xfrm>
        </p:grpSpPr>
        <p:sp>
          <p:nvSpPr>
            <p:cNvPr id="116" name="Google Shape;116;p5"/>
            <p:cNvSpPr/>
            <p:nvPr/>
          </p:nvSpPr>
          <p:spPr>
            <a:xfrm>
              <a:off x="5368428" y="-23718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5"/>
            <p:cNvGrpSpPr/>
            <p:nvPr/>
          </p:nvGrpSpPr>
          <p:grpSpPr>
            <a:xfrm rot="-5400000" flipH="1">
              <a:off x="8268109" y="1815891"/>
              <a:ext cx="618213" cy="306426"/>
              <a:chOff x="5989375" y="1843575"/>
              <a:chExt cx="136525" cy="67675"/>
            </a:xfrm>
          </p:grpSpPr>
          <p:sp>
            <p:nvSpPr>
              <p:cNvPr id="118" name="Google Shape;118;p5"/>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8375532" y="539146"/>
              <a:ext cx="1228886" cy="2188720"/>
              <a:chOff x="8389396" y="1055350"/>
              <a:chExt cx="1228886" cy="2188720"/>
            </a:xfrm>
          </p:grpSpPr>
          <p:sp>
            <p:nvSpPr>
              <p:cNvPr id="127" name="Google Shape;127;p5"/>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 name="Google Shape;129;p5"/>
          <p:cNvGrpSpPr/>
          <p:nvPr/>
        </p:nvGrpSpPr>
        <p:grpSpPr>
          <a:xfrm>
            <a:off x="-2504900" y="387590"/>
            <a:ext cx="6322114" cy="7873283"/>
            <a:chOff x="-2504900" y="387590"/>
            <a:chExt cx="6322114" cy="7873283"/>
          </a:xfrm>
        </p:grpSpPr>
        <p:grpSp>
          <p:nvGrpSpPr>
            <p:cNvPr id="130" name="Google Shape;130;p5"/>
            <p:cNvGrpSpPr/>
            <p:nvPr/>
          </p:nvGrpSpPr>
          <p:grpSpPr>
            <a:xfrm>
              <a:off x="827762" y="4158773"/>
              <a:ext cx="471865" cy="38050"/>
              <a:chOff x="6298452" y="2390050"/>
              <a:chExt cx="140725" cy="11350"/>
            </a:xfrm>
          </p:grpSpPr>
          <p:sp>
            <p:nvSpPr>
              <p:cNvPr id="131" name="Google Shape;131;p5"/>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5"/>
            <p:cNvGrpSpPr/>
            <p:nvPr/>
          </p:nvGrpSpPr>
          <p:grpSpPr>
            <a:xfrm>
              <a:off x="-2504900" y="387590"/>
              <a:ext cx="6322114" cy="7873283"/>
              <a:chOff x="-2504900" y="387590"/>
              <a:chExt cx="6322114" cy="7873283"/>
            </a:xfrm>
          </p:grpSpPr>
          <p:grpSp>
            <p:nvGrpSpPr>
              <p:cNvPr id="135" name="Google Shape;135;p5"/>
              <p:cNvGrpSpPr/>
              <p:nvPr/>
            </p:nvGrpSpPr>
            <p:grpSpPr>
              <a:xfrm>
                <a:off x="-1553565" y="387590"/>
                <a:ext cx="2381713" cy="3328977"/>
                <a:chOff x="7655072" y="-407632"/>
                <a:chExt cx="2008529" cy="2807368"/>
              </a:xfrm>
            </p:grpSpPr>
            <p:sp>
              <p:nvSpPr>
                <p:cNvPr id="136" name="Google Shape;136;p5"/>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5"/>
              <p:cNvGrpSpPr/>
              <p:nvPr/>
            </p:nvGrpSpPr>
            <p:grpSpPr>
              <a:xfrm>
                <a:off x="-2504900" y="1005827"/>
                <a:ext cx="6322114" cy="7255046"/>
                <a:chOff x="-2504900" y="1005827"/>
                <a:chExt cx="6322114" cy="7255046"/>
              </a:xfrm>
            </p:grpSpPr>
            <p:sp>
              <p:nvSpPr>
                <p:cNvPr id="142" name="Google Shape;142;p5"/>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18934" y="3399771"/>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4" name="Google Shape;144;p5"/>
          <p:cNvSpPr txBox="1">
            <a:spLocks noGrp="1"/>
          </p:cNvSpPr>
          <p:nvPr>
            <p:ph type="subTitle" idx="1"/>
          </p:nvPr>
        </p:nvSpPr>
        <p:spPr>
          <a:xfrm>
            <a:off x="1254788"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5" name="Google Shape;145;p5"/>
          <p:cNvSpPr txBox="1">
            <a:spLocks noGrp="1"/>
          </p:cNvSpPr>
          <p:nvPr>
            <p:ph type="subTitle" idx="2"/>
          </p:nvPr>
        </p:nvSpPr>
        <p:spPr>
          <a:xfrm>
            <a:off x="1254788"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6" name="Google Shape;146;p5"/>
          <p:cNvSpPr txBox="1">
            <a:spLocks noGrp="1"/>
          </p:cNvSpPr>
          <p:nvPr>
            <p:ph type="subTitle" idx="3"/>
          </p:nvPr>
        </p:nvSpPr>
        <p:spPr>
          <a:xfrm>
            <a:off x="5112413"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7" name="Google Shape;147;p5"/>
          <p:cNvSpPr txBox="1">
            <a:spLocks noGrp="1"/>
          </p:cNvSpPr>
          <p:nvPr>
            <p:ph type="subTitle" idx="4"/>
          </p:nvPr>
        </p:nvSpPr>
        <p:spPr>
          <a:xfrm>
            <a:off x="5112413"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8" name="Google Shape;148;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149" name="Google Shape;149;p5"/>
          <p:cNvSpPr txBox="1">
            <a:spLocks noGrp="1"/>
          </p:cNvSpPr>
          <p:nvPr>
            <p:ph type="title" idx="5" hasCustomPrompt="1"/>
          </p:nvPr>
        </p:nvSpPr>
        <p:spPr>
          <a:xfrm>
            <a:off x="220023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0" name="Google Shape;150;p5"/>
          <p:cNvSpPr txBox="1">
            <a:spLocks noGrp="1"/>
          </p:cNvSpPr>
          <p:nvPr>
            <p:ph type="title" idx="6" hasCustomPrompt="1"/>
          </p:nvPr>
        </p:nvSpPr>
        <p:spPr>
          <a:xfrm>
            <a:off x="60578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6"/>
        <p:cNvGrpSpPr/>
        <p:nvPr/>
      </p:nvGrpSpPr>
      <p:grpSpPr>
        <a:xfrm>
          <a:off x="0" y="0"/>
          <a:ext cx="0" cy="0"/>
          <a:chOff x="0" y="0"/>
          <a:chExt cx="0" cy="0"/>
        </a:xfrm>
      </p:grpSpPr>
      <p:grpSp>
        <p:nvGrpSpPr>
          <p:cNvPr id="197" name="Google Shape;197;p8"/>
          <p:cNvGrpSpPr/>
          <p:nvPr/>
        </p:nvGrpSpPr>
        <p:grpSpPr>
          <a:xfrm>
            <a:off x="-1897800" y="-564139"/>
            <a:ext cx="12137626" cy="7877286"/>
            <a:chOff x="-1897800" y="-564139"/>
            <a:chExt cx="12137626" cy="7877286"/>
          </a:xfrm>
        </p:grpSpPr>
        <p:sp>
          <p:nvSpPr>
            <p:cNvPr id="198" name="Google Shape;198;p8"/>
            <p:cNvSpPr/>
            <p:nvPr/>
          </p:nvSpPr>
          <p:spPr>
            <a:xfrm flipH="1">
              <a:off x="6899664" y="-444798"/>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1897800" y="1636082"/>
              <a:ext cx="6322101" cy="5677064"/>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8"/>
            <p:cNvGrpSpPr/>
            <p:nvPr/>
          </p:nvGrpSpPr>
          <p:grpSpPr>
            <a:xfrm>
              <a:off x="2033644" y="4281755"/>
              <a:ext cx="618213" cy="306426"/>
              <a:chOff x="5989375" y="1843575"/>
              <a:chExt cx="136525" cy="67675"/>
            </a:xfrm>
          </p:grpSpPr>
          <p:sp>
            <p:nvSpPr>
              <p:cNvPr id="201" name="Google Shape;201;p8"/>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8"/>
            <p:cNvGrpSpPr/>
            <p:nvPr/>
          </p:nvGrpSpPr>
          <p:grpSpPr>
            <a:xfrm>
              <a:off x="726170" y="3312113"/>
              <a:ext cx="1228886" cy="2188720"/>
              <a:chOff x="8389396" y="1055350"/>
              <a:chExt cx="1228886" cy="2188720"/>
            </a:xfrm>
          </p:grpSpPr>
          <p:sp>
            <p:nvSpPr>
              <p:cNvPr id="210" name="Google Shape;210;p8"/>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8"/>
            <p:cNvSpPr/>
            <p:nvPr/>
          </p:nvSpPr>
          <p:spPr>
            <a:xfrm>
              <a:off x="6877775" y="3554813"/>
              <a:ext cx="3075605" cy="2033485"/>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8"/>
            <p:cNvGrpSpPr/>
            <p:nvPr/>
          </p:nvGrpSpPr>
          <p:grpSpPr>
            <a:xfrm rot="5400000" flipH="1">
              <a:off x="8547291" y="741426"/>
              <a:ext cx="1228900" cy="2156171"/>
              <a:chOff x="455034" y="-121633"/>
              <a:chExt cx="629947" cy="1105275"/>
            </a:xfrm>
          </p:grpSpPr>
          <p:sp>
            <p:nvSpPr>
              <p:cNvPr id="214" name="Google Shape;214;p8"/>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flipH="1">
              <a:off x="8103897" y="2323328"/>
              <a:ext cx="471865" cy="38050"/>
              <a:chOff x="6298452" y="2390050"/>
              <a:chExt cx="140725" cy="11350"/>
            </a:xfrm>
          </p:grpSpPr>
          <p:sp>
            <p:nvSpPr>
              <p:cNvPr id="217" name="Google Shape;217;p8"/>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rot="5400000">
              <a:off x="5977384" y="2664541"/>
              <a:ext cx="2375896" cy="3296652"/>
              <a:chOff x="2132995" y="960308"/>
              <a:chExt cx="496177" cy="688438"/>
            </a:xfrm>
          </p:grpSpPr>
          <p:sp>
            <p:nvSpPr>
              <p:cNvPr id="221" name="Google Shape;221;p8"/>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1592506" y="555320"/>
              <a:ext cx="457201" cy="78377"/>
              <a:chOff x="3029245" y="907035"/>
              <a:chExt cx="129011" cy="22560"/>
            </a:xfrm>
          </p:grpSpPr>
          <p:sp>
            <p:nvSpPr>
              <p:cNvPr id="227" name="Google Shape;227;p8"/>
              <p:cNvSpPr/>
              <p:nvPr/>
            </p:nvSpPr>
            <p:spPr>
              <a:xfrm>
                <a:off x="3126380" y="907035"/>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3101902" y="907035"/>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3077790" y="907035"/>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053723" y="907035"/>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3029245" y="907035"/>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8"/>
            <p:cNvSpPr/>
            <p:nvPr/>
          </p:nvSpPr>
          <p:spPr>
            <a:xfrm>
              <a:off x="-1478400" y="2"/>
              <a:ext cx="3381525" cy="1996389"/>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8"/>
            <p:cNvGrpSpPr/>
            <p:nvPr/>
          </p:nvGrpSpPr>
          <p:grpSpPr>
            <a:xfrm flipH="1">
              <a:off x="465001" y="-564139"/>
              <a:ext cx="2374678" cy="2502550"/>
              <a:chOff x="2011428" y="602777"/>
              <a:chExt cx="774292" cy="815987"/>
            </a:xfrm>
          </p:grpSpPr>
          <p:sp>
            <p:nvSpPr>
              <p:cNvPr id="234" name="Google Shape;234;p8"/>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8"/>
            <p:cNvGrpSpPr/>
            <p:nvPr/>
          </p:nvGrpSpPr>
          <p:grpSpPr>
            <a:xfrm rot="5400000" flipH="1">
              <a:off x="7897809" y="-611671"/>
              <a:ext cx="1047647" cy="1867550"/>
              <a:chOff x="4549150" y="1401575"/>
              <a:chExt cx="1183114" cy="2109034"/>
            </a:xfrm>
          </p:grpSpPr>
          <p:sp>
            <p:nvSpPr>
              <p:cNvPr id="241" name="Google Shape;241;p8"/>
              <p:cNvSpPr/>
              <p:nvPr/>
            </p:nvSpPr>
            <p:spPr>
              <a:xfrm>
                <a:off x="4549150" y="3383011"/>
                <a:ext cx="148997" cy="127598"/>
              </a:xfrm>
              <a:custGeom>
                <a:avLst/>
                <a:gdLst/>
                <a:ahLst/>
                <a:cxnLst/>
                <a:rect l="l" t="t" r="r" b="b"/>
                <a:pathLst>
                  <a:path w="1309" h="1121" extrusionOk="0">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4597087" y="1401575"/>
                <a:ext cx="1135177" cy="2004344"/>
              </a:xfrm>
              <a:custGeom>
                <a:avLst/>
                <a:gdLst/>
                <a:ahLst/>
                <a:cxnLst/>
                <a:rect l="l" t="t" r="r" b="b"/>
                <a:pathLst>
                  <a:path w="9973" h="17609" extrusionOk="0">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8"/>
            <p:cNvGrpSpPr/>
            <p:nvPr/>
          </p:nvGrpSpPr>
          <p:grpSpPr>
            <a:xfrm>
              <a:off x="-1552690" y="-385842"/>
              <a:ext cx="2375896" cy="3296652"/>
              <a:chOff x="2132995" y="960308"/>
              <a:chExt cx="496177" cy="688438"/>
            </a:xfrm>
          </p:grpSpPr>
          <p:sp>
            <p:nvSpPr>
              <p:cNvPr id="244" name="Google Shape;244;p8"/>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9" name="Google Shape;249;p8"/>
          <p:cNvSpPr txBox="1">
            <a:spLocks noGrp="1"/>
          </p:cNvSpPr>
          <p:nvPr>
            <p:ph type="title"/>
          </p:nvPr>
        </p:nvSpPr>
        <p:spPr>
          <a:xfrm>
            <a:off x="1269150" y="1483990"/>
            <a:ext cx="6605700" cy="22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7000"/>
            </a:lvl1pPr>
            <a:lvl2pPr lvl="1" rtl="0">
              <a:lnSpc>
                <a:spcPct val="80000"/>
              </a:lnSpc>
              <a:spcBef>
                <a:spcPts val="0"/>
              </a:spcBef>
              <a:spcAft>
                <a:spcPts val="0"/>
              </a:spcAft>
              <a:buSzPts val="3200"/>
              <a:buNone/>
              <a:defRPr/>
            </a:lvl2pPr>
            <a:lvl3pPr lvl="2" rtl="0">
              <a:lnSpc>
                <a:spcPct val="80000"/>
              </a:lnSpc>
              <a:spcBef>
                <a:spcPts val="0"/>
              </a:spcBef>
              <a:spcAft>
                <a:spcPts val="0"/>
              </a:spcAft>
              <a:buSzPts val="3200"/>
              <a:buNone/>
              <a:defRPr/>
            </a:lvl3pPr>
            <a:lvl4pPr lvl="3" rtl="0">
              <a:lnSpc>
                <a:spcPct val="80000"/>
              </a:lnSpc>
              <a:spcBef>
                <a:spcPts val="0"/>
              </a:spcBef>
              <a:spcAft>
                <a:spcPts val="0"/>
              </a:spcAft>
              <a:buSzPts val="3200"/>
              <a:buNone/>
              <a:defRPr/>
            </a:lvl4pPr>
            <a:lvl5pPr lvl="4" rtl="0">
              <a:lnSpc>
                <a:spcPct val="80000"/>
              </a:lnSpc>
              <a:spcBef>
                <a:spcPts val="0"/>
              </a:spcBef>
              <a:spcAft>
                <a:spcPts val="0"/>
              </a:spcAft>
              <a:buSzPts val="3200"/>
              <a:buNone/>
              <a:defRPr/>
            </a:lvl5pPr>
            <a:lvl6pPr lvl="5" rtl="0">
              <a:lnSpc>
                <a:spcPct val="80000"/>
              </a:lnSpc>
              <a:spcBef>
                <a:spcPts val="0"/>
              </a:spcBef>
              <a:spcAft>
                <a:spcPts val="0"/>
              </a:spcAft>
              <a:buSzPts val="3200"/>
              <a:buNone/>
              <a:defRPr/>
            </a:lvl6pPr>
            <a:lvl7pPr lvl="6" rtl="0">
              <a:lnSpc>
                <a:spcPct val="80000"/>
              </a:lnSpc>
              <a:spcBef>
                <a:spcPts val="0"/>
              </a:spcBef>
              <a:spcAft>
                <a:spcPts val="0"/>
              </a:spcAft>
              <a:buSzPts val="3200"/>
              <a:buNone/>
              <a:defRPr/>
            </a:lvl7pPr>
            <a:lvl8pPr lvl="7" rtl="0">
              <a:lnSpc>
                <a:spcPct val="80000"/>
              </a:lnSpc>
              <a:spcBef>
                <a:spcPts val="0"/>
              </a:spcBef>
              <a:spcAft>
                <a:spcPts val="0"/>
              </a:spcAft>
              <a:buSzPts val="3200"/>
              <a:buNone/>
              <a:defRPr/>
            </a:lvl8pPr>
            <a:lvl9pPr lvl="8" rtl="0">
              <a:lnSpc>
                <a:spcPct val="80000"/>
              </a:lnSpc>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713225" y="2347452"/>
            <a:ext cx="4732500" cy="11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252" name="Google Shape;252;p9"/>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avLst/>
              <a:gdLst/>
              <a:ahLst/>
              <a:cxnLst/>
              <a:rect l="l" t="t" r="r" b="b"/>
              <a:pathLst>
                <a:path w="69259" h="62162" extrusionOk="0">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590435" y="-831208"/>
              <a:ext cx="5930985" cy="6805915"/>
            </a:xfrm>
            <a:custGeom>
              <a:avLst/>
              <a:gdLst/>
              <a:ahLst/>
              <a:cxnLst/>
              <a:rect l="l" t="t" r="r" b="b"/>
              <a:pathLst>
                <a:path w="69537" h="79795" extrusionOk="0">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avLst/>
                <a:gdLst/>
                <a:ahLst/>
                <a:cxnLst/>
                <a:rect l="l" t="t" r="r" b="b"/>
                <a:pathLst>
                  <a:path w="1276" h="1276" extrusionOk="0">
                    <a:moveTo>
                      <a:pt x="1109" y="0"/>
                    </a:moveTo>
                    <a:lnTo>
                      <a:pt x="0" y="1109"/>
                    </a:lnTo>
                    <a:lnTo>
                      <a:pt x="166" y="1276"/>
                    </a:lnTo>
                    <a:lnTo>
                      <a:pt x="1275"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366883" y="4034320"/>
                <a:ext cx="103241" cy="103241"/>
              </a:xfrm>
              <a:custGeom>
                <a:avLst/>
                <a:gdLst/>
                <a:ahLst/>
                <a:cxnLst/>
                <a:rect l="l" t="t" r="r" b="b"/>
                <a:pathLst>
                  <a:path w="1276" h="1276" extrusionOk="0">
                    <a:moveTo>
                      <a:pt x="166" y="0"/>
                    </a:moveTo>
                    <a:lnTo>
                      <a:pt x="0" y="167"/>
                    </a:lnTo>
                    <a:lnTo>
                      <a:pt x="1109" y="1276"/>
                    </a:lnTo>
                    <a:lnTo>
                      <a:pt x="1275" y="1109"/>
                    </a:lnTo>
                    <a:lnTo>
                      <a:pt x="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58483" y="4034320"/>
                <a:ext cx="103241" cy="103241"/>
              </a:xfrm>
              <a:custGeom>
                <a:avLst/>
                <a:gdLst/>
                <a:ahLst/>
                <a:cxnLst/>
                <a:rect l="l" t="t" r="r" b="b"/>
                <a:pathLst>
                  <a:path w="1276" h="1276" extrusionOk="0">
                    <a:moveTo>
                      <a:pt x="1109" y="0"/>
                    </a:moveTo>
                    <a:lnTo>
                      <a:pt x="0" y="1109"/>
                    </a:lnTo>
                    <a:lnTo>
                      <a:pt x="222" y="1276"/>
                    </a:lnTo>
                    <a:lnTo>
                      <a:pt x="1276"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658483" y="4034320"/>
                <a:ext cx="103241" cy="103241"/>
              </a:xfrm>
              <a:custGeom>
                <a:avLst/>
                <a:gdLst/>
                <a:ahLst/>
                <a:cxnLst/>
                <a:rect l="l" t="t" r="r" b="b"/>
                <a:pathLst>
                  <a:path w="1276" h="1276" extrusionOk="0">
                    <a:moveTo>
                      <a:pt x="167" y="0"/>
                    </a:moveTo>
                    <a:lnTo>
                      <a:pt x="0" y="167"/>
                    </a:lnTo>
                    <a:lnTo>
                      <a:pt x="1109" y="1276"/>
                    </a:lnTo>
                    <a:lnTo>
                      <a:pt x="1276" y="1109"/>
                    </a:lnTo>
                    <a:lnTo>
                      <a:pt x="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070753" y="3796525"/>
                <a:ext cx="107772" cy="103241"/>
              </a:xfrm>
              <a:custGeom>
                <a:avLst/>
                <a:gdLst/>
                <a:ahLst/>
                <a:cxnLst/>
                <a:rect l="l" t="t" r="r" b="b"/>
                <a:pathLst>
                  <a:path w="1332" h="1276" extrusionOk="0">
                    <a:moveTo>
                      <a:pt x="1109" y="1"/>
                    </a:moveTo>
                    <a:lnTo>
                      <a:pt x="0" y="1110"/>
                    </a:lnTo>
                    <a:lnTo>
                      <a:pt x="222" y="1276"/>
                    </a:lnTo>
                    <a:lnTo>
                      <a:pt x="1331"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7075203" y="3796525"/>
                <a:ext cx="103322" cy="103241"/>
              </a:xfrm>
              <a:custGeom>
                <a:avLst/>
                <a:gdLst/>
                <a:ahLst/>
                <a:cxnLst/>
                <a:rect l="l" t="t" r="r" b="b"/>
                <a:pathLst>
                  <a:path w="1277" h="1276" extrusionOk="0">
                    <a:moveTo>
                      <a:pt x="167" y="1"/>
                    </a:moveTo>
                    <a:lnTo>
                      <a:pt x="1" y="167"/>
                    </a:lnTo>
                    <a:lnTo>
                      <a:pt x="1110" y="1276"/>
                    </a:lnTo>
                    <a:lnTo>
                      <a:pt x="1276" y="1110"/>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366883" y="3796525"/>
                <a:ext cx="103241" cy="103241"/>
              </a:xfrm>
              <a:custGeom>
                <a:avLst/>
                <a:gdLst/>
                <a:ahLst/>
                <a:cxnLst/>
                <a:rect l="l" t="t" r="r" b="b"/>
                <a:pathLst>
                  <a:path w="1276" h="1276" extrusionOk="0">
                    <a:moveTo>
                      <a:pt x="1109" y="1"/>
                    </a:moveTo>
                    <a:lnTo>
                      <a:pt x="0" y="1110"/>
                    </a:lnTo>
                    <a:lnTo>
                      <a:pt x="166" y="1276"/>
                    </a:lnTo>
                    <a:lnTo>
                      <a:pt x="1275"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7366883" y="3796525"/>
                <a:ext cx="103241" cy="103241"/>
              </a:xfrm>
              <a:custGeom>
                <a:avLst/>
                <a:gdLst/>
                <a:ahLst/>
                <a:cxnLst/>
                <a:rect l="l" t="t" r="r" b="b"/>
                <a:pathLst>
                  <a:path w="1276" h="1276" extrusionOk="0">
                    <a:moveTo>
                      <a:pt x="166" y="1"/>
                    </a:moveTo>
                    <a:lnTo>
                      <a:pt x="0" y="167"/>
                    </a:lnTo>
                    <a:lnTo>
                      <a:pt x="1109" y="1276"/>
                    </a:lnTo>
                    <a:lnTo>
                      <a:pt x="1275" y="111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avLst/>
                <a:gdLst/>
                <a:ahLst/>
                <a:cxnLst/>
                <a:rect l="l" t="t" r="r" b="b"/>
                <a:pathLst>
                  <a:path w="1110" h="7820" extrusionOk="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286054" y="750183"/>
                <a:ext cx="444277" cy="444196"/>
              </a:xfrm>
              <a:custGeom>
                <a:avLst/>
                <a:gdLst/>
                <a:ahLst/>
                <a:cxnLst/>
                <a:rect l="l" t="t" r="r" b="b"/>
                <a:pathLst>
                  <a:path w="5491" h="5490" extrusionOk="0">
                    <a:moveTo>
                      <a:pt x="1" y="0"/>
                    </a:moveTo>
                    <a:lnTo>
                      <a:pt x="2774" y="2773"/>
                    </a:lnTo>
                    <a:lnTo>
                      <a:pt x="5491" y="5490"/>
                    </a:lnTo>
                    <a:lnTo>
                      <a:pt x="5491" y="3937"/>
                    </a:lnTo>
                    <a:lnTo>
                      <a:pt x="3550" y="1941"/>
                    </a:lnTo>
                    <a:lnTo>
                      <a:pt x="1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474042" y="-61911"/>
                <a:ext cx="183989" cy="184070"/>
              </a:xfrm>
              <a:custGeom>
                <a:avLst/>
                <a:gdLst/>
                <a:ahLst/>
                <a:cxnLst/>
                <a:rect l="l" t="t" r="r" b="b"/>
                <a:pathLst>
                  <a:path w="2274" h="2275" extrusionOk="0">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10704825" y="4473337"/>
                <a:ext cx="215463" cy="184718"/>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6590714" y="63742"/>
                <a:ext cx="4262258" cy="4432735"/>
              </a:xfrm>
              <a:custGeom>
                <a:avLst/>
                <a:gdLst/>
                <a:ahLst/>
                <a:cxnLst/>
                <a:rect l="l" t="t" r="r" b="b"/>
                <a:pathLst>
                  <a:path w="52679" h="54786" extrusionOk="0">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9"/>
            <p:cNvSpPr/>
            <p:nvPr/>
          </p:nvSpPr>
          <p:spPr>
            <a:xfrm>
              <a:off x="7522237" y="-209327"/>
              <a:ext cx="1798786" cy="1791641"/>
            </a:xfrm>
            <a:custGeom>
              <a:avLst/>
              <a:gdLst/>
              <a:ahLst/>
              <a:cxnLst/>
              <a:rect l="l" t="t" r="r" b="b"/>
              <a:pathLst>
                <a:path w="14030" h="13974" extrusionOk="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avLst/>
                <a:gdLst/>
                <a:ahLst/>
                <a:cxnLst/>
                <a:rect l="l" t="t" r="r" b="b"/>
                <a:pathLst>
                  <a:path w="1110" h="7820" extrusionOk="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8748664" y="3872823"/>
                <a:ext cx="448808" cy="444196"/>
              </a:xfrm>
              <a:custGeom>
                <a:avLst/>
                <a:gdLst/>
                <a:ahLst/>
                <a:cxnLst/>
                <a:rect l="l" t="t" r="r" b="b"/>
                <a:pathLst>
                  <a:path w="5547" h="5490" extrusionOk="0">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9820965" y="4940593"/>
                <a:ext cx="215463" cy="184718"/>
              </a:xfrm>
              <a:custGeom>
                <a:avLst/>
                <a:gdLst/>
                <a:ahLst/>
                <a:cxnLst/>
                <a:rect l="l" t="t" r="r" b="b"/>
                <a:pathLst>
                  <a:path w="2663" h="2283" extrusionOk="0">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63238" y="409147"/>
                <a:ext cx="184070" cy="184070"/>
              </a:xfrm>
              <a:custGeom>
                <a:avLst/>
                <a:gdLst/>
                <a:ahLst/>
                <a:cxnLst/>
                <a:rect l="l" t="t" r="r" b="b"/>
                <a:pathLst>
                  <a:path w="2275" h="2275" extrusionOk="0">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630555" y="570724"/>
                <a:ext cx="4262258" cy="4432735"/>
              </a:xfrm>
              <a:custGeom>
                <a:avLst/>
                <a:gdLst/>
                <a:ahLst/>
                <a:cxnLst/>
                <a:rect l="l" t="t" r="r" b="b"/>
                <a:pathLst>
                  <a:path w="52679" h="54786" extrusionOk="0">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6043358" y="2181400"/>
                <a:ext cx="1135167" cy="1130636"/>
              </a:xfrm>
              <a:custGeom>
                <a:avLst/>
                <a:gdLst/>
                <a:ahLst/>
                <a:cxnLst/>
                <a:rect l="l" t="t" r="r" b="b"/>
                <a:pathLst>
                  <a:path w="14030" h="13974" extrusionOk="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avLst/>
                <a:gdLst/>
                <a:ahLst/>
                <a:cxnLst/>
                <a:rect l="l" t="t" r="r" b="b"/>
                <a:pathLst>
                  <a:path w="389" h="2330" extrusionOk="0">
                    <a:moveTo>
                      <a:pt x="1" y="0"/>
                    </a:moveTo>
                    <a:lnTo>
                      <a:pt x="1" y="2329"/>
                    </a:lnTo>
                    <a:lnTo>
                      <a:pt x="389" y="2329"/>
                    </a:lnTo>
                    <a:lnTo>
                      <a:pt x="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9708823" y="3128047"/>
                <a:ext cx="188520" cy="27024"/>
              </a:xfrm>
              <a:custGeom>
                <a:avLst/>
                <a:gdLst/>
                <a:ahLst/>
                <a:cxnLst/>
                <a:rect l="l" t="t" r="r" b="b"/>
                <a:pathLst>
                  <a:path w="2330" h="334" extrusionOk="0">
                    <a:moveTo>
                      <a:pt x="1" y="0"/>
                    </a:moveTo>
                    <a:lnTo>
                      <a:pt x="1" y="333"/>
                    </a:lnTo>
                    <a:lnTo>
                      <a:pt x="2329" y="333"/>
                    </a:lnTo>
                    <a:lnTo>
                      <a:pt x="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9246746"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9107662"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8968578"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8829494"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avLst/>
                <a:gdLst/>
                <a:ahLst/>
                <a:cxnLst/>
                <a:rect l="l" t="t" r="r" b="b"/>
                <a:pathLst>
                  <a:path w="4382" h="722" extrusionOk="0">
                    <a:moveTo>
                      <a:pt x="1" y="1"/>
                    </a:moveTo>
                    <a:lnTo>
                      <a:pt x="1" y="722"/>
                    </a:lnTo>
                    <a:lnTo>
                      <a:pt x="4381" y="722"/>
                    </a:lnTo>
                    <a:lnTo>
                      <a:pt x="4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8519851" y="3361310"/>
                <a:ext cx="175089" cy="58417"/>
              </a:xfrm>
              <a:custGeom>
                <a:avLst/>
                <a:gdLst/>
                <a:ahLst/>
                <a:cxnLst/>
                <a:rect l="l" t="t" r="r" b="b"/>
                <a:pathLst>
                  <a:path w="2164" h="722" extrusionOk="0">
                    <a:moveTo>
                      <a:pt x="1" y="1"/>
                    </a:moveTo>
                    <a:lnTo>
                      <a:pt x="1" y="722"/>
                    </a:lnTo>
                    <a:lnTo>
                      <a:pt x="2164" y="722"/>
                    </a:lnTo>
                    <a:lnTo>
                      <a:pt x="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8407710" y="3361310"/>
                <a:ext cx="58417" cy="58417"/>
              </a:xfrm>
              <a:custGeom>
                <a:avLst/>
                <a:gdLst/>
                <a:ahLst/>
                <a:cxnLst/>
                <a:rect l="l" t="t" r="r" b="b"/>
                <a:pathLst>
                  <a:path w="722" h="722" extrusionOk="0">
                    <a:moveTo>
                      <a:pt x="1" y="1"/>
                    </a:moveTo>
                    <a:lnTo>
                      <a:pt x="1" y="722"/>
                    </a:lnTo>
                    <a:lnTo>
                      <a:pt x="722" y="722"/>
                    </a:lnTo>
                    <a:lnTo>
                      <a:pt x="7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avLst/>
                <a:gdLst/>
                <a:ahLst/>
                <a:cxnLst/>
                <a:rect l="l" t="t" r="r" b="b"/>
                <a:pathLst>
                  <a:path w="30499" h="9040" extrusionOk="0">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7683442" y="2402007"/>
                <a:ext cx="163408" cy="140091"/>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5"/>
        <p:cNvGrpSpPr/>
        <p:nvPr/>
      </p:nvGrpSpPr>
      <p:grpSpPr>
        <a:xfrm>
          <a:off x="0" y="0"/>
          <a:ext cx="0" cy="0"/>
          <a:chOff x="0" y="0"/>
          <a:chExt cx="0" cy="0"/>
        </a:xfrm>
      </p:grpSpPr>
      <p:sp>
        <p:nvSpPr>
          <p:cNvPr id="296" name="Google Shape;296;p10"/>
          <p:cNvSpPr txBox="1">
            <a:spLocks noGrp="1"/>
          </p:cNvSpPr>
          <p:nvPr>
            <p:ph type="title"/>
          </p:nvPr>
        </p:nvSpPr>
        <p:spPr>
          <a:xfrm>
            <a:off x="720000" y="387600"/>
            <a:ext cx="5781300" cy="10140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7"/>
        <p:cNvGrpSpPr/>
        <p:nvPr/>
      </p:nvGrpSpPr>
      <p:grpSpPr>
        <a:xfrm>
          <a:off x="0" y="0"/>
          <a:ext cx="0" cy="0"/>
          <a:chOff x="0" y="0"/>
          <a:chExt cx="0" cy="0"/>
        </a:xfrm>
      </p:grpSpPr>
      <p:grpSp>
        <p:nvGrpSpPr>
          <p:cNvPr id="298" name="Google Shape;298;p11"/>
          <p:cNvGrpSpPr/>
          <p:nvPr/>
        </p:nvGrpSpPr>
        <p:grpSpPr>
          <a:xfrm>
            <a:off x="-2489366" y="-3322835"/>
            <a:ext cx="14122731" cy="9293154"/>
            <a:chOff x="-2489366" y="-3322835"/>
            <a:chExt cx="14122731" cy="9293154"/>
          </a:xfrm>
        </p:grpSpPr>
        <p:grpSp>
          <p:nvGrpSpPr>
            <p:cNvPr id="299" name="Google Shape;299;p11"/>
            <p:cNvGrpSpPr/>
            <p:nvPr/>
          </p:nvGrpSpPr>
          <p:grpSpPr>
            <a:xfrm>
              <a:off x="4466625" y="-2619399"/>
              <a:ext cx="7166740" cy="6435526"/>
              <a:chOff x="4294391" y="-2619399"/>
              <a:chExt cx="7166740" cy="6435526"/>
            </a:xfrm>
          </p:grpSpPr>
          <p:sp>
            <p:nvSpPr>
              <p:cNvPr id="300" name="Google Shape;300;p11"/>
              <p:cNvSpPr/>
              <p:nvPr/>
            </p:nvSpPr>
            <p:spPr>
              <a:xfrm>
                <a:off x="4294391" y="-261939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1"/>
              <p:cNvGrpSpPr/>
              <p:nvPr/>
            </p:nvGrpSpPr>
            <p:grpSpPr>
              <a:xfrm>
                <a:off x="6770409" y="691894"/>
                <a:ext cx="618213" cy="306426"/>
                <a:chOff x="5989375" y="1843575"/>
                <a:chExt cx="136525" cy="67675"/>
              </a:xfrm>
            </p:grpSpPr>
            <p:sp>
              <p:nvSpPr>
                <p:cNvPr id="302" name="Google Shape;302;p11"/>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1"/>
              <p:cNvGrpSpPr/>
              <p:nvPr/>
            </p:nvGrpSpPr>
            <p:grpSpPr>
              <a:xfrm>
                <a:off x="8029896" y="539500"/>
                <a:ext cx="1228886" cy="2188720"/>
                <a:chOff x="8389396" y="1055350"/>
                <a:chExt cx="1228886" cy="2188720"/>
              </a:xfrm>
            </p:grpSpPr>
            <p:sp>
              <p:nvSpPr>
                <p:cNvPr id="311" name="Google Shape;311;p11"/>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3" name="Google Shape;313;p11"/>
            <p:cNvGrpSpPr/>
            <p:nvPr/>
          </p:nvGrpSpPr>
          <p:grpSpPr>
            <a:xfrm rot="10800000" flipH="1">
              <a:off x="-2489366" y="-3322835"/>
              <a:ext cx="6322114" cy="9196733"/>
              <a:chOff x="-2661600" y="-960635"/>
              <a:chExt cx="6322114" cy="9196733"/>
            </a:xfrm>
          </p:grpSpPr>
          <p:sp>
            <p:nvSpPr>
              <p:cNvPr id="314" name="Google Shape;314;p11"/>
              <p:cNvSpPr/>
              <p:nvPr/>
            </p:nvSpPr>
            <p:spPr>
              <a:xfrm rot="-5400000" flipH="1">
                <a:off x="-717010" y="-412716"/>
                <a:ext cx="3075605" cy="2033485"/>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2661600" y="981052"/>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1"/>
              <p:cNvGrpSpPr/>
              <p:nvPr/>
            </p:nvGrpSpPr>
            <p:grpSpPr>
              <a:xfrm rot="10800000" flipH="1">
                <a:off x="-1558013" y="845624"/>
                <a:ext cx="2381713" cy="3328977"/>
                <a:chOff x="7655072" y="-407632"/>
                <a:chExt cx="2008529" cy="2807368"/>
              </a:xfrm>
            </p:grpSpPr>
            <p:sp>
              <p:nvSpPr>
                <p:cNvPr id="317" name="Google Shape;317;p11"/>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1"/>
              <p:cNvGrpSpPr/>
              <p:nvPr/>
            </p:nvGrpSpPr>
            <p:grpSpPr>
              <a:xfrm>
                <a:off x="441078" y="-960635"/>
                <a:ext cx="1029648" cy="1806572"/>
                <a:chOff x="455034" y="-121633"/>
                <a:chExt cx="629947" cy="1105275"/>
              </a:xfrm>
            </p:grpSpPr>
            <p:sp>
              <p:nvSpPr>
                <p:cNvPr id="323" name="Google Shape;323;p11"/>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1"/>
              <p:cNvGrpSpPr/>
              <p:nvPr/>
            </p:nvGrpSpPr>
            <p:grpSpPr>
              <a:xfrm rot="5400000">
                <a:off x="322712" y="2552723"/>
                <a:ext cx="471865" cy="38050"/>
                <a:chOff x="6298452" y="2390050"/>
                <a:chExt cx="140725" cy="11350"/>
              </a:xfrm>
            </p:grpSpPr>
            <p:sp>
              <p:nvSpPr>
                <p:cNvPr id="326" name="Google Shape;326;p11"/>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1"/>
              <p:cNvGrpSpPr/>
              <p:nvPr/>
            </p:nvGrpSpPr>
            <p:grpSpPr>
              <a:xfrm rot="5400000" flipH="1">
                <a:off x="692685" y="3116270"/>
                <a:ext cx="2375896" cy="3296652"/>
                <a:chOff x="2132995" y="960308"/>
                <a:chExt cx="496177" cy="688438"/>
              </a:xfrm>
            </p:grpSpPr>
            <p:sp>
              <p:nvSpPr>
                <p:cNvPr id="330" name="Google Shape;330;p11"/>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5" name="Google Shape;335;p11"/>
            <p:cNvGrpSpPr/>
            <p:nvPr/>
          </p:nvGrpSpPr>
          <p:grpSpPr>
            <a:xfrm>
              <a:off x="6603801" y="2842622"/>
              <a:ext cx="2841097" cy="3127697"/>
              <a:chOff x="6603801" y="2842622"/>
              <a:chExt cx="2841097" cy="3127697"/>
            </a:xfrm>
          </p:grpSpPr>
          <p:grpSp>
            <p:nvGrpSpPr>
              <p:cNvPr id="336" name="Google Shape;336;p11"/>
              <p:cNvGrpSpPr/>
              <p:nvPr/>
            </p:nvGrpSpPr>
            <p:grpSpPr>
              <a:xfrm rot="-5400000">
                <a:off x="8384606" y="3032034"/>
                <a:ext cx="457201" cy="78377"/>
                <a:chOff x="3029245" y="907035"/>
                <a:chExt cx="129011" cy="22560"/>
              </a:xfrm>
            </p:grpSpPr>
            <p:sp>
              <p:nvSpPr>
                <p:cNvPr id="337" name="Google Shape;337;p11"/>
                <p:cNvSpPr/>
                <p:nvPr/>
              </p:nvSpPr>
              <p:spPr>
                <a:xfrm>
                  <a:off x="3126380" y="907035"/>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3101902" y="907035"/>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3077790" y="907035"/>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3053723" y="907035"/>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3029245" y="907035"/>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1"/>
              <p:cNvSpPr/>
              <p:nvPr/>
            </p:nvSpPr>
            <p:spPr>
              <a:xfrm>
                <a:off x="6891900" y="3984807"/>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1"/>
              <p:cNvGrpSpPr/>
              <p:nvPr/>
            </p:nvGrpSpPr>
            <p:grpSpPr>
              <a:xfrm flipH="1">
                <a:off x="6603801" y="3467769"/>
                <a:ext cx="2374678" cy="2502550"/>
                <a:chOff x="2011428" y="602777"/>
                <a:chExt cx="774292" cy="815987"/>
              </a:xfrm>
            </p:grpSpPr>
            <p:sp>
              <p:nvSpPr>
                <p:cNvPr id="344" name="Google Shape;344;p11"/>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 name="Google Shape;350;p11"/>
            <p:cNvGrpSpPr/>
            <p:nvPr/>
          </p:nvGrpSpPr>
          <p:grpSpPr>
            <a:xfrm rot="5400000" flipH="1">
              <a:off x="8783750" y="844197"/>
              <a:ext cx="1183114" cy="2109034"/>
              <a:chOff x="4549150" y="1401575"/>
              <a:chExt cx="1183114" cy="2109034"/>
            </a:xfrm>
          </p:grpSpPr>
          <p:sp>
            <p:nvSpPr>
              <p:cNvPr id="351" name="Google Shape;351;p11"/>
              <p:cNvSpPr/>
              <p:nvPr/>
            </p:nvSpPr>
            <p:spPr>
              <a:xfrm>
                <a:off x="4549150" y="3383011"/>
                <a:ext cx="148997" cy="127598"/>
              </a:xfrm>
              <a:custGeom>
                <a:avLst/>
                <a:gdLst/>
                <a:ahLst/>
                <a:cxnLst/>
                <a:rect l="l" t="t" r="r" b="b"/>
                <a:pathLst>
                  <a:path w="1309" h="1121" extrusionOk="0">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4597087" y="1401575"/>
                <a:ext cx="1135177" cy="2004344"/>
              </a:xfrm>
              <a:custGeom>
                <a:avLst/>
                <a:gdLst/>
                <a:ahLst/>
                <a:cxnLst/>
                <a:rect l="l" t="t" r="r" b="b"/>
                <a:pathLst>
                  <a:path w="9973" h="17609" extrusionOk="0">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3" name="Google Shape;353;p11"/>
          <p:cNvSpPr txBox="1">
            <a:spLocks noGrp="1"/>
          </p:cNvSpPr>
          <p:nvPr>
            <p:ph type="title" hasCustomPrompt="1"/>
          </p:nvPr>
        </p:nvSpPr>
        <p:spPr>
          <a:xfrm>
            <a:off x="822000" y="1658157"/>
            <a:ext cx="74997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7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354" name="Google Shape;354;p11"/>
          <p:cNvSpPr txBox="1">
            <a:spLocks noGrp="1"/>
          </p:cNvSpPr>
          <p:nvPr>
            <p:ph type="subTitle" idx="1"/>
          </p:nvPr>
        </p:nvSpPr>
        <p:spPr>
          <a:xfrm flipH="1">
            <a:off x="822300" y="2899240"/>
            <a:ext cx="7499700" cy="3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58" r:id="rId9"/>
    <p:sldLayoutId id="2147483660" r:id="rId10"/>
    <p:sldLayoutId id="2147483661" r:id="rId11"/>
    <p:sldLayoutId id="2147483671"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818"/>
        <p:cNvGrpSpPr/>
        <p:nvPr/>
      </p:nvGrpSpPr>
      <p:grpSpPr>
        <a:xfrm>
          <a:off x="0" y="0"/>
          <a:ext cx="0" cy="0"/>
          <a:chOff x="0" y="0"/>
          <a:chExt cx="0" cy="0"/>
        </a:xfrm>
      </p:grpSpPr>
      <p:sp>
        <p:nvSpPr>
          <p:cNvPr id="819" name="Google Shape;819;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20" name="Google Shape;820;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888012" y="611975"/>
            <a:ext cx="6551700" cy="10537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SKILLS AND JOB REOMMENDER</a:t>
            </a:r>
            <a:endParaRPr sz="2800" dirty="0"/>
          </a:p>
        </p:txBody>
      </p:sp>
      <p:sp>
        <p:nvSpPr>
          <p:cNvPr id="832" name="Google Shape;832;p30"/>
          <p:cNvSpPr txBox="1">
            <a:spLocks noGrp="1"/>
          </p:cNvSpPr>
          <p:nvPr>
            <p:ph type="subTitle" idx="1"/>
          </p:nvPr>
        </p:nvSpPr>
        <p:spPr>
          <a:xfrm>
            <a:off x="429978" y="2169308"/>
            <a:ext cx="4340574" cy="22781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b="1" dirty="0"/>
              <a:t>BATCH ID:</a:t>
            </a:r>
          </a:p>
          <a:p>
            <a:pPr marL="0" lvl="0" indent="0" algn="l" rtl="0">
              <a:spcBef>
                <a:spcPts val="0"/>
              </a:spcBef>
              <a:spcAft>
                <a:spcPts val="0"/>
              </a:spcAft>
              <a:buNone/>
            </a:pPr>
            <a:r>
              <a:rPr lang="en-IN" sz="1400" b="1" dirty="0"/>
              <a:t>       </a:t>
            </a:r>
            <a:r>
              <a:rPr lang="en-IN" sz="1400" dirty="0"/>
              <a:t>PNT2022TMID30095</a:t>
            </a:r>
          </a:p>
          <a:p>
            <a:pPr marL="0" lvl="0" indent="0" algn="l" rtl="0">
              <a:spcBef>
                <a:spcPts val="0"/>
              </a:spcBef>
              <a:spcAft>
                <a:spcPts val="0"/>
              </a:spcAft>
              <a:buNone/>
            </a:pPr>
            <a:r>
              <a:rPr lang="en-IN" sz="1400" b="1" dirty="0"/>
              <a:t>TEAM LEADER</a:t>
            </a:r>
          </a:p>
          <a:p>
            <a:pPr marL="285750" lvl="0" indent="-285750" algn="l" rtl="0">
              <a:spcBef>
                <a:spcPts val="0"/>
              </a:spcBef>
              <a:spcAft>
                <a:spcPts val="0"/>
              </a:spcAft>
              <a:buFont typeface="Wingdings" panose="05000000000000000000" pitchFamily="2" charset="2"/>
              <a:buChar char="§"/>
            </a:pPr>
            <a:r>
              <a:rPr lang="en-IN" sz="1400" dirty="0"/>
              <a:t>G.RENUKA DEVI (610819205040)</a:t>
            </a:r>
          </a:p>
          <a:p>
            <a:pPr marL="0" lvl="0" indent="0" algn="l" rtl="0">
              <a:spcBef>
                <a:spcPts val="0"/>
              </a:spcBef>
              <a:spcAft>
                <a:spcPts val="0"/>
              </a:spcAft>
              <a:buNone/>
            </a:pPr>
            <a:r>
              <a:rPr lang="en-IN" sz="1400" b="1" dirty="0"/>
              <a:t>TEAM MEMBERS</a:t>
            </a:r>
          </a:p>
          <a:p>
            <a:pPr marL="285750" lvl="0" indent="-285750" algn="l" rtl="0">
              <a:spcBef>
                <a:spcPts val="0"/>
              </a:spcBef>
              <a:spcAft>
                <a:spcPts val="0"/>
              </a:spcAft>
              <a:buFont typeface="Wingdings" panose="05000000000000000000" pitchFamily="2" charset="2"/>
              <a:buChar char="§"/>
            </a:pPr>
            <a:r>
              <a:rPr lang="en-IN" sz="1400" dirty="0"/>
              <a:t>PRITAM TIWARI (610819205039)</a:t>
            </a:r>
          </a:p>
          <a:p>
            <a:pPr marL="285750" lvl="0" indent="-285750" algn="l" rtl="0">
              <a:spcBef>
                <a:spcPts val="0"/>
              </a:spcBef>
              <a:spcAft>
                <a:spcPts val="0"/>
              </a:spcAft>
              <a:buFont typeface="Wingdings" panose="05000000000000000000" pitchFamily="2" charset="2"/>
              <a:buChar char="§"/>
            </a:pPr>
            <a:r>
              <a:rPr lang="en-IN" sz="1400" dirty="0"/>
              <a:t>S SANDHIYA  (610819205042)</a:t>
            </a:r>
          </a:p>
          <a:p>
            <a:pPr marL="285750" lvl="0" indent="-285750" algn="l" rtl="0">
              <a:spcBef>
                <a:spcPts val="0"/>
              </a:spcBef>
              <a:spcAft>
                <a:spcPts val="0"/>
              </a:spcAft>
              <a:buFont typeface="Wingdings" panose="05000000000000000000" pitchFamily="2" charset="2"/>
              <a:buChar char="§"/>
            </a:pPr>
            <a:r>
              <a:rPr lang="en-IN" sz="1400" dirty="0"/>
              <a:t>S SANGEEETHA (610819205045)</a:t>
            </a:r>
          </a:p>
          <a:p>
            <a:pPr marL="285750" lvl="0" indent="-285750" algn="l" rtl="0">
              <a:spcBef>
                <a:spcPts val="0"/>
              </a:spcBef>
              <a:spcAft>
                <a:spcPts val="0"/>
              </a:spcAft>
              <a:buFont typeface="Wingdings" panose="05000000000000000000" pitchFamily="2" charset="2"/>
              <a:buChar char="§"/>
            </a:pPr>
            <a:r>
              <a:rPr lang="en-IN" sz="1400" dirty="0"/>
              <a:t>I SOWMIYA (610819205048)</a:t>
            </a:r>
            <a:endParaRPr sz="1400" dirty="0"/>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839B68C-A133-C5B3-932D-1316AE046EC6}"/>
              </a:ext>
            </a:extLst>
          </p:cNvPr>
          <p:cNvSpPr txBox="1"/>
          <p:nvPr/>
        </p:nvSpPr>
        <p:spPr>
          <a:xfrm flipH="1">
            <a:off x="4572000" y="2569726"/>
            <a:ext cx="3645074" cy="738664"/>
          </a:xfrm>
          <a:prstGeom prst="rect">
            <a:avLst/>
          </a:prstGeom>
          <a:noFill/>
        </p:spPr>
        <p:txBody>
          <a:bodyPr wrap="square" rtlCol="0">
            <a:spAutoFit/>
          </a:bodyPr>
          <a:lstStyle/>
          <a:p>
            <a:r>
              <a:rPr lang="en-IN" b="1" dirty="0"/>
              <a:t>GUIDED BY:</a:t>
            </a:r>
            <a:r>
              <a:rPr lang="en-IN" dirty="0"/>
              <a:t>J INDUMATHI ,AP/(IT)</a:t>
            </a:r>
          </a:p>
          <a:p>
            <a:endParaRPr lang="en-IN" b="1" dirty="0"/>
          </a:p>
          <a:p>
            <a:r>
              <a:rPr lang="en-IN" b="1" dirty="0"/>
              <a:t>MENTOR:</a:t>
            </a:r>
            <a:r>
              <a:rPr lang="en-IN" dirty="0"/>
              <a:t>A RICHARD WILLIAM ,AP/(IT)</a:t>
            </a:r>
            <a:endParaRPr lang="en-IN" b="1" dirty="0"/>
          </a:p>
        </p:txBody>
      </p:sp>
      <p:sp>
        <p:nvSpPr>
          <p:cNvPr id="3" name="TextBox 2">
            <a:extLst>
              <a:ext uri="{FF2B5EF4-FFF2-40B4-BE49-F238E27FC236}">
                <a16:creationId xmlns:a16="http://schemas.microsoft.com/office/drawing/2014/main" id="{A0E8E9C9-567B-FD57-A46C-878EB9CC6A77}"/>
              </a:ext>
            </a:extLst>
          </p:cNvPr>
          <p:cNvSpPr txBox="1"/>
          <p:nvPr/>
        </p:nvSpPr>
        <p:spPr>
          <a:xfrm>
            <a:off x="1188371" y="4568473"/>
            <a:ext cx="5297761" cy="307777"/>
          </a:xfrm>
          <a:prstGeom prst="rect">
            <a:avLst/>
          </a:prstGeom>
          <a:noFill/>
        </p:spPr>
        <p:txBody>
          <a:bodyPr wrap="square" rtlCol="0">
            <a:spAutoFit/>
          </a:bodyPr>
          <a:lstStyle/>
          <a:p>
            <a:r>
              <a:rPr lang="en-IN" dirty="0"/>
              <a:t>Er. Perumal  </a:t>
            </a:r>
            <a:r>
              <a:rPr lang="en-IN" dirty="0" err="1"/>
              <a:t>Manimekalai</a:t>
            </a:r>
            <a:r>
              <a:rPr lang="en-IN" dirty="0"/>
              <a:t> College Of Engineering, Hosur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7"/>
          <p:cNvSpPr txBox="1">
            <a:spLocks noGrp="1"/>
          </p:cNvSpPr>
          <p:nvPr>
            <p:ph type="subTitle" idx="1"/>
          </p:nvPr>
        </p:nvSpPr>
        <p:spPr>
          <a:xfrm>
            <a:off x="1102290" y="1540629"/>
            <a:ext cx="6959379"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b="0" dirty="0">
                <a:solidFill>
                  <a:schemeClr val="bg1"/>
                </a:solidFill>
                <a:latin typeface="+mn-lt"/>
              </a:rPr>
              <a:t>-Independent of any machine-readable representation of the recommended objects</a:t>
            </a:r>
          </a:p>
        </p:txBody>
      </p:sp>
      <p:sp>
        <p:nvSpPr>
          <p:cNvPr id="937" name="Google Shape;937;p37"/>
          <p:cNvSpPr txBox="1">
            <a:spLocks noGrp="1"/>
          </p:cNvSpPr>
          <p:nvPr>
            <p:ph type="subTitle" idx="4"/>
          </p:nvPr>
        </p:nvSpPr>
        <p:spPr>
          <a:xfrm>
            <a:off x="-1330720" y="2592309"/>
            <a:ext cx="5485740" cy="8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a:solidFill>
                  <a:schemeClr val="bg1"/>
                </a:solidFill>
              </a:rPr>
              <a:t>CHALLENGES</a:t>
            </a:r>
            <a:endParaRPr sz="1400" dirty="0">
              <a:solidFill>
                <a:schemeClr val="bg1"/>
              </a:solidFill>
            </a:endParaRPr>
          </a:p>
        </p:txBody>
      </p:sp>
      <p:sp>
        <p:nvSpPr>
          <p:cNvPr id="938" name="Google Shape;938;p37"/>
          <p:cNvSpPr txBox="1">
            <a:spLocks noGrp="1"/>
          </p:cNvSpPr>
          <p:nvPr>
            <p:ph type="subTitle" idx="2"/>
          </p:nvPr>
        </p:nvSpPr>
        <p:spPr>
          <a:xfrm>
            <a:off x="1102290" y="3137177"/>
            <a:ext cx="5300632" cy="7619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100" dirty="0">
                <a:latin typeface="+mn-lt"/>
              </a:rPr>
              <a:t>-Ramp-up problems for new users and items</a:t>
            </a:r>
            <a:endParaRPr sz="1100" dirty="0">
              <a:latin typeface="+mn-lt"/>
            </a:endParaRPr>
          </a:p>
        </p:txBody>
      </p:sp>
      <p:sp>
        <p:nvSpPr>
          <p:cNvPr id="939" name="Google Shape;939;p37"/>
          <p:cNvSpPr txBox="1">
            <a:spLocks noGrp="1"/>
          </p:cNvSpPr>
          <p:nvPr>
            <p:ph type="subTitle" idx="7"/>
          </p:nvPr>
        </p:nvSpPr>
        <p:spPr>
          <a:xfrm>
            <a:off x="1102290" y="3943036"/>
            <a:ext cx="6646858"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100" b="0" dirty="0">
                <a:solidFill>
                  <a:schemeClr val="bg1"/>
                </a:solidFill>
                <a:latin typeface="+mn-lt"/>
              </a:rPr>
              <a:t>-Performance decreased when user-item matrix become large.– Limited scalability for large data</a:t>
            </a:r>
            <a:r>
              <a:rPr lang="en-GB" sz="1100" b="0" dirty="0"/>
              <a:t>.</a:t>
            </a:r>
            <a:endParaRPr sz="1100" b="0" dirty="0"/>
          </a:p>
        </p:txBody>
      </p:sp>
      <p:sp>
        <p:nvSpPr>
          <p:cNvPr id="940" name="Google Shape;940;p37"/>
          <p:cNvSpPr txBox="1">
            <a:spLocks noGrp="1"/>
          </p:cNvSpPr>
          <p:nvPr>
            <p:ph type="title"/>
          </p:nvPr>
        </p:nvSpPr>
        <p:spPr>
          <a:xfrm>
            <a:off x="-199756" y="626982"/>
            <a:ext cx="4245661"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dirty="0"/>
              <a:t>COLLABORATIVE FILTERING</a:t>
            </a:r>
            <a:endParaRPr sz="1600" dirty="0"/>
          </a:p>
        </p:txBody>
      </p:sp>
      <p:sp>
        <p:nvSpPr>
          <p:cNvPr id="941" name="Google Shape;941;p37"/>
          <p:cNvSpPr txBox="1">
            <a:spLocks noGrp="1"/>
          </p:cNvSpPr>
          <p:nvPr>
            <p:ph type="title" idx="3"/>
          </p:nvPr>
        </p:nvSpPr>
        <p:spPr>
          <a:xfrm>
            <a:off x="200855" y="1112682"/>
            <a:ext cx="2735721"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a:solidFill>
                  <a:schemeClr val="tx1">
                    <a:lumMod val="25000"/>
                  </a:schemeClr>
                </a:solidFill>
              </a:rPr>
              <a:t>CHARATERISTICS</a:t>
            </a:r>
            <a:endParaRPr sz="1400" dirty="0">
              <a:solidFill>
                <a:schemeClr val="tx1">
                  <a:lumMod val="25000"/>
                </a:schemeClr>
              </a:solidFill>
            </a:endParaRPr>
          </a:p>
        </p:txBody>
      </p:sp>
      <p:sp>
        <p:nvSpPr>
          <p:cNvPr id="942" name="Google Shape;942;p37"/>
          <p:cNvSpPr txBox="1">
            <a:spLocks noGrp="1"/>
          </p:cNvSpPr>
          <p:nvPr>
            <p:ph type="title" idx="6"/>
          </p:nvPr>
        </p:nvSpPr>
        <p:spPr>
          <a:xfrm>
            <a:off x="-865850" y="3562626"/>
            <a:ext cx="7604852" cy="491463"/>
          </a:xfrm>
          <a:prstGeom prst="rect">
            <a:avLst/>
          </a:prstGeom>
        </p:spPr>
        <p:txBody>
          <a:bodyPr spcFirstLastPara="1" wrap="square" lIns="91425" tIns="91425" rIns="91425" bIns="91425" anchor="ctr" anchorCtr="0">
            <a:noAutofit/>
          </a:bodyPr>
          <a:lstStyle/>
          <a:p>
            <a:pPr lvl="0"/>
            <a:r>
              <a:rPr lang="en-GB" sz="1100" b="0" dirty="0">
                <a:latin typeface="+mn-lt"/>
              </a:rPr>
              <a:t>-Model-based methods are expensive model building</a:t>
            </a:r>
            <a:endParaRPr sz="1100" b="0" dirty="0">
              <a:latin typeface="+mn-lt"/>
            </a:endParaRPr>
          </a:p>
        </p:txBody>
      </p:sp>
      <p:sp>
        <p:nvSpPr>
          <p:cNvPr id="943" name="Google Shape;943;p37"/>
          <p:cNvSpPr txBox="1">
            <a:spLocks noGrp="1"/>
          </p:cNvSpPr>
          <p:nvPr>
            <p:ph type="subTitle" idx="5"/>
          </p:nvPr>
        </p:nvSpPr>
        <p:spPr>
          <a:xfrm>
            <a:off x="-557126" y="1823794"/>
            <a:ext cx="7472402" cy="714429"/>
          </a:xfrm>
          <a:prstGeom prst="rect">
            <a:avLst/>
          </a:prstGeom>
        </p:spPr>
        <p:txBody>
          <a:bodyPr spcFirstLastPara="1" wrap="square" lIns="91425" tIns="91425" rIns="91425" bIns="91425" anchor="ctr" anchorCtr="0">
            <a:noAutofit/>
          </a:bodyPr>
          <a:lstStyle/>
          <a:p>
            <a:pPr marL="0" indent="0"/>
            <a:r>
              <a:rPr lang="en-GB" sz="1200" b="0" dirty="0">
                <a:solidFill>
                  <a:schemeClr val="bg1"/>
                </a:solidFill>
                <a:latin typeface="+mn-lt"/>
              </a:rPr>
              <a:t>         -Work well with complex objects such as sounds and movies</a:t>
            </a:r>
          </a:p>
          <a:p>
            <a:pPr marL="0" lvl="0" indent="0" algn="ctr" rtl="0">
              <a:spcBef>
                <a:spcPts val="0"/>
              </a:spcBef>
              <a:spcAft>
                <a:spcPts val="0"/>
              </a:spcAft>
              <a:buNone/>
            </a:pPr>
            <a:endParaRPr dirty="0"/>
          </a:p>
        </p:txBody>
      </p:sp>
      <p:sp>
        <p:nvSpPr>
          <p:cNvPr id="944" name="Google Shape;944;p37"/>
          <p:cNvSpPr txBox="1">
            <a:spLocks noGrp="1"/>
          </p:cNvSpPr>
          <p:nvPr>
            <p:ph type="subTitle" idx="8"/>
          </p:nvPr>
        </p:nvSpPr>
        <p:spPr>
          <a:xfrm>
            <a:off x="23597" y="2094223"/>
            <a:ext cx="6115161" cy="888000"/>
          </a:xfrm>
          <a:prstGeom prst="rect">
            <a:avLst/>
          </a:prstGeom>
        </p:spPr>
        <p:txBody>
          <a:bodyPr spcFirstLastPara="1" wrap="square" lIns="91425" tIns="91425" rIns="91425" bIns="91425" anchor="ctr" anchorCtr="0">
            <a:noAutofit/>
          </a:bodyPr>
          <a:lstStyle/>
          <a:p>
            <a:pPr marL="0" indent="0"/>
            <a:r>
              <a:rPr lang="en-GB" sz="1100" b="0" dirty="0">
                <a:solidFill>
                  <a:schemeClr val="bg1"/>
                </a:solidFill>
                <a:latin typeface="+mn-lt"/>
              </a:rPr>
              <a:t>                    -Domain knowledge not needed.– Quality improves over time</a:t>
            </a:r>
            <a:r>
              <a:rPr lang="en-GB" b="0" dirty="0">
                <a:solidFill>
                  <a:schemeClr val="bg1"/>
                </a:solidFill>
              </a:rPr>
              <a:t>.</a:t>
            </a:r>
          </a:p>
          <a:p>
            <a:pPr marL="0" lvl="0" indent="0" algn="ctr" rtl="0">
              <a:spcBef>
                <a:spcPts val="0"/>
              </a:spcBef>
              <a:spcAft>
                <a:spcPts val="0"/>
              </a:spcAft>
              <a:buNone/>
            </a:pPr>
            <a:endParaRPr dirty="0"/>
          </a:p>
        </p:txBody>
      </p:sp>
      <p:sp>
        <p:nvSpPr>
          <p:cNvPr id="945" name="Google Shape;945;p37"/>
          <p:cNvSpPr txBox="1">
            <a:spLocks noGrp="1"/>
          </p:cNvSpPr>
          <p:nvPr>
            <p:ph type="title" idx="9"/>
          </p:nvPr>
        </p:nvSpPr>
        <p:spPr>
          <a:xfrm>
            <a:off x="482005" y="36021"/>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SYSTEM APPROACHES</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subTitle" idx="1"/>
          </p:nvPr>
        </p:nvSpPr>
        <p:spPr>
          <a:xfrm>
            <a:off x="-1208812" y="1282521"/>
            <a:ext cx="7112599"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solidFill>
                  <a:schemeClr val="bg1"/>
                </a:solidFill>
                <a:latin typeface="+mn-lt"/>
              </a:rPr>
              <a:t>-Domain knowledge not needed.</a:t>
            </a:r>
          </a:p>
          <a:p>
            <a:pPr marL="0" lvl="0" indent="0" algn="ctr" rtl="0">
              <a:spcBef>
                <a:spcPts val="0"/>
              </a:spcBef>
              <a:spcAft>
                <a:spcPts val="0"/>
              </a:spcAft>
              <a:buNone/>
            </a:pPr>
            <a:endParaRPr lang="en-GB" sz="1100" dirty="0">
              <a:solidFill>
                <a:schemeClr val="bg1"/>
              </a:solidFill>
              <a:latin typeface="+mn-lt"/>
            </a:endParaRPr>
          </a:p>
          <a:p>
            <a:pPr marL="0" lvl="0" indent="0" algn="ctr" rtl="0">
              <a:spcBef>
                <a:spcPts val="0"/>
              </a:spcBef>
              <a:spcAft>
                <a:spcPts val="0"/>
              </a:spcAft>
              <a:buNone/>
            </a:pPr>
            <a:r>
              <a:rPr lang="en-GB" sz="1100" b="0" dirty="0">
                <a:solidFill>
                  <a:schemeClr val="bg1"/>
                </a:solidFill>
                <a:latin typeface="+mn-lt"/>
              </a:rPr>
              <a:t>                                                       -Work well with implicit feedback when explicit rating is difficult.</a:t>
            </a:r>
            <a:endParaRPr sz="1100" b="0" dirty="0">
              <a:solidFill>
                <a:schemeClr val="bg1"/>
              </a:solidFill>
              <a:latin typeface="+mn-lt"/>
            </a:endParaRPr>
          </a:p>
        </p:txBody>
      </p:sp>
      <p:sp>
        <p:nvSpPr>
          <p:cNvPr id="951" name="Google Shape;951;p38"/>
          <p:cNvSpPr txBox="1">
            <a:spLocks noGrp="1"/>
          </p:cNvSpPr>
          <p:nvPr>
            <p:ph type="subTitle" idx="2"/>
          </p:nvPr>
        </p:nvSpPr>
        <p:spPr>
          <a:xfrm>
            <a:off x="-769344" y="1694302"/>
            <a:ext cx="6634425"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latin typeface="+mn-lt"/>
              </a:rPr>
              <a:t>-Quality improves over time.</a:t>
            </a:r>
            <a:endParaRPr sz="1100" dirty="0">
              <a:latin typeface="+mn-lt"/>
            </a:endParaRPr>
          </a:p>
        </p:txBody>
      </p:sp>
      <p:sp>
        <p:nvSpPr>
          <p:cNvPr id="952" name="Google Shape;952;p38"/>
          <p:cNvSpPr txBox="1">
            <a:spLocks noGrp="1"/>
          </p:cNvSpPr>
          <p:nvPr>
            <p:ph type="subTitle" idx="3"/>
          </p:nvPr>
        </p:nvSpPr>
        <p:spPr>
          <a:xfrm>
            <a:off x="1090661" y="2641993"/>
            <a:ext cx="5284190" cy="5886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100" b="0" dirty="0">
                <a:solidFill>
                  <a:schemeClr val="bg1"/>
                </a:solidFill>
                <a:latin typeface="+mn-lt"/>
              </a:rPr>
              <a:t>-Performance limited by the features that associated with recommended objects.</a:t>
            </a:r>
            <a:endParaRPr sz="1100" b="0" dirty="0">
              <a:solidFill>
                <a:schemeClr val="bg1"/>
              </a:solidFill>
              <a:latin typeface="+mn-lt"/>
            </a:endParaRPr>
          </a:p>
        </p:txBody>
      </p:sp>
      <p:sp>
        <p:nvSpPr>
          <p:cNvPr id="953" name="Google Shape;953;p38"/>
          <p:cNvSpPr txBox="1">
            <a:spLocks noGrp="1"/>
          </p:cNvSpPr>
          <p:nvPr>
            <p:ph type="subTitle" idx="4"/>
          </p:nvPr>
        </p:nvSpPr>
        <p:spPr>
          <a:xfrm>
            <a:off x="-1091946" y="2936339"/>
            <a:ext cx="8822683" cy="7487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mn-lt"/>
              </a:rPr>
              <a:t>              - Venus has a beautiful name and is the second planet from the Sun</a:t>
            </a:r>
            <a:endParaRPr sz="1100" dirty="0">
              <a:latin typeface="+mn-lt"/>
            </a:endParaRPr>
          </a:p>
        </p:txBody>
      </p:sp>
      <p:sp>
        <p:nvSpPr>
          <p:cNvPr id="954" name="Google Shape;954;p38"/>
          <p:cNvSpPr txBox="1">
            <a:spLocks noGrp="1"/>
          </p:cNvSpPr>
          <p:nvPr>
            <p:ph type="title"/>
          </p:nvPr>
        </p:nvSpPr>
        <p:spPr>
          <a:xfrm>
            <a:off x="-1208812" y="13708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2000" dirty="0"/>
              <a:t>CONTENT-BASED FILTERING</a:t>
            </a:r>
            <a:endParaRPr sz="2000" dirty="0"/>
          </a:p>
        </p:txBody>
      </p:sp>
      <p:sp>
        <p:nvSpPr>
          <p:cNvPr id="955" name="Google Shape;955;p38"/>
          <p:cNvSpPr txBox="1">
            <a:spLocks noGrp="1"/>
          </p:cNvSpPr>
          <p:nvPr>
            <p:ph type="title" idx="5"/>
          </p:nvPr>
        </p:nvSpPr>
        <p:spPr>
          <a:xfrm>
            <a:off x="-304969" y="641430"/>
            <a:ext cx="3624365" cy="59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CHARATERISTICS</a:t>
            </a:r>
            <a:endParaRPr sz="1400" dirty="0"/>
          </a:p>
        </p:txBody>
      </p:sp>
      <p:sp>
        <p:nvSpPr>
          <p:cNvPr id="956" name="Google Shape;956;p38"/>
          <p:cNvSpPr txBox="1">
            <a:spLocks noGrp="1"/>
          </p:cNvSpPr>
          <p:nvPr>
            <p:ph type="title" idx="6"/>
          </p:nvPr>
        </p:nvSpPr>
        <p:spPr>
          <a:xfrm>
            <a:off x="-769344" y="2198587"/>
            <a:ext cx="4276632" cy="5886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a:t>CHALLENGES</a:t>
            </a: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44"/>
          <p:cNvSpPr txBox="1">
            <a:spLocks noGrp="1"/>
          </p:cNvSpPr>
          <p:nvPr>
            <p:ph type="title"/>
          </p:nvPr>
        </p:nvSpPr>
        <p:spPr>
          <a:xfrm>
            <a:off x="990142" y="0"/>
            <a:ext cx="7499700" cy="12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JOB REQUIREMENTS</a:t>
            </a:r>
            <a:endParaRPr sz="2400" dirty="0"/>
          </a:p>
        </p:txBody>
      </p:sp>
      <p:pic>
        <p:nvPicPr>
          <p:cNvPr id="6" name="Picture 5">
            <a:extLst>
              <a:ext uri="{FF2B5EF4-FFF2-40B4-BE49-F238E27FC236}">
                <a16:creationId xmlns:a16="http://schemas.microsoft.com/office/drawing/2014/main" id="{628A8969-5168-A61A-08FF-EFB8A773F16B}"/>
              </a:ext>
            </a:extLst>
          </p:cNvPr>
          <p:cNvPicPr>
            <a:picLocks noChangeAspect="1"/>
          </p:cNvPicPr>
          <p:nvPr/>
        </p:nvPicPr>
        <p:blipFill>
          <a:blip r:embed="rId3"/>
          <a:stretch>
            <a:fillRect/>
          </a:stretch>
        </p:blipFill>
        <p:spPr>
          <a:xfrm>
            <a:off x="1600528" y="1177365"/>
            <a:ext cx="5326366" cy="2788769"/>
          </a:xfrm>
          <a:prstGeom prst="rect">
            <a:avLst/>
          </a:prstGeom>
        </p:spPr>
      </p:pic>
      <p:sp>
        <p:nvSpPr>
          <p:cNvPr id="7" name="Subtitle 6">
            <a:extLst>
              <a:ext uri="{FF2B5EF4-FFF2-40B4-BE49-F238E27FC236}">
                <a16:creationId xmlns:a16="http://schemas.microsoft.com/office/drawing/2014/main" id="{AF2BD2DA-499C-356F-5CC8-961F1C914270}"/>
              </a:ext>
            </a:extLst>
          </p:cNvPr>
          <p:cNvSpPr>
            <a:spLocks noGrp="1"/>
          </p:cNvSpPr>
          <p:nvPr>
            <p:ph type="subTitle" idx="1"/>
          </p:nvPr>
        </p:nvSpPr>
        <p:spPr>
          <a:xfrm flipH="1">
            <a:off x="1319393" y="4364786"/>
            <a:ext cx="5888635" cy="397500"/>
          </a:xfrm>
        </p:spPr>
        <p:txBody>
          <a:bodyPr/>
          <a:lstStyle/>
          <a:p>
            <a:pPr algn="l"/>
            <a:r>
              <a:rPr lang="en-GB" sz="1100" dirty="0"/>
              <a:t> Recommendations should be based on the candidate attributes, as well as the relational aspects that determine the fit between the person and the team members with</a:t>
            </a:r>
            <a:endParaRPr lang="en-IN" dirty="0"/>
          </a:p>
        </p:txBody>
      </p:sp>
      <p:sp>
        <p:nvSpPr>
          <p:cNvPr id="9" name="TextBox 8">
            <a:extLst>
              <a:ext uri="{FF2B5EF4-FFF2-40B4-BE49-F238E27FC236}">
                <a16:creationId xmlns:a16="http://schemas.microsoft.com/office/drawing/2014/main" id="{A89FEFDE-2115-242D-E46D-B44675BE215D}"/>
              </a:ext>
            </a:extLst>
          </p:cNvPr>
          <p:cNvSpPr txBox="1"/>
          <p:nvPr/>
        </p:nvSpPr>
        <p:spPr>
          <a:xfrm>
            <a:off x="2768253" y="4608397"/>
            <a:ext cx="7064678" cy="307777"/>
          </a:xfrm>
          <a:prstGeom prst="rect">
            <a:avLst/>
          </a:prstGeom>
          <a:noFill/>
        </p:spPr>
        <p:txBody>
          <a:bodyPr wrap="square">
            <a:spAutoFit/>
          </a:bodyPr>
          <a:lstStyle/>
          <a:p>
            <a:r>
              <a:rPr lang="en-GB" sz="1100" dirty="0"/>
              <a:t>whom the person will be collaborated</a:t>
            </a:r>
            <a:r>
              <a:rPr lang="en-GB" sz="1400" dirty="0"/>
              <a: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22"/>
        <p:cNvGrpSpPr/>
        <p:nvPr/>
      </p:nvGrpSpPr>
      <p:grpSpPr>
        <a:xfrm>
          <a:off x="0" y="0"/>
          <a:ext cx="0" cy="0"/>
          <a:chOff x="0" y="0"/>
          <a:chExt cx="0" cy="0"/>
        </a:xfrm>
      </p:grpSpPr>
      <p:sp>
        <p:nvSpPr>
          <p:cNvPr id="3" name="TextBox 2">
            <a:extLst>
              <a:ext uri="{FF2B5EF4-FFF2-40B4-BE49-F238E27FC236}">
                <a16:creationId xmlns:a16="http://schemas.microsoft.com/office/drawing/2014/main" id="{187AD5F7-E349-6FF1-FC9F-41662BF1CE70}"/>
              </a:ext>
            </a:extLst>
          </p:cNvPr>
          <p:cNvSpPr txBox="1"/>
          <p:nvPr/>
        </p:nvSpPr>
        <p:spPr>
          <a:xfrm flipH="1">
            <a:off x="317221" y="366163"/>
            <a:ext cx="8334193" cy="4124206"/>
          </a:xfrm>
          <a:prstGeom prst="rect">
            <a:avLst/>
          </a:prstGeom>
          <a:noFill/>
        </p:spPr>
        <p:txBody>
          <a:bodyPr wrap="square" rtlCol="0">
            <a:spAutoFit/>
          </a:bodyPr>
          <a:lstStyle/>
          <a:p>
            <a:pPr algn="l"/>
            <a:endParaRPr lang="en-IN" b="0" i="0" dirty="0">
              <a:solidFill>
                <a:schemeClr val="bg1"/>
              </a:solidFill>
              <a:effectLst/>
              <a:latin typeface="ffc"/>
            </a:endParaRPr>
          </a:p>
          <a:p>
            <a:pPr algn="l"/>
            <a:endParaRPr lang="en-IN" dirty="0">
              <a:solidFill>
                <a:schemeClr val="bg1"/>
              </a:solidFill>
              <a:latin typeface="ffc"/>
            </a:endParaRPr>
          </a:p>
          <a:p>
            <a:pPr marL="342900" indent="-342900" algn="l">
              <a:buFont typeface="Wingdings" panose="05000000000000000000" pitchFamily="2" charset="2"/>
              <a:buChar char="v"/>
            </a:pPr>
            <a:endParaRPr lang="en-IN" sz="2000" b="0" i="0" dirty="0">
              <a:solidFill>
                <a:schemeClr val="bg1"/>
              </a:solidFill>
              <a:effectLst/>
              <a:latin typeface="ffc"/>
            </a:endParaRPr>
          </a:p>
          <a:p>
            <a:pPr marL="342900" indent="-342900" algn="l">
              <a:buFont typeface="Wingdings" panose="05000000000000000000" pitchFamily="2" charset="2"/>
              <a:buChar char="v"/>
            </a:pPr>
            <a:r>
              <a:rPr lang="en-IN" sz="2000" b="0" i="0" dirty="0">
                <a:solidFill>
                  <a:schemeClr val="bg1"/>
                </a:solidFill>
                <a:effectLst/>
                <a:latin typeface="+mn-lt"/>
              </a:rPr>
              <a:t> </a:t>
            </a:r>
            <a:r>
              <a:rPr lang="en-IN" sz="2000" b="0" i="0" dirty="0" err="1">
                <a:solidFill>
                  <a:schemeClr val="bg1"/>
                </a:solidFill>
                <a:effectLst/>
                <a:latin typeface="+mn-lt"/>
              </a:rPr>
              <a:t>Shaha</a:t>
            </a:r>
            <a:r>
              <a:rPr lang="en-IN" sz="2000" b="0" i="0" dirty="0">
                <a:solidFill>
                  <a:schemeClr val="bg1"/>
                </a:solidFill>
                <a:effectLst/>
                <a:latin typeface="+mn-lt"/>
              </a:rPr>
              <a:t> T Al-</a:t>
            </a:r>
            <a:r>
              <a:rPr lang="en-IN" sz="2000" b="0" i="0" dirty="0" err="1">
                <a:solidFill>
                  <a:schemeClr val="bg1"/>
                </a:solidFill>
                <a:effectLst/>
                <a:latin typeface="+mn-lt"/>
              </a:rPr>
              <a:t>Otaibi</a:t>
            </a:r>
            <a:r>
              <a:rPr lang="en-IN" sz="2000" b="0" i="0" dirty="0">
                <a:solidFill>
                  <a:schemeClr val="bg1"/>
                </a:solidFill>
                <a:effectLst/>
                <a:latin typeface="+mn-lt"/>
              </a:rPr>
              <a:t> and Mourad </a:t>
            </a:r>
            <a:r>
              <a:rPr lang="en-IN" sz="2000" b="0" i="0" dirty="0" err="1">
                <a:solidFill>
                  <a:schemeClr val="bg1"/>
                </a:solidFill>
                <a:effectLst/>
                <a:latin typeface="+mn-lt"/>
              </a:rPr>
              <a:t>Ykhlef</a:t>
            </a:r>
            <a:r>
              <a:rPr lang="en-IN" sz="2000" b="0" i="0" dirty="0">
                <a:solidFill>
                  <a:schemeClr val="bg1"/>
                </a:solidFill>
                <a:effectLst/>
                <a:latin typeface="+mn-lt"/>
              </a:rPr>
              <a:t>. “A survey of job recommender systems”. In: International</a:t>
            </a:r>
          </a:p>
          <a:p>
            <a:pPr marL="342900" indent="-342900" algn="l">
              <a:buFont typeface="Wingdings" panose="05000000000000000000" pitchFamily="2" charset="2"/>
              <a:buChar char="v"/>
            </a:pPr>
            <a:r>
              <a:rPr lang="en-IN" sz="2000" b="0" i="0" dirty="0">
                <a:solidFill>
                  <a:schemeClr val="bg1"/>
                </a:solidFill>
                <a:effectLst/>
                <a:latin typeface="+mn-lt"/>
              </a:rPr>
              <a:t>Journal of the Physical Sciences 7.29 (2012), pp. 5127–5142. </a:t>
            </a:r>
            <a:r>
              <a:rPr lang="en-IN" sz="2000" b="0" i="0" dirty="0" err="1">
                <a:solidFill>
                  <a:schemeClr val="bg1"/>
                </a:solidFill>
                <a:effectLst/>
                <a:latin typeface="+mn-lt"/>
              </a:rPr>
              <a:t>issn</a:t>
            </a:r>
            <a:r>
              <a:rPr lang="en-IN" sz="2000" b="0" i="0" dirty="0">
                <a:solidFill>
                  <a:schemeClr val="bg1"/>
                </a:solidFill>
                <a:effectLst/>
                <a:latin typeface="+mn-lt"/>
              </a:rPr>
              <a:t>: 19921950. doi:10.5897/IJPS12.482.</a:t>
            </a:r>
          </a:p>
          <a:p>
            <a:pPr marL="342900" indent="-342900" algn="l">
              <a:buFont typeface="Wingdings" panose="05000000000000000000" pitchFamily="2" charset="2"/>
              <a:buChar char="v"/>
            </a:pPr>
            <a:endParaRPr lang="en-IN" sz="2000" b="0" i="0" dirty="0">
              <a:solidFill>
                <a:schemeClr val="bg1"/>
              </a:solidFill>
              <a:effectLst/>
              <a:latin typeface="+mn-lt"/>
            </a:endParaRPr>
          </a:p>
          <a:p>
            <a:pPr marL="342900" indent="-342900" algn="l">
              <a:buFont typeface="Wingdings" panose="05000000000000000000" pitchFamily="2" charset="2"/>
              <a:buChar char="v"/>
            </a:pPr>
            <a:endParaRPr lang="en-IN" sz="2000" dirty="0">
              <a:solidFill>
                <a:schemeClr val="bg1"/>
              </a:solidFill>
              <a:latin typeface="+mn-lt"/>
            </a:endParaRPr>
          </a:p>
          <a:p>
            <a:pPr marL="342900" indent="-342900" algn="l">
              <a:buFont typeface="Wingdings" panose="05000000000000000000" pitchFamily="2" charset="2"/>
              <a:buChar char="v"/>
            </a:pPr>
            <a:r>
              <a:rPr lang="en-IN" sz="2000" b="0" i="0" dirty="0">
                <a:solidFill>
                  <a:schemeClr val="bg1"/>
                </a:solidFill>
                <a:effectLst/>
                <a:latin typeface="+mn-lt"/>
              </a:rPr>
              <a:t> N Deniz, A Noyan, and O G </a:t>
            </a:r>
            <a:r>
              <a:rPr lang="en-IN" sz="2000" b="0" i="0" dirty="0" err="1">
                <a:solidFill>
                  <a:schemeClr val="bg1"/>
                </a:solidFill>
                <a:effectLst/>
                <a:latin typeface="+mn-lt"/>
              </a:rPr>
              <a:t>Ertosun</a:t>
            </a:r>
            <a:r>
              <a:rPr lang="en-IN" sz="2000" b="0" i="0" dirty="0">
                <a:solidFill>
                  <a:schemeClr val="bg1"/>
                </a:solidFill>
                <a:effectLst/>
                <a:latin typeface="+mn-lt"/>
              </a:rPr>
              <a:t>. “Linking Person-job Fit to Job Stress: The Mediating Eﬀect of</a:t>
            </a:r>
          </a:p>
          <a:p>
            <a:pPr marL="342900" indent="-342900" algn="l">
              <a:buFont typeface="Wingdings" panose="05000000000000000000" pitchFamily="2" charset="2"/>
              <a:buChar char="v"/>
            </a:pPr>
            <a:r>
              <a:rPr lang="en-IN" sz="2000" b="0" i="0" dirty="0">
                <a:solidFill>
                  <a:schemeClr val="bg1"/>
                </a:solidFill>
                <a:effectLst/>
                <a:latin typeface="+mn-lt"/>
              </a:rPr>
              <a:t>Perceived Person-organization Fit”. In: Procedia - Social and </a:t>
            </a:r>
            <a:r>
              <a:rPr lang="en-IN" sz="2000" b="0" i="0" dirty="0" err="1">
                <a:solidFill>
                  <a:schemeClr val="bg1"/>
                </a:solidFill>
                <a:effectLst/>
                <a:latin typeface="+mn-lt"/>
              </a:rPr>
              <a:t>Behavioral</a:t>
            </a:r>
            <a:r>
              <a:rPr lang="en-IN" sz="2000" b="0" i="0" dirty="0">
                <a:solidFill>
                  <a:schemeClr val="bg1"/>
                </a:solidFill>
                <a:effectLst/>
                <a:latin typeface="+mn-lt"/>
              </a:rPr>
              <a:t> Sciences 20.7.(2015), pp. 369–376</a:t>
            </a:r>
          </a:p>
          <a:p>
            <a:endParaRPr lang="en-IN" dirty="0"/>
          </a:p>
        </p:txBody>
      </p:sp>
      <p:sp>
        <p:nvSpPr>
          <p:cNvPr id="4" name="TextBox 3">
            <a:extLst>
              <a:ext uri="{FF2B5EF4-FFF2-40B4-BE49-F238E27FC236}">
                <a16:creationId xmlns:a16="http://schemas.microsoft.com/office/drawing/2014/main" id="{2F53746A-C4AA-A057-9D70-83482A96120D}"/>
              </a:ext>
            </a:extLst>
          </p:cNvPr>
          <p:cNvSpPr txBox="1"/>
          <p:nvPr/>
        </p:nvSpPr>
        <p:spPr>
          <a:xfrm>
            <a:off x="317221" y="126360"/>
            <a:ext cx="4697260" cy="707886"/>
          </a:xfrm>
          <a:prstGeom prst="rect">
            <a:avLst/>
          </a:prstGeom>
          <a:noFill/>
        </p:spPr>
        <p:txBody>
          <a:bodyPr wrap="square" rtlCol="0">
            <a:spAutoFit/>
          </a:bodyPr>
          <a:lstStyle/>
          <a:p>
            <a:r>
              <a:rPr lang="en-IN" sz="4000" dirty="0">
                <a:solidFill>
                  <a:schemeClr val="bg1"/>
                </a:solidFill>
              </a:rPr>
              <a:t>REFERENCES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877"/>
        <p:cNvGrpSpPr/>
        <p:nvPr/>
      </p:nvGrpSpPr>
      <p:grpSpPr>
        <a:xfrm>
          <a:off x="0" y="0"/>
          <a:ext cx="0" cy="0"/>
          <a:chOff x="0" y="0"/>
          <a:chExt cx="0" cy="0"/>
        </a:xfrm>
      </p:grpSpPr>
      <p:sp>
        <p:nvSpPr>
          <p:cNvPr id="2" name="TextBox 1">
            <a:extLst>
              <a:ext uri="{FF2B5EF4-FFF2-40B4-BE49-F238E27FC236}">
                <a16:creationId xmlns:a16="http://schemas.microsoft.com/office/drawing/2014/main" id="{AEF0366C-2932-1ED0-7D8D-C25067AA8247}"/>
              </a:ext>
            </a:extLst>
          </p:cNvPr>
          <p:cNvSpPr txBox="1"/>
          <p:nvPr/>
        </p:nvSpPr>
        <p:spPr>
          <a:xfrm>
            <a:off x="325676" y="576198"/>
            <a:ext cx="8029184" cy="3662541"/>
          </a:xfrm>
          <a:prstGeom prst="rect">
            <a:avLst/>
          </a:prstGeom>
          <a:noFill/>
        </p:spPr>
        <p:txBody>
          <a:bodyPr wrap="square" rtlCol="0">
            <a:spAutoFit/>
          </a:bodyPr>
          <a:lstStyle/>
          <a:p>
            <a:pPr marL="342900" indent="-342900">
              <a:buFont typeface="Wingdings" panose="05000000000000000000" pitchFamily="2" charset="2"/>
              <a:buChar char="v"/>
            </a:pPr>
            <a:r>
              <a:rPr lang="en-IN" sz="2000" b="0" i="0" dirty="0">
                <a:solidFill>
                  <a:schemeClr val="bg1"/>
                </a:solidFill>
                <a:effectLst/>
                <a:latin typeface="+mn-lt"/>
              </a:rPr>
              <a:t> </a:t>
            </a:r>
            <a:r>
              <a:rPr lang="en-IN" sz="1600" b="0" i="0" dirty="0">
                <a:solidFill>
                  <a:schemeClr val="bg1"/>
                </a:solidFill>
                <a:effectLst/>
                <a:latin typeface="+mn-lt"/>
              </a:rPr>
              <a:t>M </a:t>
            </a:r>
            <a:r>
              <a:rPr lang="en-IN" sz="1600" b="0" i="0" dirty="0" err="1">
                <a:solidFill>
                  <a:schemeClr val="bg1"/>
                </a:solidFill>
                <a:effectLst/>
                <a:latin typeface="+mn-lt"/>
              </a:rPr>
              <a:t>Diaby</a:t>
            </a:r>
            <a:r>
              <a:rPr lang="en-IN" sz="1600" b="0" i="0" dirty="0">
                <a:solidFill>
                  <a:schemeClr val="bg1"/>
                </a:solidFill>
                <a:effectLst/>
                <a:latin typeface="+mn-lt"/>
              </a:rPr>
              <a:t> and E </a:t>
            </a:r>
            <a:r>
              <a:rPr lang="en-IN" sz="1600" b="0" i="0" dirty="0" err="1">
                <a:solidFill>
                  <a:schemeClr val="bg1"/>
                </a:solidFill>
                <a:effectLst/>
                <a:latin typeface="+mn-lt"/>
              </a:rPr>
              <a:t>Viennet</a:t>
            </a:r>
            <a:r>
              <a:rPr lang="en-IN" sz="1600" b="0" i="0" dirty="0">
                <a:solidFill>
                  <a:schemeClr val="bg1"/>
                </a:solidFill>
                <a:effectLst/>
                <a:latin typeface="+mn-lt"/>
              </a:rPr>
              <a:t>. “Taxonomy-based job recommender systems on Facebook and LinkedIn proﬁles”. In: Proc. of Int. Conf. on Research Challenges in Information Science (2014), pp. 1–6. </a:t>
            </a:r>
            <a:r>
              <a:rPr lang="en-IN" sz="1600" b="0" i="0" dirty="0" err="1">
                <a:solidFill>
                  <a:schemeClr val="bg1"/>
                </a:solidFill>
                <a:effectLst/>
                <a:latin typeface="+mn-lt"/>
              </a:rPr>
              <a:t>issn</a:t>
            </a:r>
            <a:r>
              <a:rPr lang="en-IN" sz="1600" b="0" i="0" dirty="0">
                <a:solidFill>
                  <a:schemeClr val="bg1"/>
                </a:solidFill>
                <a:effectLst/>
                <a:latin typeface="+mn-lt"/>
              </a:rPr>
              <a:t>: 21511357. doi:10.1109/RCIS.2014.6861048.</a:t>
            </a:r>
          </a:p>
          <a:p>
            <a:pPr marL="285750" indent="-285750">
              <a:buFont typeface="Wingdings" panose="05000000000000000000" pitchFamily="2" charset="2"/>
              <a:buChar char="v"/>
            </a:pPr>
            <a:endParaRPr lang="en-IN" sz="1600" b="0" i="0" dirty="0">
              <a:solidFill>
                <a:schemeClr val="bg1"/>
              </a:solidFill>
              <a:effectLst/>
              <a:latin typeface="+mn-lt"/>
            </a:endParaRPr>
          </a:p>
          <a:p>
            <a:pPr marL="285750" indent="-285750">
              <a:buFont typeface="Wingdings" panose="05000000000000000000" pitchFamily="2" charset="2"/>
              <a:buChar char="v"/>
            </a:pPr>
            <a:r>
              <a:rPr lang="en-IN" sz="1600" b="0" i="0" dirty="0">
                <a:solidFill>
                  <a:schemeClr val="bg1"/>
                </a:solidFill>
                <a:effectLst/>
                <a:latin typeface="+mn-lt"/>
              </a:rPr>
              <a:t>M </a:t>
            </a:r>
            <a:r>
              <a:rPr lang="en-IN" sz="1600" b="0" i="0" dirty="0" err="1">
                <a:solidFill>
                  <a:schemeClr val="bg1"/>
                </a:solidFill>
                <a:effectLst/>
                <a:latin typeface="+mn-lt"/>
              </a:rPr>
              <a:t>Kusner</a:t>
            </a:r>
            <a:r>
              <a:rPr lang="en-IN" sz="1600" b="0" i="0" dirty="0">
                <a:solidFill>
                  <a:schemeClr val="bg1"/>
                </a:solidFill>
                <a:effectLst/>
                <a:latin typeface="+mn-lt"/>
              </a:rPr>
              <a:t> et al. “From word embeddings to document distances”. In: Proc. of the 32nd Int. Conf. on Machine Learning, ICML’15. 2015, pp. 957–966</a:t>
            </a:r>
          </a:p>
          <a:p>
            <a:pPr marL="285750" indent="-285750">
              <a:buFont typeface="Wingdings" panose="05000000000000000000" pitchFamily="2" charset="2"/>
              <a:buChar char="v"/>
            </a:pPr>
            <a:endParaRPr lang="en-IN" sz="1600" dirty="0">
              <a:solidFill>
                <a:schemeClr val="bg1"/>
              </a:solidFill>
              <a:latin typeface="+mn-lt"/>
            </a:endParaRPr>
          </a:p>
          <a:p>
            <a:pPr marL="285750" indent="-285750" algn="l">
              <a:buFont typeface="Wingdings" panose="05000000000000000000" pitchFamily="2" charset="2"/>
              <a:buChar char="v"/>
            </a:pPr>
            <a:r>
              <a:rPr lang="en-GB" sz="1600" b="0" i="0" dirty="0">
                <a:solidFill>
                  <a:schemeClr val="bg1"/>
                </a:solidFill>
                <a:effectLst/>
                <a:latin typeface="+mn-lt"/>
              </a:rPr>
              <a:t>M </a:t>
            </a:r>
            <a:r>
              <a:rPr lang="en-GB" sz="1600" b="0" i="0" dirty="0" err="1">
                <a:solidFill>
                  <a:schemeClr val="bg1"/>
                </a:solidFill>
                <a:effectLst/>
                <a:latin typeface="+mn-lt"/>
              </a:rPr>
              <a:t>Diaby</a:t>
            </a:r>
            <a:r>
              <a:rPr lang="en-GB" sz="1600" b="0" i="0" dirty="0">
                <a:solidFill>
                  <a:schemeClr val="bg1"/>
                </a:solidFill>
                <a:effectLst/>
                <a:latin typeface="+mn-lt"/>
              </a:rPr>
              <a:t>, E </a:t>
            </a:r>
            <a:r>
              <a:rPr lang="en-GB" sz="1600" b="0" i="0" dirty="0" err="1">
                <a:solidFill>
                  <a:schemeClr val="bg1"/>
                </a:solidFill>
                <a:effectLst/>
                <a:latin typeface="+mn-lt"/>
              </a:rPr>
              <a:t>Viennet</a:t>
            </a:r>
            <a:r>
              <a:rPr lang="en-GB" sz="1600" b="0" i="0" dirty="0">
                <a:solidFill>
                  <a:schemeClr val="bg1"/>
                </a:solidFill>
                <a:effectLst/>
                <a:latin typeface="+mn-lt"/>
              </a:rPr>
              <a:t>, and T Launay. “Toward the next generation of recruitment </a:t>
            </a:r>
            <a:r>
              <a:rPr lang="en-GB" sz="1600" b="0" i="0" dirty="0" err="1">
                <a:solidFill>
                  <a:schemeClr val="bg1"/>
                </a:solidFill>
                <a:effectLst/>
                <a:latin typeface="+mn-lt"/>
              </a:rPr>
              <a:t>tools:An</a:t>
            </a:r>
            <a:r>
              <a:rPr lang="en-GB" sz="1600" b="0" i="0" dirty="0">
                <a:solidFill>
                  <a:schemeClr val="bg1"/>
                </a:solidFill>
                <a:effectLst/>
                <a:latin typeface="+mn-lt"/>
              </a:rPr>
              <a:t> online social network-based job recommender system”. In: Proc. of the 2013 IEEE/ACM Int. Conf. on</a:t>
            </a:r>
          </a:p>
          <a:p>
            <a:pPr marL="285750" indent="-285750" algn="l">
              <a:buFont typeface="Wingdings" panose="05000000000000000000" pitchFamily="2" charset="2"/>
              <a:buChar char="v"/>
            </a:pPr>
            <a:r>
              <a:rPr lang="en-GB" sz="1600" b="0" i="0" dirty="0">
                <a:solidFill>
                  <a:schemeClr val="bg1"/>
                </a:solidFill>
                <a:effectLst/>
                <a:latin typeface="+mn-lt"/>
              </a:rPr>
              <a:t>Advances in Social Networks Analysis and Mining, ASONAM 2013 (2013) pp.</a:t>
            </a:r>
          </a:p>
          <a:p>
            <a:pPr marL="285750" indent="-285750" algn="l">
              <a:buFont typeface="Wingdings" panose="05000000000000000000" pitchFamily="2" charset="2"/>
              <a:buChar char="v"/>
            </a:pPr>
            <a:r>
              <a:rPr lang="en-GB" sz="1600" b="0" i="0" dirty="0">
                <a:solidFill>
                  <a:schemeClr val="bg1"/>
                </a:solidFill>
                <a:effectLst/>
                <a:latin typeface="+mn-lt"/>
              </a:rPr>
              <a:t> 821–828. doi:10. 1145/2492517.2500266</a:t>
            </a:r>
          </a:p>
          <a:p>
            <a:endParaRPr lang="en-IN" sz="2000" b="0" i="0" dirty="0">
              <a:solidFill>
                <a:schemeClr val="bg1"/>
              </a:solidFill>
              <a:effectLst/>
              <a:latin typeface="ff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4"/>
        <p:cNvGrpSpPr/>
        <p:nvPr/>
      </p:nvGrpSpPr>
      <p:grpSpPr>
        <a:xfrm>
          <a:off x="0" y="0"/>
          <a:ext cx="0" cy="0"/>
          <a:chOff x="0" y="0"/>
          <a:chExt cx="0" cy="0"/>
        </a:xfrm>
      </p:grpSpPr>
      <p:sp>
        <p:nvSpPr>
          <p:cNvPr id="1115" name="Google Shape;1115;p47"/>
          <p:cNvSpPr/>
          <p:nvPr/>
        </p:nvSpPr>
        <p:spPr>
          <a:xfrm>
            <a:off x="0" y="429080"/>
            <a:ext cx="6206400" cy="101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47"/>
          <p:cNvSpPr txBox="1">
            <a:spLocks noGrp="1"/>
          </p:cNvSpPr>
          <p:nvPr>
            <p:ph type="title"/>
          </p:nvPr>
        </p:nvSpPr>
        <p:spPr>
          <a:xfrm>
            <a:off x="720000" y="387600"/>
            <a:ext cx="5781300" cy="10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 YOU</a:t>
            </a:r>
            <a:endParaRPr sz="6000" dirty="0"/>
          </a:p>
        </p:txBody>
      </p:sp>
      <p:grpSp>
        <p:nvGrpSpPr>
          <p:cNvPr id="1117" name="Google Shape;1117;p47"/>
          <p:cNvGrpSpPr/>
          <p:nvPr/>
        </p:nvGrpSpPr>
        <p:grpSpPr>
          <a:xfrm>
            <a:off x="7667993" y="3122764"/>
            <a:ext cx="3128310" cy="3388330"/>
            <a:chOff x="7667993" y="3122764"/>
            <a:chExt cx="3128310" cy="3388330"/>
          </a:xfrm>
        </p:grpSpPr>
        <p:sp>
          <p:nvSpPr>
            <p:cNvPr id="1118" name="Google Shape;1118;p47"/>
            <p:cNvSpPr/>
            <p:nvPr/>
          </p:nvSpPr>
          <p:spPr>
            <a:xfrm rot="-5400000" flipH="1">
              <a:off x="7145125" y="364563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9" name="Google Shape;1119;p47"/>
            <p:cNvGrpSpPr/>
            <p:nvPr/>
          </p:nvGrpSpPr>
          <p:grpSpPr>
            <a:xfrm rot="10800000">
              <a:off x="8421626" y="4008544"/>
              <a:ext cx="2374678" cy="2502550"/>
              <a:chOff x="2011428" y="602777"/>
              <a:chExt cx="774292" cy="815987"/>
            </a:xfrm>
          </p:grpSpPr>
          <p:sp>
            <p:nvSpPr>
              <p:cNvPr id="1120" name="Google Shape;1120;p47"/>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6" name="Google Shape;1126;p47"/>
          <p:cNvGrpSpPr/>
          <p:nvPr/>
        </p:nvGrpSpPr>
        <p:grpSpPr>
          <a:xfrm>
            <a:off x="-1140837" y="-1836406"/>
            <a:ext cx="4639853" cy="3002612"/>
            <a:chOff x="-1140837" y="-1836406"/>
            <a:chExt cx="4639853" cy="3002612"/>
          </a:xfrm>
        </p:grpSpPr>
        <p:sp>
          <p:nvSpPr>
            <p:cNvPr id="1127" name="Google Shape;1127;p47"/>
            <p:cNvSpPr/>
            <p:nvPr/>
          </p:nvSpPr>
          <p:spPr>
            <a:xfrm>
              <a:off x="-1140837" y="-341056"/>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7"/>
            <p:cNvGrpSpPr/>
            <p:nvPr/>
          </p:nvGrpSpPr>
          <p:grpSpPr>
            <a:xfrm rot="5400000">
              <a:off x="662742" y="-2296784"/>
              <a:ext cx="2375896" cy="3296652"/>
              <a:chOff x="2132995" y="960308"/>
              <a:chExt cx="496177" cy="688438"/>
            </a:xfrm>
          </p:grpSpPr>
          <p:sp>
            <p:nvSpPr>
              <p:cNvPr id="1129" name="Google Shape;1129;p47"/>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3"/>
          <p:cNvSpPr txBox="1">
            <a:spLocks noGrp="1"/>
          </p:cNvSpPr>
          <p:nvPr>
            <p:ph type="subTitle" idx="1"/>
          </p:nvPr>
        </p:nvSpPr>
        <p:spPr>
          <a:xfrm>
            <a:off x="1903980" y="2465239"/>
            <a:ext cx="4732500" cy="1177800"/>
          </a:xfrm>
          <a:prstGeom prst="rect">
            <a:avLst/>
          </a:prstGeom>
        </p:spPr>
        <p:txBody>
          <a:bodyPr spcFirstLastPara="1" wrap="square" lIns="91425" tIns="91425" rIns="91425" bIns="91425" anchor="ctr" anchorCtr="0">
            <a:noAutofit/>
          </a:bodyPr>
          <a:lstStyle/>
          <a:p>
            <a:pPr lvl="0" indent="-457200" algn="l" rtl="0">
              <a:spcBef>
                <a:spcPts val="0"/>
              </a:spcBef>
              <a:spcAft>
                <a:spcPts val="0"/>
              </a:spcAft>
              <a:buFont typeface="Wingdings" panose="05000000000000000000" pitchFamily="2" charset="2"/>
              <a:buChar char="q"/>
            </a:pPr>
            <a:r>
              <a:rPr lang="en-IN" sz="2800" dirty="0"/>
              <a:t>ABSTRACT</a:t>
            </a:r>
          </a:p>
          <a:p>
            <a:pPr lvl="0" indent="-457200" algn="l" rtl="0">
              <a:spcBef>
                <a:spcPts val="0"/>
              </a:spcBef>
              <a:spcAft>
                <a:spcPts val="0"/>
              </a:spcAft>
              <a:buFont typeface="Wingdings" panose="05000000000000000000" pitchFamily="2" charset="2"/>
              <a:buChar char="q"/>
            </a:pPr>
            <a:r>
              <a:rPr lang="en-IN" sz="2800" dirty="0"/>
              <a:t>INTRODUCTION</a:t>
            </a:r>
          </a:p>
          <a:p>
            <a:pPr lvl="0" indent="-457200" algn="l" rtl="0">
              <a:spcBef>
                <a:spcPts val="0"/>
              </a:spcBef>
              <a:spcAft>
                <a:spcPts val="0"/>
              </a:spcAft>
              <a:buFont typeface="Wingdings" panose="05000000000000000000" pitchFamily="2" charset="2"/>
              <a:buChar char="q"/>
            </a:pPr>
            <a:r>
              <a:rPr lang="en-IN" sz="2800" dirty="0"/>
              <a:t>LITERATURE REVIEW</a:t>
            </a:r>
          </a:p>
          <a:p>
            <a:pPr lvl="0" indent="-457200" algn="l" rtl="0">
              <a:spcBef>
                <a:spcPts val="0"/>
              </a:spcBef>
              <a:spcAft>
                <a:spcPts val="0"/>
              </a:spcAft>
              <a:buFont typeface="Wingdings" panose="05000000000000000000" pitchFamily="2" charset="2"/>
              <a:buChar char="q"/>
            </a:pPr>
            <a:r>
              <a:rPr lang="en-IN" sz="2800" dirty="0"/>
              <a:t>REFERENCES</a:t>
            </a:r>
          </a:p>
          <a:p>
            <a:pPr marL="0" lvl="0" indent="0" algn="l" rtl="0">
              <a:spcBef>
                <a:spcPts val="0"/>
              </a:spcBef>
              <a:spcAft>
                <a:spcPts val="0"/>
              </a:spcAft>
              <a:buNone/>
            </a:pPr>
            <a:endParaRPr lang="en-IN" sz="3200" dirty="0"/>
          </a:p>
          <a:p>
            <a:pPr marL="0" lvl="0" indent="0" algn="l" rtl="0">
              <a:spcBef>
                <a:spcPts val="0"/>
              </a:spcBef>
              <a:spcAft>
                <a:spcPts val="0"/>
              </a:spcAft>
              <a:buNone/>
            </a:pPr>
            <a:endParaRPr sz="1400" dirty="0"/>
          </a:p>
        </p:txBody>
      </p:sp>
      <p:sp>
        <p:nvSpPr>
          <p:cNvPr id="864" name="Google Shape;864;p33"/>
          <p:cNvSpPr txBox="1">
            <a:spLocks noGrp="1"/>
          </p:cNvSpPr>
          <p:nvPr>
            <p:ph type="title"/>
          </p:nvPr>
        </p:nvSpPr>
        <p:spPr>
          <a:xfrm>
            <a:off x="714008" y="348285"/>
            <a:ext cx="47325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CONTENTS</a:t>
            </a:r>
            <a:endParaRPr dirty="0"/>
          </a:p>
        </p:txBody>
      </p:sp>
      <p:sp>
        <p:nvSpPr>
          <p:cNvPr id="2" name="TextBox 1">
            <a:extLst>
              <a:ext uri="{FF2B5EF4-FFF2-40B4-BE49-F238E27FC236}">
                <a16:creationId xmlns:a16="http://schemas.microsoft.com/office/drawing/2014/main" id="{DABC3632-0F97-3CDC-76DC-C051F3120316}"/>
              </a:ext>
            </a:extLst>
          </p:cNvPr>
          <p:cNvSpPr txBox="1"/>
          <p:nvPr/>
        </p:nvSpPr>
        <p:spPr>
          <a:xfrm>
            <a:off x="2379945" y="4271375"/>
            <a:ext cx="3306871" cy="307777"/>
          </a:xfrm>
          <a:prstGeom prst="rect">
            <a:avLst/>
          </a:prstGeom>
          <a:noFill/>
        </p:spPr>
        <p:txBody>
          <a:bodyPr wrap="square" rtlCol="0">
            <a:spAutoFit/>
          </a:bodyPr>
          <a:lstStyle/>
          <a:p>
            <a:r>
              <a:rPr lang="en-IN" dirty="0" err="1"/>
              <a:t>B.Tech</a:t>
            </a:r>
            <a:r>
              <a:rPr lang="en-IN" dirty="0"/>
              <a:t>(IT)</a:t>
            </a:r>
          </a:p>
        </p:txBody>
      </p:sp>
    </p:spTree>
    <p:extLst>
      <p:ext uri="{BB962C8B-B14F-4D97-AF65-F5344CB8AC3E}">
        <p14:creationId xmlns:p14="http://schemas.microsoft.com/office/powerpoint/2010/main" val="389976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sp>
        <p:nvSpPr>
          <p:cNvPr id="841" name="Google Shape;841;p31"/>
          <p:cNvSpPr txBox="1">
            <a:spLocks noGrp="1"/>
          </p:cNvSpPr>
          <p:nvPr>
            <p:ph type="body" idx="1"/>
          </p:nvPr>
        </p:nvSpPr>
        <p:spPr>
          <a:xfrm>
            <a:off x="720000" y="1133240"/>
            <a:ext cx="7704000" cy="3509700"/>
          </a:xfrm>
          <a:prstGeom prst="rect">
            <a:avLst/>
          </a:prstGeom>
        </p:spPr>
        <p:txBody>
          <a:bodyPr spcFirstLastPara="1" wrap="square" lIns="91425" tIns="91425" rIns="91425" bIns="91425" anchor="ctr" anchorCtr="0">
            <a:noAutofit/>
          </a:bodyPr>
          <a:lstStyle/>
          <a:p>
            <a:pPr marL="152400" indent="0">
              <a:spcBef>
                <a:spcPts val="800"/>
              </a:spcBef>
              <a:buNone/>
            </a:pPr>
            <a:r>
              <a:rPr lang="en-GB" dirty="0"/>
              <a:t>In the last years, job recommender systems have become popular since they successfully reduce information overload by generating personalized job suggestions. Although in the literature exists a variety of techniques and strategies used as part of job recommender systems, most of them fail to recommending job vacancies that ﬁt properly to the jobseekers proﬁles. Thus, the contributions of this work are threefold, we:</a:t>
            </a:r>
          </a:p>
          <a:p>
            <a:pPr marL="152400" indent="0">
              <a:spcBef>
                <a:spcPts val="800"/>
              </a:spcBef>
              <a:buNone/>
            </a:pPr>
            <a:r>
              <a:rPr lang="en-GB" dirty="0"/>
              <a:t>            </a:t>
            </a:r>
            <a:r>
              <a:rPr lang="en-GB" dirty="0" err="1"/>
              <a:t>i</a:t>
            </a:r>
            <a:r>
              <a:rPr lang="en-GB" dirty="0"/>
              <a:t>) made publicly available a new dataset formed by a set of job seekers proﬁles and a set of job vacancies collected from diﬀerent job search engine sites; </a:t>
            </a:r>
          </a:p>
          <a:p>
            <a:pPr marL="152400" indent="0">
              <a:spcBef>
                <a:spcPts val="800"/>
              </a:spcBef>
              <a:buNone/>
            </a:pPr>
            <a:r>
              <a:rPr lang="en-GB" dirty="0"/>
              <a:t>              ii) put forward the proposal of a framework for job recommendation based on professional skills of job seekers; </a:t>
            </a:r>
          </a:p>
          <a:p>
            <a:pPr marL="152400" indent="0">
              <a:spcBef>
                <a:spcPts val="800"/>
              </a:spcBef>
              <a:buNone/>
            </a:pPr>
            <a:r>
              <a:rPr lang="en-GB" dirty="0"/>
              <a:t>              iii) carried out an evaluation to quantify empirically the recommendation abilities of two state-of-the-art methods, considering diﬀerent conﬁgurations within the proposed framework.</a:t>
            </a:r>
          </a:p>
          <a:p>
            <a:pPr marL="152400" indent="0">
              <a:spcBef>
                <a:spcPts val="800"/>
              </a:spcBef>
              <a:buNone/>
            </a:pPr>
            <a:r>
              <a:rPr lang="en-GB" dirty="0"/>
              <a:t> We thus present a general panorama of job recommendation task aiming to facilitate research and real-world application design regarding this important issue Keywords: Job matching, job seeking, job search, job recommender systems, person-job ﬁt, LinkedIn, word embedding</a:t>
            </a:r>
          </a:p>
          <a:p>
            <a:pPr marL="152400" indent="0">
              <a:spcBef>
                <a:spcPts val="800"/>
              </a:spcBef>
              <a:buNone/>
            </a:pPr>
            <a:r>
              <a:rPr lang="en-GB" dirty="0"/>
              <a:t>   </a:t>
            </a:r>
          </a:p>
          <a:p>
            <a:pPr marL="152400" indent="0">
              <a:spcBef>
                <a:spcPts val="800"/>
              </a:spcBef>
              <a:buNone/>
            </a:pPr>
            <a:r>
              <a:rPr lang="en-GB" sz="1400" b="1" dirty="0"/>
              <a:t>Keywords</a:t>
            </a:r>
            <a:r>
              <a:rPr lang="en-GB" dirty="0"/>
              <a:t>: Job matching, job seeking, job search, job recommender systems, person-job ﬁt, LinkedIn, word embedding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3"/>
          <p:cNvSpPr txBox="1">
            <a:spLocks noGrp="1"/>
          </p:cNvSpPr>
          <p:nvPr>
            <p:ph type="subTitle" idx="1"/>
          </p:nvPr>
        </p:nvSpPr>
        <p:spPr>
          <a:xfrm>
            <a:off x="313175" y="2239770"/>
            <a:ext cx="4732500" cy="11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t>        The fast growth of the Internet caused a matching growth of the amount of available online information that increased the need to expand the ability of users to manage all this information. This encourages a substantial interest in specific research fields and technologies that could benefit the managing of this information overload. The most important fields are Information retrieval and Information filtering. Information retrieval deals with automatically matching users information and Information filtering aims to assist users eliminating unwanted information</a:t>
            </a:r>
          </a:p>
          <a:p>
            <a:pPr marL="0" lvl="0" indent="0" algn="l" rtl="0">
              <a:spcBef>
                <a:spcPts val="0"/>
              </a:spcBef>
              <a:spcAft>
                <a:spcPts val="0"/>
              </a:spcAft>
              <a:buNone/>
            </a:pPr>
            <a:r>
              <a:rPr lang="en-GB" sz="1400" dirty="0"/>
              <a:t>         Recommender systems are being broadly accepted in various applications to suggest products, services, and information items to latent customers. Many e-commerce applications join recommender systems in order to expand customer services</a:t>
            </a:r>
            <a:endParaRPr sz="1400" dirty="0"/>
          </a:p>
        </p:txBody>
      </p:sp>
      <p:sp>
        <p:nvSpPr>
          <p:cNvPr id="864" name="Google Shape;864;p33"/>
          <p:cNvSpPr txBox="1">
            <a:spLocks noGrp="1"/>
          </p:cNvSpPr>
          <p:nvPr>
            <p:ph type="title"/>
          </p:nvPr>
        </p:nvSpPr>
        <p:spPr>
          <a:xfrm>
            <a:off x="313175" y="348285"/>
            <a:ext cx="47325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46"/>
          <p:cNvSpPr txBox="1">
            <a:spLocks noGrp="1"/>
          </p:cNvSpPr>
          <p:nvPr>
            <p:ph type="title"/>
          </p:nvPr>
        </p:nvSpPr>
        <p:spPr>
          <a:xfrm>
            <a:off x="1269150" y="2160396"/>
            <a:ext cx="6605700" cy="23239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100" b="0" dirty="0">
                <a:latin typeface="+mn-lt"/>
              </a:rPr>
              <a:t>The  Internet-based recruiting platforms  become  a primary recruitment channel in  most  companies. While  such  platforms  decrease  the  recruitment  time  and  advertisement  cost,  they  suffer  from  an inappropriateness  of  traditional  information  retrieval  techniques  like  the  Boolean  search  methods</a:t>
            </a:r>
            <a:br>
              <a:rPr lang="en-GB" sz="1100" b="0" dirty="0">
                <a:latin typeface="+mn-lt"/>
              </a:rPr>
            </a:br>
            <a:br>
              <a:rPr lang="en-GB" sz="1100" b="0" dirty="0">
                <a:latin typeface="+mn-lt"/>
              </a:rPr>
            </a:br>
            <a:br>
              <a:rPr lang="en-GB" sz="1100" b="0" dirty="0">
                <a:latin typeface="+mn-lt"/>
              </a:rPr>
            </a:br>
            <a:r>
              <a:rPr lang="en-GB" sz="1100" b="0" dirty="0">
                <a:latin typeface="+mn-lt"/>
              </a:rPr>
              <a:t>Consequently,  a vast  amount of candidates  missed the  opportunity of  recruiting. The  recommender system technology aims to help users in finding items that match their personnel interests; it has a successful usage  in e-commerce applications  to deal  with problems related  to information  overload efficiently</a:t>
            </a:r>
            <a:endParaRPr sz="1100" b="0" dirty="0">
              <a:latin typeface="+mn-lt"/>
            </a:endParaRPr>
          </a:p>
        </p:txBody>
      </p:sp>
      <p:sp>
        <p:nvSpPr>
          <p:cNvPr id="2" name="TextBox 1">
            <a:extLst>
              <a:ext uri="{FF2B5EF4-FFF2-40B4-BE49-F238E27FC236}">
                <a16:creationId xmlns:a16="http://schemas.microsoft.com/office/drawing/2014/main" id="{A49F17C5-B64A-AB5D-2D9E-AB01E400E0C7}"/>
              </a:ext>
            </a:extLst>
          </p:cNvPr>
          <p:cNvSpPr txBox="1"/>
          <p:nvPr/>
        </p:nvSpPr>
        <p:spPr>
          <a:xfrm>
            <a:off x="2292263" y="74407"/>
            <a:ext cx="5123145" cy="584775"/>
          </a:xfrm>
          <a:prstGeom prst="rect">
            <a:avLst/>
          </a:prstGeom>
          <a:noFill/>
        </p:spPr>
        <p:txBody>
          <a:bodyPr wrap="square" rtlCol="0">
            <a:spAutoFit/>
          </a:bodyPr>
          <a:lstStyle/>
          <a:p>
            <a:r>
              <a:rPr lang="en-IN" sz="3200" b="1" dirty="0"/>
              <a:t>LITERATURE REVIEW</a:t>
            </a:r>
          </a:p>
        </p:txBody>
      </p:sp>
      <p:sp>
        <p:nvSpPr>
          <p:cNvPr id="3" name="TextBox 2">
            <a:extLst>
              <a:ext uri="{FF2B5EF4-FFF2-40B4-BE49-F238E27FC236}">
                <a16:creationId xmlns:a16="http://schemas.microsoft.com/office/drawing/2014/main" id="{B7DBA57C-B996-37B1-CADD-46053A856FAC}"/>
              </a:ext>
            </a:extLst>
          </p:cNvPr>
          <p:cNvSpPr txBox="1"/>
          <p:nvPr/>
        </p:nvSpPr>
        <p:spPr>
          <a:xfrm>
            <a:off x="1269150" y="960067"/>
            <a:ext cx="6605700" cy="954107"/>
          </a:xfrm>
          <a:prstGeom prst="rect">
            <a:avLst/>
          </a:prstGeom>
          <a:noFill/>
        </p:spPr>
        <p:txBody>
          <a:bodyPr wrap="square" rtlCol="0">
            <a:spAutoFit/>
          </a:bodyPr>
          <a:lstStyle/>
          <a:p>
            <a:r>
              <a:rPr lang="en-IN" sz="2400" b="1" i="0" dirty="0">
                <a:solidFill>
                  <a:schemeClr val="bg1"/>
                </a:solidFill>
                <a:effectLst/>
                <a:latin typeface="+mn-lt"/>
              </a:rPr>
              <a:t>              </a:t>
            </a:r>
            <a:r>
              <a:rPr lang="en-IN" sz="2000" b="1" i="0" dirty="0">
                <a:solidFill>
                  <a:schemeClr val="bg1"/>
                </a:solidFill>
                <a:effectLst/>
                <a:latin typeface="+mn-lt"/>
              </a:rPr>
              <a:t>A survey of job recommender systems</a:t>
            </a:r>
            <a:endParaRPr lang="en-IN" sz="2400" b="1" i="0" dirty="0">
              <a:solidFill>
                <a:schemeClr val="bg1"/>
              </a:solidFill>
              <a:effectLst/>
              <a:latin typeface="+mn-lt"/>
            </a:endParaRPr>
          </a:p>
          <a:p>
            <a:endParaRPr lang="en-IN" sz="1600" b="1" i="0" dirty="0">
              <a:solidFill>
                <a:schemeClr val="bg1"/>
              </a:solidFill>
              <a:effectLst/>
              <a:latin typeface="+mn-lt"/>
            </a:endParaRPr>
          </a:p>
          <a:p>
            <a:r>
              <a:rPr lang="en-IN" sz="1600" b="1" i="0" dirty="0" err="1">
                <a:solidFill>
                  <a:schemeClr val="bg1"/>
                </a:solidFill>
                <a:effectLst/>
                <a:latin typeface="+mn-lt"/>
              </a:rPr>
              <a:t>Shaha</a:t>
            </a:r>
            <a:r>
              <a:rPr lang="en-IN" sz="1600" b="1" i="0" dirty="0">
                <a:solidFill>
                  <a:schemeClr val="bg1"/>
                </a:solidFill>
                <a:effectLst/>
                <a:latin typeface="+mn-lt"/>
              </a:rPr>
              <a:t> T Al-</a:t>
            </a:r>
            <a:r>
              <a:rPr lang="en-IN" sz="1600" b="1" i="0" dirty="0" err="1">
                <a:solidFill>
                  <a:schemeClr val="bg1"/>
                </a:solidFill>
                <a:effectLst/>
                <a:latin typeface="+mn-lt"/>
              </a:rPr>
              <a:t>Otaibi</a:t>
            </a:r>
            <a:r>
              <a:rPr lang="en-IN" sz="1600" b="1" i="0" dirty="0">
                <a:solidFill>
                  <a:schemeClr val="bg1"/>
                </a:solidFill>
                <a:effectLst/>
                <a:latin typeface="+mn-lt"/>
              </a:rPr>
              <a:t> and Mourad </a:t>
            </a:r>
            <a:r>
              <a:rPr lang="en-IN" sz="1600" b="1" i="0" dirty="0" err="1">
                <a:solidFill>
                  <a:schemeClr val="bg1"/>
                </a:solidFill>
                <a:effectLst/>
                <a:latin typeface="+mn-lt"/>
              </a:rPr>
              <a:t>Ykhlef</a:t>
            </a:r>
            <a:r>
              <a:rPr lang="en-IN" sz="1600" b="1" dirty="0">
                <a:solidFill>
                  <a:schemeClr val="bg1"/>
                </a:solidFill>
                <a:latin typeface="+mn-lt"/>
              </a:rPr>
              <a:t>  29.7.</a:t>
            </a:r>
            <a:r>
              <a:rPr lang="en-IN" sz="1600" b="1" i="0" dirty="0">
                <a:solidFill>
                  <a:schemeClr val="bg1"/>
                </a:solidFill>
                <a:effectLst/>
                <a:latin typeface="+mn-lt"/>
              </a:rPr>
              <a:t>(2012)</a:t>
            </a:r>
            <a:endParaRPr lang="en-IN" sz="1600" b="1"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46"/>
          <p:cNvSpPr txBox="1">
            <a:spLocks noGrp="1"/>
          </p:cNvSpPr>
          <p:nvPr>
            <p:ph type="title"/>
          </p:nvPr>
        </p:nvSpPr>
        <p:spPr>
          <a:xfrm>
            <a:off x="1519672" y="707377"/>
            <a:ext cx="6605700" cy="507648"/>
          </a:xfrm>
          <a:prstGeom prst="rect">
            <a:avLst/>
          </a:prstGeom>
        </p:spPr>
        <p:txBody>
          <a:bodyPr spcFirstLastPara="1" wrap="square" lIns="91425" tIns="91425" rIns="91425" bIns="91425" anchor="ctr" anchorCtr="0">
            <a:noAutofit/>
          </a:bodyPr>
          <a:lstStyle/>
          <a:p>
            <a:r>
              <a:rPr lang="en-IN" sz="3200" b="1" dirty="0"/>
              <a:t>LITERATURE REVIEW</a:t>
            </a:r>
            <a:br>
              <a:rPr lang="en-IN" sz="7200" b="1" dirty="0"/>
            </a:br>
            <a:endParaRPr dirty="0"/>
          </a:p>
        </p:txBody>
      </p:sp>
      <p:sp>
        <p:nvSpPr>
          <p:cNvPr id="3" name="TextBox 2">
            <a:extLst>
              <a:ext uri="{FF2B5EF4-FFF2-40B4-BE49-F238E27FC236}">
                <a16:creationId xmlns:a16="http://schemas.microsoft.com/office/drawing/2014/main" id="{3B0B0678-BB85-0CE6-0B49-5E6F91153AAE}"/>
              </a:ext>
            </a:extLst>
          </p:cNvPr>
          <p:cNvSpPr txBox="1"/>
          <p:nvPr/>
        </p:nvSpPr>
        <p:spPr>
          <a:xfrm>
            <a:off x="2129424" y="922637"/>
            <a:ext cx="5749447" cy="523220"/>
          </a:xfrm>
          <a:prstGeom prst="rect">
            <a:avLst/>
          </a:prstGeom>
          <a:noFill/>
        </p:spPr>
        <p:txBody>
          <a:bodyPr wrap="square" rtlCol="0">
            <a:spAutoFit/>
          </a:bodyPr>
          <a:lstStyle/>
          <a:p>
            <a:pPr algn="l"/>
            <a:r>
              <a:rPr lang="en-IN" b="1" i="0" dirty="0">
                <a:solidFill>
                  <a:schemeClr val="bg1"/>
                </a:solidFill>
                <a:effectLst/>
                <a:latin typeface="+mn-lt"/>
              </a:rPr>
              <a:t>Linking Person-job Fit to Job Stress: The Mediating Eﬀect of</a:t>
            </a:r>
          </a:p>
          <a:p>
            <a:pPr algn="l"/>
            <a:r>
              <a:rPr lang="en-IN" b="1" i="0" dirty="0">
                <a:solidFill>
                  <a:schemeClr val="bg1"/>
                </a:solidFill>
                <a:effectLst/>
                <a:latin typeface="+mn-lt"/>
              </a:rPr>
              <a:t>Perceived Person-organization Fit</a:t>
            </a:r>
            <a:endParaRPr lang="en-IN" b="1" dirty="0">
              <a:latin typeface="+mn-lt"/>
            </a:endParaRPr>
          </a:p>
        </p:txBody>
      </p:sp>
      <p:sp>
        <p:nvSpPr>
          <p:cNvPr id="4" name="TextBox 3">
            <a:extLst>
              <a:ext uri="{FF2B5EF4-FFF2-40B4-BE49-F238E27FC236}">
                <a16:creationId xmlns:a16="http://schemas.microsoft.com/office/drawing/2014/main" id="{755DB884-7F8C-F935-5C65-F33A3CD77267}"/>
              </a:ext>
            </a:extLst>
          </p:cNvPr>
          <p:cNvSpPr txBox="1"/>
          <p:nvPr/>
        </p:nvSpPr>
        <p:spPr>
          <a:xfrm flipH="1">
            <a:off x="1116694" y="1507412"/>
            <a:ext cx="3887453" cy="738664"/>
          </a:xfrm>
          <a:prstGeom prst="rect">
            <a:avLst/>
          </a:prstGeom>
          <a:noFill/>
        </p:spPr>
        <p:txBody>
          <a:bodyPr wrap="square" rtlCol="0">
            <a:spAutoFit/>
          </a:bodyPr>
          <a:lstStyle/>
          <a:p>
            <a:r>
              <a:rPr lang="en-IN" sz="1400" b="1" i="0" dirty="0">
                <a:solidFill>
                  <a:schemeClr val="bg1"/>
                </a:solidFill>
                <a:effectLst/>
                <a:latin typeface="+mn-lt"/>
              </a:rPr>
              <a:t>N Deniz, A Noyan, and O G </a:t>
            </a:r>
            <a:r>
              <a:rPr lang="en-IN" sz="1400" b="1" i="0" dirty="0" err="1">
                <a:solidFill>
                  <a:schemeClr val="bg1"/>
                </a:solidFill>
                <a:effectLst/>
                <a:latin typeface="+mn-lt"/>
              </a:rPr>
              <a:t>Ertosun</a:t>
            </a:r>
            <a:endParaRPr lang="en-IN" sz="1400" b="1" i="0" dirty="0">
              <a:solidFill>
                <a:schemeClr val="bg1"/>
              </a:solidFill>
              <a:effectLst/>
              <a:latin typeface="+mn-lt"/>
            </a:endParaRPr>
          </a:p>
          <a:p>
            <a:r>
              <a:rPr lang="en-IN" sz="1400" b="1" i="0" dirty="0">
                <a:solidFill>
                  <a:schemeClr val="bg1"/>
                </a:solidFill>
                <a:effectLst/>
                <a:latin typeface="+mn-lt"/>
              </a:rPr>
              <a:t>20.7.(2015</a:t>
            </a:r>
            <a:r>
              <a:rPr lang="en-IN" b="1" dirty="0">
                <a:solidFill>
                  <a:schemeClr val="bg1"/>
                </a:solidFill>
                <a:latin typeface="+mn-lt"/>
              </a:rPr>
              <a:t>)</a:t>
            </a:r>
            <a:endParaRPr lang="en-IN" sz="1400" b="1" i="0" dirty="0">
              <a:solidFill>
                <a:schemeClr val="bg1"/>
              </a:solidFill>
              <a:effectLst/>
              <a:latin typeface="+mn-lt"/>
            </a:endParaRPr>
          </a:p>
          <a:p>
            <a:endParaRPr lang="en-IN" dirty="0"/>
          </a:p>
        </p:txBody>
      </p:sp>
      <p:sp>
        <p:nvSpPr>
          <p:cNvPr id="5" name="TextBox 4">
            <a:extLst>
              <a:ext uri="{FF2B5EF4-FFF2-40B4-BE49-F238E27FC236}">
                <a16:creationId xmlns:a16="http://schemas.microsoft.com/office/drawing/2014/main" id="{E452D1CC-AB64-70EE-82D4-CD83B1E1472A}"/>
              </a:ext>
            </a:extLst>
          </p:cNvPr>
          <p:cNvSpPr txBox="1"/>
          <p:nvPr/>
        </p:nvSpPr>
        <p:spPr>
          <a:xfrm>
            <a:off x="1321497" y="2246076"/>
            <a:ext cx="7002049" cy="1815882"/>
          </a:xfrm>
          <a:prstGeom prst="rect">
            <a:avLst/>
          </a:prstGeom>
          <a:noFill/>
        </p:spPr>
        <p:txBody>
          <a:bodyPr wrap="square" rtlCol="0">
            <a:spAutoFit/>
          </a:bodyPr>
          <a:lstStyle/>
          <a:p>
            <a:r>
              <a:rPr lang="en-GB" dirty="0"/>
              <a:t>The study also aims to investigate if perceived person-organization fit mediates the relationship between person-job fit and job stress. The results of the study demonstrate that paying careful attention to person-job fit and adjusting employees to the organization are essential factors for decreasing job stress</a:t>
            </a:r>
          </a:p>
          <a:p>
            <a:endParaRPr lang="en-GB" dirty="0"/>
          </a:p>
          <a:p>
            <a:r>
              <a:rPr lang="en-GB" dirty="0"/>
              <a:t>The research indicates that organizations whose employees are suited to their jobs operate with greater efficiency and adapt to change more smoothly than those whose employees do not fit their jobs.</a:t>
            </a:r>
            <a:endParaRPr lang="en-IN" dirty="0"/>
          </a:p>
        </p:txBody>
      </p:sp>
    </p:spTree>
    <p:extLst>
      <p:ext uri="{BB962C8B-B14F-4D97-AF65-F5344CB8AC3E}">
        <p14:creationId xmlns:p14="http://schemas.microsoft.com/office/powerpoint/2010/main" val="181566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46"/>
          <p:cNvSpPr txBox="1">
            <a:spLocks noGrp="1"/>
          </p:cNvSpPr>
          <p:nvPr>
            <p:ph type="title"/>
          </p:nvPr>
        </p:nvSpPr>
        <p:spPr>
          <a:xfrm>
            <a:off x="1519672" y="707377"/>
            <a:ext cx="6605700" cy="507648"/>
          </a:xfrm>
          <a:prstGeom prst="rect">
            <a:avLst/>
          </a:prstGeom>
        </p:spPr>
        <p:txBody>
          <a:bodyPr spcFirstLastPara="1" wrap="square" lIns="91425" tIns="91425" rIns="91425" bIns="91425" anchor="ctr" anchorCtr="0">
            <a:noAutofit/>
          </a:bodyPr>
          <a:lstStyle/>
          <a:p>
            <a:r>
              <a:rPr lang="en-IN" sz="3200" b="1" dirty="0"/>
              <a:t>LITERATURE REVIEW</a:t>
            </a:r>
            <a:br>
              <a:rPr lang="en-IN" sz="7200" b="1" dirty="0"/>
            </a:br>
            <a:endParaRPr dirty="0"/>
          </a:p>
        </p:txBody>
      </p:sp>
      <p:sp>
        <p:nvSpPr>
          <p:cNvPr id="3" name="TextBox 2">
            <a:extLst>
              <a:ext uri="{FF2B5EF4-FFF2-40B4-BE49-F238E27FC236}">
                <a16:creationId xmlns:a16="http://schemas.microsoft.com/office/drawing/2014/main" id="{3B0B0678-BB85-0CE6-0B49-5E6F91153AAE}"/>
              </a:ext>
            </a:extLst>
          </p:cNvPr>
          <p:cNvSpPr txBox="1"/>
          <p:nvPr/>
        </p:nvSpPr>
        <p:spPr>
          <a:xfrm>
            <a:off x="2129424" y="922637"/>
            <a:ext cx="5749447" cy="584775"/>
          </a:xfrm>
          <a:prstGeom prst="rect">
            <a:avLst/>
          </a:prstGeom>
          <a:noFill/>
        </p:spPr>
        <p:txBody>
          <a:bodyPr wrap="square" rtlCol="0">
            <a:spAutoFit/>
          </a:bodyPr>
          <a:lstStyle/>
          <a:p>
            <a:r>
              <a:rPr lang="en-IN" sz="1600" b="1" i="0" dirty="0">
                <a:solidFill>
                  <a:schemeClr val="bg1"/>
                </a:solidFill>
                <a:effectLst/>
                <a:latin typeface="+mn-lt"/>
              </a:rPr>
              <a:t>Taxonomy-based job recommender systems on Facebook and LinkedIn proﬁles</a:t>
            </a:r>
            <a:endParaRPr lang="en-IN" sz="1600" b="1" dirty="0">
              <a:latin typeface="+mn-lt"/>
            </a:endParaRPr>
          </a:p>
        </p:txBody>
      </p:sp>
      <p:sp>
        <p:nvSpPr>
          <p:cNvPr id="4" name="TextBox 3">
            <a:extLst>
              <a:ext uri="{FF2B5EF4-FFF2-40B4-BE49-F238E27FC236}">
                <a16:creationId xmlns:a16="http://schemas.microsoft.com/office/drawing/2014/main" id="{755DB884-7F8C-F935-5C65-F33A3CD77267}"/>
              </a:ext>
            </a:extLst>
          </p:cNvPr>
          <p:cNvSpPr txBox="1"/>
          <p:nvPr/>
        </p:nvSpPr>
        <p:spPr>
          <a:xfrm flipH="1">
            <a:off x="1116694" y="1507412"/>
            <a:ext cx="3887453" cy="584775"/>
          </a:xfrm>
          <a:prstGeom prst="rect">
            <a:avLst/>
          </a:prstGeom>
          <a:noFill/>
        </p:spPr>
        <p:txBody>
          <a:bodyPr wrap="square" rtlCol="0">
            <a:spAutoFit/>
          </a:bodyPr>
          <a:lstStyle/>
          <a:p>
            <a:r>
              <a:rPr lang="en-IN" sz="1800" b="0" i="0" dirty="0">
                <a:solidFill>
                  <a:schemeClr val="bg1"/>
                </a:solidFill>
                <a:effectLst/>
                <a:latin typeface="ffc"/>
              </a:rPr>
              <a:t> </a:t>
            </a:r>
            <a:r>
              <a:rPr lang="en-IN" sz="1400" b="1" i="0" dirty="0">
                <a:solidFill>
                  <a:schemeClr val="bg1"/>
                </a:solidFill>
                <a:effectLst/>
                <a:latin typeface="+mn-lt"/>
              </a:rPr>
              <a:t>M </a:t>
            </a:r>
            <a:r>
              <a:rPr lang="en-IN" sz="1400" b="1" i="0" dirty="0" err="1">
                <a:solidFill>
                  <a:schemeClr val="bg1"/>
                </a:solidFill>
                <a:effectLst/>
                <a:latin typeface="+mn-lt"/>
              </a:rPr>
              <a:t>Diaby</a:t>
            </a:r>
            <a:r>
              <a:rPr lang="en-IN" sz="1400" b="1" i="0" dirty="0">
                <a:solidFill>
                  <a:schemeClr val="bg1"/>
                </a:solidFill>
                <a:effectLst/>
                <a:latin typeface="+mn-lt"/>
              </a:rPr>
              <a:t> and E </a:t>
            </a:r>
            <a:r>
              <a:rPr lang="en-IN" sz="1400" b="1" i="0" dirty="0" err="1">
                <a:solidFill>
                  <a:schemeClr val="bg1"/>
                </a:solidFill>
                <a:effectLst/>
                <a:latin typeface="+mn-lt"/>
              </a:rPr>
              <a:t>Viennet</a:t>
            </a:r>
            <a:r>
              <a:rPr lang="en-IN" sz="1400" b="1" i="0" dirty="0">
                <a:solidFill>
                  <a:schemeClr val="bg1"/>
                </a:solidFill>
                <a:effectLst/>
                <a:latin typeface="+mn-lt"/>
              </a:rPr>
              <a:t> (2014</a:t>
            </a:r>
            <a:r>
              <a:rPr lang="en-IN" b="1" dirty="0">
                <a:solidFill>
                  <a:schemeClr val="bg1"/>
                </a:solidFill>
                <a:latin typeface="+mn-lt"/>
              </a:rPr>
              <a:t>)</a:t>
            </a:r>
            <a:endParaRPr lang="en-IN" sz="1400" b="1" i="0" dirty="0">
              <a:solidFill>
                <a:schemeClr val="bg1"/>
              </a:solidFill>
              <a:effectLst/>
              <a:latin typeface="+mn-lt"/>
            </a:endParaRPr>
          </a:p>
          <a:p>
            <a:endParaRPr lang="en-IN" dirty="0"/>
          </a:p>
        </p:txBody>
      </p:sp>
      <p:sp>
        <p:nvSpPr>
          <p:cNvPr id="5" name="TextBox 4">
            <a:extLst>
              <a:ext uri="{FF2B5EF4-FFF2-40B4-BE49-F238E27FC236}">
                <a16:creationId xmlns:a16="http://schemas.microsoft.com/office/drawing/2014/main" id="{E452D1CC-AB64-70EE-82D4-CD83B1E1472A}"/>
              </a:ext>
            </a:extLst>
          </p:cNvPr>
          <p:cNvSpPr txBox="1"/>
          <p:nvPr/>
        </p:nvSpPr>
        <p:spPr>
          <a:xfrm>
            <a:off x="1123323" y="2339099"/>
            <a:ext cx="7002049" cy="2031325"/>
          </a:xfrm>
          <a:prstGeom prst="rect">
            <a:avLst/>
          </a:prstGeom>
          <a:noFill/>
        </p:spPr>
        <p:txBody>
          <a:bodyPr wrap="square" rtlCol="0">
            <a:spAutoFit/>
          </a:bodyPr>
          <a:lstStyle/>
          <a:p>
            <a:r>
              <a:rPr lang="en-GB" dirty="0"/>
              <a:t>The Global Leader in Social and Mobile Recruiting that offers Facebook recruitment solutions; to use its applications, Facebook or LinkedIn users explicitly grant access to some parts of their data, and they are presented with the jobs whose descriptions are matching their profiles the most</a:t>
            </a:r>
          </a:p>
          <a:p>
            <a:endParaRPr lang="en-GB" dirty="0"/>
          </a:p>
          <a:p>
            <a:r>
              <a:rPr lang="en-GB" dirty="0"/>
              <a:t>A taxonomy that defines the set of occupations across the world of work, to develop a new taxonomy-based vector model for social network users and job descriptions suited to the task of job recommendation; we propose two similarity functions based on the AND </a:t>
            </a:r>
            <a:r>
              <a:rPr lang="en-GB" dirty="0" err="1"/>
              <a:t>and</a:t>
            </a:r>
            <a:r>
              <a:rPr lang="en-GB" dirty="0"/>
              <a:t> OR fuzzy logic's operators, suited to the proposed vector model</a:t>
            </a:r>
            <a:endParaRPr lang="en-IN" dirty="0"/>
          </a:p>
        </p:txBody>
      </p:sp>
    </p:spTree>
    <p:extLst>
      <p:ext uri="{BB962C8B-B14F-4D97-AF65-F5344CB8AC3E}">
        <p14:creationId xmlns:p14="http://schemas.microsoft.com/office/powerpoint/2010/main" val="132323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34"/>
          <p:cNvSpPr/>
          <p:nvPr/>
        </p:nvSpPr>
        <p:spPr>
          <a:xfrm>
            <a:off x="100838" y="1550749"/>
            <a:ext cx="2594861" cy="1925362"/>
          </a:xfrm>
          <a:prstGeom prst="rect">
            <a:avLst/>
          </a:prstGeom>
          <a:noFill/>
          <a:ln w="1905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txBox="1">
            <a:spLocks noGrp="1"/>
          </p:cNvSpPr>
          <p:nvPr>
            <p:ph type="title"/>
          </p:nvPr>
        </p:nvSpPr>
        <p:spPr>
          <a:xfrm>
            <a:off x="3801078" y="2345310"/>
            <a:ext cx="3621000" cy="4528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b="0" dirty="0">
                <a:latin typeface="+mn-lt"/>
              </a:rPr>
              <a:t>The recommender systems could use historical rating information to determine which type of job required which type of candidate characteristics in the past in order to be rated positively by the recruiter. This information could then be used to predict the match between job and previously not rated candidates. The need of applying the recommender system techniques for selection process can be motivated from different perspectives. While we interested in how people find an appropriate job, other researchers are interested in how change the ways people effectively collaborate once the candidate is recruited. This increases the requirements to select candidates that not only fit with the requirements of the job but also with the team members in terms of interpersonal compatibility</a:t>
            </a:r>
            <a:endParaRPr sz="1200" b="0" dirty="0">
              <a:latin typeface="+mn-lt"/>
            </a:endParaRPr>
          </a:p>
        </p:txBody>
      </p:sp>
      <p:sp>
        <p:nvSpPr>
          <p:cNvPr id="871" name="Google Shape;871;p34"/>
          <p:cNvSpPr txBox="1">
            <a:spLocks noGrp="1"/>
          </p:cNvSpPr>
          <p:nvPr>
            <p:ph type="subTitle" idx="1"/>
          </p:nvPr>
        </p:nvSpPr>
        <p:spPr>
          <a:xfrm>
            <a:off x="1542211" y="0"/>
            <a:ext cx="5879867" cy="925551"/>
          </a:xfrm>
          <a:prstGeom prst="rect">
            <a:avLst/>
          </a:prstGeom>
        </p:spPr>
        <p:txBody>
          <a:bodyPr spcFirstLastPara="1" wrap="square" lIns="91425" tIns="91425" rIns="91425" bIns="91425" anchor="ctr" anchorCtr="0">
            <a:noAutofit/>
          </a:bodyPr>
          <a:lstStyle/>
          <a:p>
            <a:pPr marL="0" indent="0" algn="just"/>
            <a:r>
              <a:rPr lang="en-IN" sz="2000" b="1" dirty="0"/>
              <a:t>MOTIVATION OFJOB REOMMENDATION</a:t>
            </a:r>
            <a:endParaRPr sz="2000" b="1" dirty="0"/>
          </a:p>
        </p:txBody>
      </p:sp>
      <p:grpSp>
        <p:nvGrpSpPr>
          <p:cNvPr id="873" name="Google Shape;873;p34"/>
          <p:cNvGrpSpPr/>
          <p:nvPr/>
        </p:nvGrpSpPr>
        <p:grpSpPr>
          <a:xfrm>
            <a:off x="935832" y="4262691"/>
            <a:ext cx="3293462" cy="92817"/>
            <a:chOff x="819025" y="3822075"/>
            <a:chExt cx="891450" cy="25125"/>
          </a:xfrm>
        </p:grpSpPr>
        <p:sp>
          <p:nvSpPr>
            <p:cNvPr id="874" name="Google Shape;874;p34"/>
            <p:cNvSpPr/>
            <p:nvPr/>
          </p:nvSpPr>
          <p:spPr>
            <a:xfrm>
              <a:off x="819025" y="3822375"/>
              <a:ext cx="891450" cy="24825"/>
            </a:xfrm>
            <a:custGeom>
              <a:avLst/>
              <a:gdLst/>
              <a:ahLst/>
              <a:cxnLst/>
              <a:rect l="l" t="t" r="r" b="b"/>
              <a:pathLst>
                <a:path w="35658" h="993" extrusionOk="0">
                  <a:moveTo>
                    <a:pt x="12093" y="0"/>
                  </a:moveTo>
                  <a:lnTo>
                    <a:pt x="11244" y="849"/>
                  </a:lnTo>
                  <a:lnTo>
                    <a:pt x="0" y="849"/>
                  </a:lnTo>
                  <a:lnTo>
                    <a:pt x="0" y="993"/>
                  </a:lnTo>
                  <a:lnTo>
                    <a:pt x="11304" y="993"/>
                  </a:lnTo>
                  <a:lnTo>
                    <a:pt x="12153" y="144"/>
                  </a:lnTo>
                  <a:lnTo>
                    <a:pt x="35658" y="144"/>
                  </a:lnTo>
                  <a:lnTo>
                    <a:pt x="35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1235525" y="3823575"/>
              <a:ext cx="134825" cy="14025"/>
            </a:xfrm>
            <a:custGeom>
              <a:avLst/>
              <a:gdLst/>
              <a:ahLst/>
              <a:cxnLst/>
              <a:rect l="l" t="t" r="r" b="b"/>
              <a:pathLst>
                <a:path w="5393" h="561" extrusionOk="0">
                  <a:moveTo>
                    <a:pt x="5348" y="0"/>
                  </a:moveTo>
                  <a:lnTo>
                    <a:pt x="4852" y="497"/>
                  </a:lnTo>
                  <a:lnTo>
                    <a:pt x="509" y="497"/>
                  </a:lnTo>
                  <a:lnTo>
                    <a:pt x="44" y="32"/>
                  </a:lnTo>
                  <a:lnTo>
                    <a:pt x="0" y="80"/>
                  </a:lnTo>
                  <a:lnTo>
                    <a:pt x="481" y="561"/>
                  </a:lnTo>
                  <a:lnTo>
                    <a:pt x="4876" y="561"/>
                  </a:lnTo>
                  <a:lnTo>
                    <a:pt x="5392" y="48"/>
                  </a:lnTo>
                  <a:lnTo>
                    <a:pt x="5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1027875" y="3822075"/>
              <a:ext cx="23125" cy="13525"/>
            </a:xfrm>
            <a:custGeom>
              <a:avLst/>
              <a:gdLst/>
              <a:ahLst/>
              <a:cxnLst/>
              <a:rect l="l" t="t" r="r" b="b"/>
              <a:pathLst>
                <a:path w="925" h="541" extrusionOk="0">
                  <a:moveTo>
                    <a:pt x="609" y="0"/>
                  </a:moveTo>
                  <a:lnTo>
                    <a:pt x="0"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1042475" y="3822075"/>
              <a:ext cx="23150" cy="13525"/>
            </a:xfrm>
            <a:custGeom>
              <a:avLst/>
              <a:gdLst/>
              <a:ahLst/>
              <a:cxnLst/>
              <a:rect l="l" t="t" r="r" b="b"/>
              <a:pathLst>
                <a:path w="926" h="541" extrusionOk="0">
                  <a:moveTo>
                    <a:pt x="609" y="0"/>
                  </a:moveTo>
                  <a:lnTo>
                    <a:pt x="1"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1057100" y="3822075"/>
              <a:ext cx="23125" cy="13525"/>
            </a:xfrm>
            <a:custGeom>
              <a:avLst/>
              <a:gdLst/>
              <a:ahLst/>
              <a:cxnLst/>
              <a:rect l="l" t="t" r="r" b="b"/>
              <a:pathLst>
                <a:path w="925" h="541" extrusionOk="0">
                  <a:moveTo>
                    <a:pt x="609" y="0"/>
                  </a:moveTo>
                  <a:lnTo>
                    <a:pt x="0" y="541"/>
                  </a:lnTo>
                  <a:lnTo>
                    <a:pt x="316"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1071700" y="3822075"/>
              <a:ext cx="23150" cy="13525"/>
            </a:xfrm>
            <a:custGeom>
              <a:avLst/>
              <a:gdLst/>
              <a:ahLst/>
              <a:cxnLst/>
              <a:rect l="l" t="t" r="r" b="b"/>
              <a:pathLst>
                <a:path w="926" h="541" extrusionOk="0">
                  <a:moveTo>
                    <a:pt x="605" y="0"/>
                  </a:moveTo>
                  <a:lnTo>
                    <a:pt x="1" y="541"/>
                  </a:lnTo>
                  <a:lnTo>
                    <a:pt x="317"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1086300" y="3822075"/>
              <a:ext cx="23150" cy="13525"/>
            </a:xfrm>
            <a:custGeom>
              <a:avLst/>
              <a:gdLst/>
              <a:ahLst/>
              <a:cxnLst/>
              <a:rect l="l" t="t" r="r" b="b"/>
              <a:pathLst>
                <a:path w="926" h="541" extrusionOk="0">
                  <a:moveTo>
                    <a:pt x="605" y="0"/>
                  </a:moveTo>
                  <a:lnTo>
                    <a:pt x="1" y="541"/>
                  </a:lnTo>
                  <a:lnTo>
                    <a:pt x="317" y="541"/>
                  </a:lnTo>
                  <a:lnTo>
                    <a:pt x="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Sample Reference Letter Template (Free Example Word) | Workable">
            <a:extLst>
              <a:ext uri="{FF2B5EF4-FFF2-40B4-BE49-F238E27FC236}">
                <a16:creationId xmlns:a16="http://schemas.microsoft.com/office/drawing/2014/main" id="{1E5D73E3-2295-EE1C-44CD-F35047A1F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7" y="1550749"/>
            <a:ext cx="2594861" cy="1925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4965700" y="2463892"/>
            <a:ext cx="2099305" cy="13518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b="0" dirty="0">
                <a:latin typeface="+mn-lt"/>
              </a:rPr>
              <a:t>The recruiters generate the job description by determining the set of requirements and constraints on skills, expertise levels, and degrees</a:t>
            </a:r>
            <a:endParaRPr sz="1200" b="0" dirty="0">
              <a:latin typeface="+mn-lt"/>
            </a:endParaRPr>
          </a:p>
        </p:txBody>
      </p:sp>
      <p:sp>
        <p:nvSpPr>
          <p:cNvPr id="886" name="Google Shape;886;p35"/>
          <p:cNvSpPr txBox="1">
            <a:spLocks noGrp="1"/>
          </p:cNvSpPr>
          <p:nvPr>
            <p:ph type="title" idx="2"/>
          </p:nvPr>
        </p:nvSpPr>
        <p:spPr>
          <a:xfrm>
            <a:off x="2757857" y="234909"/>
            <a:ext cx="5584475"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THE RECRUITING PROCESS</a:t>
            </a:r>
            <a:endParaRPr sz="2400" dirty="0"/>
          </a:p>
        </p:txBody>
      </p:sp>
      <p:sp>
        <p:nvSpPr>
          <p:cNvPr id="887" name="Google Shape;887;p35"/>
          <p:cNvSpPr txBox="1">
            <a:spLocks noGrp="1"/>
          </p:cNvSpPr>
          <p:nvPr>
            <p:ph type="subTitle" idx="1"/>
          </p:nvPr>
        </p:nvSpPr>
        <p:spPr>
          <a:xfrm>
            <a:off x="4965700" y="1111999"/>
            <a:ext cx="3039300" cy="13518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dirty="0">
                <a:latin typeface="+mn-lt"/>
              </a:rPr>
              <a:t>Recruiting process is a core function of human resource management treating the labour as one of the important factors of production</a:t>
            </a:r>
            <a:endParaRPr sz="1200" dirty="0">
              <a:latin typeface="+mn-lt"/>
            </a:endParaRPr>
          </a:p>
        </p:txBody>
      </p:sp>
      <p:pic>
        <p:nvPicPr>
          <p:cNvPr id="1026" name="Picture 2" descr="Ultimate 6 Steps Guide in Recruitment Process | by Corprate.io | Medium">
            <a:extLst>
              <a:ext uri="{FF2B5EF4-FFF2-40B4-BE49-F238E27FC236}">
                <a16:creationId xmlns:a16="http://schemas.microsoft.com/office/drawing/2014/main" id="{C5A2CC4C-713B-38DA-4D30-04B6B70F1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013" y="1316151"/>
            <a:ext cx="3029987" cy="3029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1339</Words>
  <Application>Microsoft Office PowerPoint</Application>
  <PresentationFormat>On-screen Show (16:9)</PresentationFormat>
  <Paragraphs>95</Paragraphs>
  <Slides>15</Slides>
  <Notes>15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Arial</vt:lpstr>
      <vt:lpstr>Roboto</vt:lpstr>
      <vt:lpstr>Proxima Nova</vt:lpstr>
      <vt:lpstr>ffc</vt:lpstr>
      <vt:lpstr>Roboto Condensed Light</vt:lpstr>
      <vt:lpstr>Wingdings</vt:lpstr>
      <vt:lpstr>Orbitron</vt:lpstr>
      <vt:lpstr>Palanquin Dark</vt:lpstr>
      <vt:lpstr>Proxima Nova Semibold</vt:lpstr>
      <vt:lpstr>Fredoka One</vt:lpstr>
      <vt:lpstr>ffe</vt:lpstr>
      <vt:lpstr>The Evolution of Invention in Canada Thesis by Slidesgo</vt:lpstr>
      <vt:lpstr>Slidesgo Final Pages</vt:lpstr>
      <vt:lpstr>SKILLS AND JOB REOMMENDER</vt:lpstr>
      <vt:lpstr>CONTENTS</vt:lpstr>
      <vt:lpstr>ABSTRACT</vt:lpstr>
      <vt:lpstr>INTRODUCTION</vt:lpstr>
      <vt:lpstr>The  Internet-based recruiting platforms  become  a primary recruitment channel in  most  companies. While  such  platforms  decrease  the  recruitment  time  and  advertisement  cost,  they  suffer  from  an inappropriateness  of  traditional  information  retrieval  techniques  like  the  Boolean  search  methods   Consequently,  a vast  amount of candidates  missed the  opportunity of  recruiting. The  recommender system technology aims to help users in finding items that match their personnel interests; it has a successful usage  in e-commerce applications  to deal  with problems related  to information  overload efficiently</vt:lpstr>
      <vt:lpstr>LITERATURE REVIEW </vt:lpstr>
      <vt:lpstr>LITERATURE REVIEW </vt:lpstr>
      <vt:lpstr>The recommender systems could use historical rating information to determine which type of job required which type of candidate characteristics in the past in order to be rated positively by the recruiter. This information could then be used to predict the match between job and previously not rated candidates. The need of applying the recommender system techniques for selection process can be motivated from different perspectives. While we interested in how people find an appropriate job, other researchers are interested in how change the ways people effectively collaborate once the candidate is recruited. This increases the requirements to select candidates that not only fit with the requirements of the job but also with the team members in terms of interpersonal compatibility</vt:lpstr>
      <vt:lpstr>The recruiters generate the job description by determining the set of requirements and constraints on skills, expertise levels, and degrees</vt:lpstr>
      <vt:lpstr>COLLABORATIVE FILTERING</vt:lpstr>
      <vt:lpstr>CONTENT-BASED FILTERING</vt:lpstr>
      <vt:lpstr>JOB REQUIREMENTS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INVENTION IN CANADA THESIS</dc:title>
  <dc:creator>ACER</dc:creator>
  <cp:lastModifiedBy>ACER</cp:lastModifiedBy>
  <cp:revision>12</cp:revision>
  <dcterms:modified xsi:type="dcterms:W3CDTF">2022-09-17T11:10:34Z</dcterms:modified>
</cp:coreProperties>
</file>