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6"/>
  </p:notesMasterIdLst>
  <p:sldIdLst>
    <p:sldId id="256" r:id="rId5"/>
    <p:sldId id="261" r:id="rId6"/>
    <p:sldId id="259" r:id="rId7"/>
    <p:sldId id="258" r:id="rId8"/>
    <p:sldId id="260"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9/17/2022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9/17/2022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9/17/2022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9/17/2022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9/17/2022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9/17/2022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9/17/2022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9/17/2022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96F347-1B2F-4097-AEB5-4A26FB45D67A}" type="datetime1">
              <a:rPr lang="en-US" smtClean="0"/>
              <a:t>9/17/2022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9/17/2022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75B4BE-627A-4EC1-99E1-6F1AA97AB802}" type="datetime1">
              <a:rPr lang="en-US" smtClean="0"/>
              <a:t>9/17/2022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9/17/2022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BED6AC-4FBA-40BD-BE75-20DB64DA4BAD}" type="datetime1">
              <a:rPr lang="en-US" smtClean="0"/>
              <a:t>9/17/2022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33C87-D201-458A-93C0-8EDD9AC92D93}" type="datetime1">
              <a:rPr lang="en-US" smtClean="0"/>
              <a:t>9/17/2022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CE6829-5A25-485A-91B1-5D6D58BB9F23}" type="datetime1">
              <a:rPr lang="en-US" smtClean="0"/>
              <a:t>9/17/2022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9/17/2022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9/17/2022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9/17/2022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9/17/2022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researchgate.net/institution/Heritage-Institute-of-Technology2"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CD8D-E704-46A1-BC3E-9A644A9FFD4E}"/>
              </a:ext>
            </a:extLst>
          </p:cNvPr>
          <p:cNvSpPr>
            <a:spLocks noGrp="1"/>
          </p:cNvSpPr>
          <p:nvPr>
            <p:ph type="ctrTitle" idx="4294967295"/>
          </p:nvPr>
        </p:nvSpPr>
        <p:spPr>
          <a:xfrm>
            <a:off x="1603513" y="-100979"/>
            <a:ext cx="10217426" cy="2009292"/>
          </a:xfrm>
        </p:spPr>
        <p:txBody>
          <a:bodyPr anchor="ctr">
            <a:normAutofit fontScale="90000"/>
          </a:bodyPr>
          <a:lstStyle/>
          <a:p>
            <a:pPr algn="l"/>
            <a:r>
              <a:rPr lang="en-US" sz="5400" dirty="0">
                <a:latin typeface="Times New Roman" panose="02020603050405020304" pitchFamily="18" charset="0"/>
                <a:cs typeface="Times New Roman" panose="02020603050405020304" pitchFamily="18" charset="0"/>
              </a:rPr>
              <a:t>                              Skills and Job</a:t>
            </a:r>
            <a:br>
              <a:rPr lang="en-US" sz="5400" dirty="0">
                <a:latin typeface="Times New Roman" panose="02020603050405020304" pitchFamily="18" charset="0"/>
                <a:cs typeface="Times New Roman" panose="02020603050405020304" pitchFamily="18" charset="0"/>
              </a:rPr>
            </a:br>
            <a:r>
              <a:rPr lang="en-US" sz="5400" dirty="0">
                <a:latin typeface="Times New Roman" panose="02020603050405020304" pitchFamily="18" charset="0"/>
                <a:cs typeface="Times New Roman" panose="02020603050405020304" pitchFamily="18" charset="0"/>
              </a:rPr>
              <a:t>                                recommender</a:t>
            </a:r>
            <a:br>
              <a:rPr lang="en-US" sz="5400"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batch id:pnt2022tmid30065</a:t>
            </a:r>
          </a:p>
        </p:txBody>
      </p:sp>
      <p:sp>
        <p:nvSpPr>
          <p:cNvPr id="3" name="Subtitle 2">
            <a:extLst>
              <a:ext uri="{FF2B5EF4-FFF2-40B4-BE49-F238E27FC236}">
                <a16:creationId xmlns:a16="http://schemas.microsoft.com/office/drawing/2014/main" id="{E309A740-48C5-4AE5-879B-F567D3D7ACDC}"/>
              </a:ext>
            </a:extLst>
          </p:cNvPr>
          <p:cNvSpPr>
            <a:spLocks noGrp="1"/>
          </p:cNvSpPr>
          <p:nvPr>
            <p:ph type="subTitle" idx="4294967295"/>
          </p:nvPr>
        </p:nvSpPr>
        <p:spPr>
          <a:xfrm>
            <a:off x="119270" y="1535734"/>
            <a:ext cx="12072730" cy="4876799"/>
          </a:xfrm>
        </p:spPr>
        <p:txBody>
          <a:bodyPr anchor="ctr">
            <a:normAutofit/>
          </a:bodyPr>
          <a:lstStyle/>
          <a:p>
            <a:pPr algn="just"/>
            <a:r>
              <a:rPr lang="en-US" dirty="0" err="1"/>
              <a:t>Bhuvaneshwaran.A</a:t>
            </a:r>
            <a:r>
              <a:rPr lang="en-US" dirty="0"/>
              <a:t> (610819205007)             </a:t>
            </a:r>
            <a:r>
              <a:rPr lang="en-US" dirty="0">
                <a:latin typeface="Arial Black" panose="020B0A04020102020204" pitchFamily="34" charset="0"/>
              </a:rPr>
              <a:t>Guided By </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Mrs.R.Vasugi,B.E,M.TECH</a:t>
            </a:r>
            <a:endParaRPr lang="en-US" b="1" dirty="0">
              <a:latin typeface="Times New Roman" panose="02020603050405020304" pitchFamily="18" charset="0"/>
              <a:cs typeface="Times New Roman" panose="02020603050405020304" pitchFamily="18" charset="0"/>
            </a:endParaRPr>
          </a:p>
          <a:p>
            <a:pPr algn="just"/>
            <a:r>
              <a:rPr lang="en-US" dirty="0" err="1"/>
              <a:t>Bharanidhar.S</a:t>
            </a:r>
            <a:r>
              <a:rPr lang="en-US" dirty="0"/>
              <a:t> (610819205006)                                              ASSISTANT PROFESSOR                                                                                </a:t>
            </a:r>
          </a:p>
          <a:p>
            <a:pPr algn="just"/>
            <a:r>
              <a:rPr lang="en-US" dirty="0" err="1"/>
              <a:t>Kowsik</a:t>
            </a:r>
            <a:r>
              <a:rPr lang="en-US" dirty="0"/>
              <a:t> </a:t>
            </a:r>
            <a:r>
              <a:rPr lang="en-US" dirty="0" err="1"/>
              <a:t>Prasaath.E.P</a:t>
            </a:r>
            <a:r>
              <a:rPr lang="en-US" dirty="0"/>
              <a:t> (610819205022)       </a:t>
            </a:r>
            <a:r>
              <a:rPr lang="en-US" b="1" dirty="0">
                <a:latin typeface="Arial Black" panose="020B0A04020102020204" pitchFamily="34" charset="0"/>
              </a:rPr>
              <a:t>Project Mentor </a:t>
            </a:r>
            <a:r>
              <a:rPr lang="en-US" dirty="0">
                <a:latin typeface="Arial Black" panose="020B0A04020102020204" pitchFamily="34" charset="0"/>
              </a:rPr>
              <a:t>:</a:t>
            </a:r>
            <a:r>
              <a:rPr lang="en-US" dirty="0" err="1">
                <a:latin typeface="Times New Roman" panose="02020603050405020304" pitchFamily="18" charset="0"/>
                <a:cs typeface="Times New Roman" panose="02020603050405020304" pitchFamily="18" charset="0"/>
              </a:rPr>
              <a:t>Mrs</a:t>
            </a:r>
            <a:r>
              <a:rPr lang="en-US" dirty="0" err="1">
                <a:latin typeface="Arial Black" panose="020B0A04020102020204" pitchFamily="34" charset="0"/>
              </a:rPr>
              <a:t>.</a:t>
            </a:r>
            <a:r>
              <a:rPr lang="en-US" dirty="0" err="1">
                <a:latin typeface="Times New Roman" panose="02020603050405020304" pitchFamily="18" charset="0"/>
                <a:cs typeface="Times New Roman" panose="02020603050405020304" pitchFamily="18" charset="0"/>
              </a:rPr>
              <a:t>R.Vasugi,B.E,M.TECH</a:t>
            </a:r>
            <a:endParaRPr lang="en-US" dirty="0">
              <a:latin typeface="Times New Roman" panose="02020603050405020304" pitchFamily="18" charset="0"/>
              <a:cs typeface="Times New Roman" panose="02020603050405020304" pitchFamily="18" charset="0"/>
            </a:endParaRPr>
          </a:p>
          <a:p>
            <a:pPr algn="just"/>
            <a:r>
              <a:rPr lang="en-US" dirty="0" err="1"/>
              <a:t>Harish.J</a:t>
            </a:r>
            <a:r>
              <a:rPr lang="en-US" dirty="0"/>
              <a:t>(610819205012)                                                            ASSISTANT PROFESSOR </a:t>
            </a:r>
          </a:p>
          <a:p>
            <a:pPr marL="0" indent="0" algn="just">
              <a:buNone/>
            </a:pPr>
            <a:endParaRPr lang="en-US" dirty="0"/>
          </a:p>
          <a:p>
            <a:pPr marL="0" indent="0" algn="just">
              <a:buNone/>
            </a:pPr>
            <a:endParaRPr lang="en-US" dirty="0"/>
          </a:p>
          <a:p>
            <a:pPr marL="0" indent="0" algn="ctr">
              <a:buNone/>
            </a:pPr>
            <a:r>
              <a:rPr lang="en-US" b="1" dirty="0">
                <a:latin typeface="Times New Roman" panose="02020603050405020304" pitchFamily="18" charset="0"/>
                <a:cs typeface="Times New Roman" panose="02020603050405020304" pitchFamily="18" charset="0"/>
              </a:rPr>
              <a:t>ER.PERUMAL MANIMEKALI COLLEGE OF ENGINEERING,</a:t>
            </a:r>
          </a:p>
          <a:p>
            <a:pPr marL="0" indent="0" algn="ctr">
              <a:buNone/>
            </a:pPr>
            <a:r>
              <a:rPr lang="en-US" b="1" dirty="0">
                <a:latin typeface="Times New Roman" panose="02020603050405020304" pitchFamily="18" charset="0"/>
                <a:cs typeface="Times New Roman" panose="02020603050405020304" pitchFamily="18" charset="0"/>
              </a:rPr>
              <a:t>HOSUR.</a:t>
            </a:r>
          </a:p>
        </p:txBody>
      </p:sp>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64B21-EA90-4C79-98F7-9CBBE2DBA58D}"/>
              </a:ext>
            </a:extLst>
          </p:cNvPr>
          <p:cNvSpPr>
            <a:spLocks noGrp="1"/>
          </p:cNvSpPr>
          <p:nvPr>
            <p:ph type="title"/>
          </p:nvPr>
        </p:nvSpPr>
        <p:spPr>
          <a:xfrm>
            <a:off x="2559326" y="327052"/>
            <a:ext cx="8610600" cy="1293028"/>
          </a:xfrm>
        </p:spPr>
        <p:txBody>
          <a:bodyPr/>
          <a:lstStyle/>
          <a:p>
            <a:pPr algn="ctr"/>
            <a:r>
              <a:rPr lang="en-US" b="1" dirty="0">
                <a:solidFill>
                  <a:schemeClr val="accent1"/>
                </a:solidFill>
              </a:rPr>
              <a:t>Reference</a:t>
            </a:r>
          </a:p>
        </p:txBody>
      </p:sp>
      <p:sp>
        <p:nvSpPr>
          <p:cNvPr id="3" name="Content Placeholder 2">
            <a:extLst>
              <a:ext uri="{FF2B5EF4-FFF2-40B4-BE49-F238E27FC236}">
                <a16:creationId xmlns:a16="http://schemas.microsoft.com/office/drawing/2014/main" id="{2421FC9E-9862-4AC9-8002-2E068E05A2FE}"/>
              </a:ext>
            </a:extLst>
          </p:cNvPr>
          <p:cNvSpPr>
            <a:spLocks noGrp="1"/>
          </p:cNvSpPr>
          <p:nvPr>
            <p:ph idx="1"/>
          </p:nvPr>
        </p:nvSpPr>
        <p:spPr>
          <a:xfrm>
            <a:off x="685800" y="1431236"/>
            <a:ext cx="10820400" cy="5261112"/>
          </a:xfrm>
        </p:spPr>
        <p:txBody>
          <a:bodyPr>
            <a:normAutofit lnSpcReduction="10000"/>
          </a:bodyPr>
          <a:lstStyle/>
          <a:p>
            <a:pPr algn="just">
              <a:lnSpc>
                <a:spcPct val="150000"/>
              </a:lnSpc>
              <a:spcBef>
                <a:spcPts val="0"/>
              </a:spcBef>
              <a:buFont typeface="Wingdings" panose="05000000000000000000" pitchFamily="2" charset="2"/>
              <a:buChar char="Ø"/>
            </a:pPr>
            <a:r>
              <a:rPr lang="en-US" sz="2400" b="0" i="0" dirty="0" err="1">
                <a:solidFill>
                  <a:srgbClr val="000000"/>
                </a:solidFill>
                <a:effectLst/>
                <a:latin typeface="Times New Roman" panose="02020603050405020304" pitchFamily="18" charset="0"/>
                <a:cs typeface="Times New Roman" panose="02020603050405020304" pitchFamily="18" charset="0"/>
              </a:rPr>
              <a:t>Shaha</a:t>
            </a:r>
            <a:r>
              <a:rPr lang="en-US" sz="2400" b="0" i="0" dirty="0">
                <a:solidFill>
                  <a:srgbClr val="000000"/>
                </a:solidFill>
                <a:effectLst/>
                <a:latin typeface="Times New Roman" panose="02020603050405020304" pitchFamily="18" charset="0"/>
                <a:cs typeface="Times New Roman" panose="02020603050405020304" pitchFamily="18" charset="0"/>
              </a:rPr>
              <a:t> T Al-</a:t>
            </a:r>
            <a:r>
              <a:rPr lang="en-US" sz="2400" b="0" i="0" dirty="0" err="1">
                <a:solidFill>
                  <a:srgbClr val="000000"/>
                </a:solidFill>
                <a:effectLst/>
                <a:latin typeface="Times New Roman" panose="02020603050405020304" pitchFamily="18" charset="0"/>
                <a:cs typeface="Times New Roman" panose="02020603050405020304" pitchFamily="18" charset="0"/>
              </a:rPr>
              <a:t>Otaibi</a:t>
            </a:r>
            <a:r>
              <a:rPr lang="en-US" sz="2400" b="0" i="0" dirty="0">
                <a:solidFill>
                  <a:srgbClr val="000000"/>
                </a:solidFill>
                <a:effectLst/>
                <a:latin typeface="Times New Roman" panose="02020603050405020304" pitchFamily="18" charset="0"/>
                <a:cs typeface="Times New Roman" panose="02020603050405020304" pitchFamily="18" charset="0"/>
              </a:rPr>
              <a:t> and Mourad </a:t>
            </a:r>
            <a:r>
              <a:rPr lang="en-US" sz="2400" b="0" i="0" dirty="0" err="1">
                <a:solidFill>
                  <a:srgbClr val="000000"/>
                </a:solidFill>
                <a:effectLst/>
                <a:latin typeface="Times New Roman" panose="02020603050405020304" pitchFamily="18" charset="0"/>
                <a:cs typeface="Times New Roman" panose="02020603050405020304" pitchFamily="18" charset="0"/>
              </a:rPr>
              <a:t>Ykhlef</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1" i="0" dirty="0">
                <a:solidFill>
                  <a:srgbClr val="000000"/>
                </a:solidFill>
                <a:effectLst/>
                <a:latin typeface="Times New Roman" panose="02020603050405020304" pitchFamily="18" charset="0"/>
                <a:cs typeface="Times New Roman" panose="02020603050405020304" pitchFamily="18" charset="0"/>
              </a:rPr>
              <a:t>A survey of job recommender sys</a:t>
            </a:r>
            <a:r>
              <a:rPr lang="en-US" sz="2400" b="0" i="0" dirty="0">
                <a:solidFill>
                  <a:srgbClr val="000000"/>
                </a:solidFill>
                <a:effectLst/>
                <a:latin typeface="Times New Roman" panose="02020603050405020304" pitchFamily="18" charset="0"/>
                <a:cs typeface="Times New Roman" panose="02020603050405020304" pitchFamily="18" charset="0"/>
              </a:rPr>
              <a:t>tems”. In: </a:t>
            </a:r>
            <a:r>
              <a:rPr lang="en-US" sz="2400" b="0" i="1" dirty="0">
                <a:solidFill>
                  <a:srgbClr val="000000"/>
                </a:solidFill>
                <a:effectLst/>
                <a:latin typeface="Times New Roman" panose="02020603050405020304" pitchFamily="18" charset="0"/>
                <a:cs typeface="Times New Roman" panose="02020603050405020304" pitchFamily="18" charset="0"/>
              </a:rPr>
              <a:t>International</a:t>
            </a:r>
            <a:r>
              <a:rPr lang="en-US" sz="2400" i="1" dirty="0">
                <a:solidFill>
                  <a:srgbClr val="000000"/>
                </a:solidFill>
                <a:latin typeface="Times New Roman" panose="02020603050405020304" pitchFamily="18" charset="0"/>
                <a:cs typeface="Times New Roman" panose="02020603050405020304" pitchFamily="18" charset="0"/>
              </a:rPr>
              <a:t> </a:t>
            </a:r>
            <a:r>
              <a:rPr lang="en-US" sz="2400" b="0" i="1" dirty="0">
                <a:solidFill>
                  <a:srgbClr val="000000"/>
                </a:solidFill>
                <a:effectLst/>
                <a:latin typeface="Times New Roman" panose="02020603050405020304" pitchFamily="18" charset="0"/>
                <a:cs typeface="Times New Roman" panose="02020603050405020304" pitchFamily="18" charset="0"/>
              </a:rPr>
              <a:t>Journal of the Physical Sciences 7.29 (2012), pp. 5127–5142. </a:t>
            </a:r>
            <a:r>
              <a:rPr lang="en-US" sz="2400" b="0" i="1" dirty="0" err="1">
                <a:solidFill>
                  <a:srgbClr val="000000"/>
                </a:solidFill>
                <a:effectLst/>
                <a:latin typeface="Times New Roman" panose="02020603050405020304" pitchFamily="18" charset="0"/>
                <a:cs typeface="Times New Roman" panose="02020603050405020304" pitchFamily="18" charset="0"/>
              </a:rPr>
              <a:t>issn</a:t>
            </a:r>
            <a:r>
              <a:rPr lang="en-US" sz="2400" b="0" i="1" dirty="0">
                <a:solidFill>
                  <a:srgbClr val="000000"/>
                </a:solidFill>
                <a:effectLst/>
                <a:latin typeface="Times New Roman" panose="02020603050405020304" pitchFamily="18" charset="0"/>
                <a:cs typeface="Times New Roman" panose="02020603050405020304" pitchFamily="18" charset="0"/>
              </a:rPr>
              <a:t>: 19921950. doi:10.5897/IJPS12.482</a:t>
            </a:r>
            <a:r>
              <a:rPr lang="en-US" sz="2400" b="0" i="0" dirty="0">
                <a:solidFill>
                  <a:srgbClr val="000000"/>
                </a:solidFill>
                <a:effectLst/>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N Deniz, A Noyan, and O G </a:t>
            </a:r>
            <a:r>
              <a:rPr lang="en-US" sz="2400" b="0" i="0" dirty="0" err="1">
                <a:solidFill>
                  <a:srgbClr val="000000"/>
                </a:solidFill>
                <a:effectLst/>
                <a:latin typeface="Times New Roman" panose="02020603050405020304" pitchFamily="18" charset="0"/>
                <a:cs typeface="Times New Roman" panose="02020603050405020304" pitchFamily="18" charset="0"/>
              </a:rPr>
              <a:t>Ertosun</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1" i="0" dirty="0">
                <a:solidFill>
                  <a:srgbClr val="000000"/>
                </a:solidFill>
                <a:effectLst/>
                <a:latin typeface="Times New Roman" panose="02020603050405020304" pitchFamily="18" charset="0"/>
                <a:cs typeface="Times New Roman" panose="02020603050405020304" pitchFamily="18" charset="0"/>
              </a:rPr>
              <a:t>Linking Person-job Fit to Job Stress: </a:t>
            </a:r>
            <a:r>
              <a:rPr lang="en-US" sz="2400" b="1" i="1" dirty="0">
                <a:solidFill>
                  <a:srgbClr val="000000"/>
                </a:solidFill>
                <a:effectLst/>
                <a:latin typeface="Times New Roman" panose="02020603050405020304" pitchFamily="18" charset="0"/>
                <a:cs typeface="Times New Roman" panose="02020603050405020304" pitchFamily="18" charset="0"/>
              </a:rPr>
              <a:t>The Mediating Eﬀect of Perceived Person-organization Fit</a:t>
            </a:r>
            <a:r>
              <a:rPr lang="en-US" sz="2400" b="0" i="1" dirty="0">
                <a:solidFill>
                  <a:srgbClr val="000000"/>
                </a:solidFill>
                <a:effectLst/>
                <a:latin typeface="Times New Roman" panose="02020603050405020304" pitchFamily="18" charset="0"/>
                <a:cs typeface="Times New Roman" panose="02020603050405020304" pitchFamily="18" charset="0"/>
              </a:rPr>
              <a:t>”. In: Procedia - Social and Behavioral Sciences 207 (2015), pp. 369–376.</a:t>
            </a:r>
          </a:p>
          <a:p>
            <a:pPr algn="just">
              <a:lnSpc>
                <a:spcPct val="150000"/>
              </a:lnSpc>
              <a:spcBef>
                <a:spcPts val="0"/>
              </a:spcBef>
              <a:buFont typeface="Wingdings" panose="05000000000000000000" pitchFamily="2" charset="2"/>
              <a:buChar char="Ø"/>
            </a:pPr>
            <a:r>
              <a:rPr lang="en-US" sz="2400" dirty="0" err="1">
                <a:solidFill>
                  <a:srgbClr val="000000"/>
                </a:solidFill>
                <a:latin typeface="Times New Roman" panose="02020603050405020304" pitchFamily="18" charset="0"/>
                <a:cs typeface="Times New Roman" panose="02020603050405020304" pitchFamily="18" charset="0"/>
              </a:rPr>
              <a:t>Dipanvita</a:t>
            </a:r>
            <a:r>
              <a:rPr lang="en-US" sz="2400" dirty="0">
                <a:solidFill>
                  <a:srgbClr val="000000"/>
                </a:solidFill>
                <a:latin typeface="Times New Roman" panose="02020603050405020304" pitchFamily="18" charset="0"/>
                <a:cs typeface="Times New Roman" panose="02020603050405020304" pitchFamily="18" charset="0"/>
              </a:rPr>
              <a:t> Saha</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1" i="0" dirty="0">
                <a:solidFill>
                  <a:srgbClr val="000000"/>
                </a:solidFill>
                <a:effectLst/>
                <a:latin typeface="Times New Roman" panose="02020603050405020304" pitchFamily="18" charset="0"/>
                <a:cs typeface="Times New Roman" panose="02020603050405020304" pitchFamily="18" charset="0"/>
              </a:rPr>
              <a:t>Job recommender using text processing</a:t>
            </a:r>
            <a:r>
              <a:rPr lang="en-US" sz="2400" b="0" i="0" dirty="0">
                <a:solidFill>
                  <a:srgbClr val="000000"/>
                </a:solidFill>
                <a:effectLst/>
                <a:latin typeface="Times New Roman" panose="02020603050405020304" pitchFamily="18" charset="0"/>
                <a:cs typeface="Times New Roman" panose="02020603050405020304" pitchFamily="18" charset="0"/>
              </a:rPr>
              <a:t>”. In: </a:t>
            </a:r>
            <a:r>
              <a:rPr lang="en-US" sz="2400" b="0" i="1" dirty="0" err="1">
                <a:solidFill>
                  <a:srgbClr val="000000"/>
                </a:solidFill>
                <a:effectLst/>
                <a:latin typeface="Times New Roman" panose="02020603050405020304" pitchFamily="18" charset="0"/>
                <a:cs typeface="Times New Roman" panose="02020603050405020304" pitchFamily="18" charset="0"/>
              </a:rPr>
              <a:t>arXiv</a:t>
            </a:r>
            <a:r>
              <a:rPr lang="en-US" sz="2400" b="0" i="1" dirty="0">
                <a:solidFill>
                  <a:srgbClr val="000000"/>
                </a:solidFill>
                <a:effectLst/>
                <a:latin typeface="Times New Roman" panose="02020603050405020304" pitchFamily="18" charset="0"/>
                <a:cs typeface="Times New Roman" panose="02020603050405020304" pitchFamily="18" charset="0"/>
              </a:rPr>
              <a:t> preprintarXiv:1301.3781 (2013).</a:t>
            </a:r>
          </a:p>
          <a:p>
            <a:pPr algn="just">
              <a:lnSpc>
                <a:spcPct val="150000"/>
              </a:lnSpc>
              <a:spcBef>
                <a:spcPts val="0"/>
              </a:spcBef>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Atakan Kara. “</a:t>
            </a:r>
            <a:r>
              <a:rPr lang="en-US" sz="2400" b="1" i="0" dirty="0">
                <a:solidFill>
                  <a:srgbClr val="000000"/>
                </a:solidFill>
                <a:effectLst/>
                <a:latin typeface="Times New Roman" panose="02020603050405020304" pitchFamily="18" charset="0"/>
                <a:cs typeface="Times New Roman" panose="02020603050405020304" pitchFamily="18" charset="0"/>
              </a:rPr>
              <a:t>Job recommendation based on extraction skill embeddi</a:t>
            </a:r>
            <a:r>
              <a:rPr lang="en-US" sz="2400" b="0" i="0" dirty="0">
                <a:solidFill>
                  <a:srgbClr val="000000"/>
                </a:solidFill>
                <a:effectLst/>
                <a:latin typeface="Times New Roman" panose="02020603050405020304" pitchFamily="18" charset="0"/>
                <a:cs typeface="Times New Roman" panose="02020603050405020304" pitchFamily="18" charset="0"/>
              </a:rPr>
              <a:t>ng ”. </a:t>
            </a:r>
            <a:r>
              <a:rPr lang="en-US" sz="2400" b="0" i="1" dirty="0">
                <a:solidFill>
                  <a:srgbClr val="000000"/>
                </a:solidFill>
                <a:effectLst/>
                <a:latin typeface="Times New Roman" panose="02020603050405020304" pitchFamily="18" charset="0"/>
                <a:cs typeface="Times New Roman" panose="02020603050405020304" pitchFamily="18" charset="0"/>
              </a:rPr>
              <a:t>In: Proc. of the 32nd Int. Conf. on</a:t>
            </a:r>
            <a:r>
              <a:rPr lang="en-US" sz="2400" i="1" dirty="0">
                <a:solidFill>
                  <a:srgbClr val="000000"/>
                </a:solidFill>
                <a:latin typeface="Times New Roman" panose="02020603050405020304" pitchFamily="18" charset="0"/>
                <a:cs typeface="Times New Roman" panose="02020603050405020304" pitchFamily="18" charset="0"/>
              </a:rPr>
              <a:t> </a:t>
            </a:r>
            <a:r>
              <a:rPr lang="en-US" sz="2400" b="0" i="1" dirty="0">
                <a:solidFill>
                  <a:srgbClr val="000000"/>
                </a:solidFill>
                <a:effectLst/>
                <a:latin typeface="Times New Roman" panose="02020603050405020304" pitchFamily="18" charset="0"/>
                <a:cs typeface="Times New Roman" panose="02020603050405020304" pitchFamily="18" charset="0"/>
              </a:rPr>
              <a:t>Machine Learning, ICML’15. 2015, pp. 957–966.</a:t>
            </a:r>
          </a:p>
        </p:txBody>
      </p:sp>
    </p:spTree>
    <p:extLst>
      <p:ext uri="{BB962C8B-B14F-4D97-AF65-F5344CB8AC3E}">
        <p14:creationId xmlns:p14="http://schemas.microsoft.com/office/powerpoint/2010/main" val="1841908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679DF-8D03-4CDD-A859-BBFB493FCD83}"/>
              </a:ext>
            </a:extLst>
          </p:cNvPr>
          <p:cNvSpPr>
            <a:spLocks noGrp="1"/>
          </p:cNvSpPr>
          <p:nvPr>
            <p:ph type="title"/>
          </p:nvPr>
        </p:nvSpPr>
        <p:spPr>
          <a:xfrm>
            <a:off x="1663148" y="2782486"/>
            <a:ext cx="8610600" cy="1293028"/>
          </a:xfrm>
        </p:spPr>
        <p:txBody>
          <a:bodyPr>
            <a:normAutofit/>
          </a:bodyPr>
          <a:lstStyle/>
          <a:p>
            <a:pPr algn="ctr"/>
            <a:r>
              <a:rPr lang="en-US" sz="5400" b="1" dirty="0">
                <a:solidFill>
                  <a:srgbClr val="FF0000"/>
                </a:solidFill>
              </a:rPr>
              <a:t>Thank you</a:t>
            </a:r>
          </a:p>
        </p:txBody>
      </p:sp>
    </p:spTree>
    <p:extLst>
      <p:ext uri="{BB962C8B-B14F-4D97-AF65-F5344CB8AC3E}">
        <p14:creationId xmlns:p14="http://schemas.microsoft.com/office/powerpoint/2010/main" val="1312106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707223"/>
            <a:ext cx="8610600" cy="1293028"/>
          </a:xfrm>
        </p:spPr>
        <p:txBody>
          <a:bodyPr>
            <a:normAutofit/>
          </a:bodyPr>
          <a:lstStyle/>
          <a:p>
            <a:pPr algn="ctr"/>
            <a:r>
              <a:rPr lang="en-IN" sz="4800" b="1" dirty="0">
                <a:solidFill>
                  <a:schemeClr val="accent1"/>
                </a:solidFill>
              </a:rPr>
              <a:t>contents</a:t>
            </a:r>
          </a:p>
        </p:txBody>
      </p:sp>
      <p:sp>
        <p:nvSpPr>
          <p:cNvPr id="3" name="Content Placeholder 2"/>
          <p:cNvSpPr>
            <a:spLocks noGrp="1"/>
          </p:cNvSpPr>
          <p:nvPr>
            <p:ph idx="1"/>
          </p:nvPr>
        </p:nvSpPr>
        <p:spPr>
          <a:xfrm>
            <a:off x="4471988" y="2451735"/>
            <a:ext cx="10820400" cy="4024125"/>
          </a:xfrm>
        </p:spPr>
        <p:txBody>
          <a:bodyPr>
            <a:normAutofit/>
          </a:bodyPr>
          <a:lstStyle/>
          <a:p>
            <a:pPr>
              <a:buFont typeface="Wingdings" panose="05000000000000000000" pitchFamily="2" charset="2"/>
              <a:buChar char="Ø"/>
            </a:pPr>
            <a:r>
              <a:rPr lang="en-IN" sz="4400" dirty="0">
                <a:solidFill>
                  <a:schemeClr val="tx2">
                    <a:lumMod val="10000"/>
                  </a:schemeClr>
                </a:solidFill>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IN" sz="4400" dirty="0">
                <a:solidFill>
                  <a:schemeClr val="tx2">
                    <a:lumMod val="10000"/>
                  </a:schemeClr>
                </a:solidFill>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IN" sz="4400" dirty="0">
                <a:solidFill>
                  <a:schemeClr val="tx2">
                    <a:lumMod val="10000"/>
                  </a:schemeClr>
                </a:solidFill>
                <a:latin typeface="Times New Roman" panose="02020603050405020304" pitchFamily="18" charset="0"/>
                <a:cs typeface="Times New Roman" panose="02020603050405020304" pitchFamily="18" charset="0"/>
              </a:rPr>
              <a:t>Literature Review</a:t>
            </a:r>
          </a:p>
          <a:p>
            <a:pPr>
              <a:buFont typeface="Wingdings" panose="05000000000000000000" pitchFamily="2" charset="2"/>
              <a:buChar char="Ø"/>
            </a:pPr>
            <a:r>
              <a:rPr lang="en-IN" sz="4400" dirty="0">
                <a:solidFill>
                  <a:schemeClr val="tx2">
                    <a:lumMod val="10000"/>
                  </a:schemeClr>
                </a:solidFill>
                <a:latin typeface="Times New Roman" panose="02020603050405020304" pitchFamily="18" charset="0"/>
                <a:cs typeface="Times New Roman" panose="02020603050405020304" pitchFamily="18" charset="0"/>
              </a:rPr>
              <a:t>Reference</a:t>
            </a:r>
          </a:p>
        </p:txBody>
      </p:sp>
    </p:spTree>
    <p:extLst>
      <p:ext uri="{BB962C8B-B14F-4D97-AF65-F5344CB8AC3E}">
        <p14:creationId xmlns:p14="http://schemas.microsoft.com/office/powerpoint/2010/main" val="4193590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150126"/>
            <a:ext cx="8610600" cy="573206"/>
          </a:xfrm>
        </p:spPr>
        <p:txBody>
          <a:bodyPr>
            <a:normAutofit fontScale="90000"/>
          </a:bodyPr>
          <a:lstStyle/>
          <a:p>
            <a:pPr algn="ctr"/>
            <a:r>
              <a:rPr lang="en-IN" b="1" dirty="0">
                <a:solidFill>
                  <a:schemeClr val="accent1"/>
                </a:solidFill>
              </a:rPr>
              <a:t>abstract</a:t>
            </a:r>
          </a:p>
        </p:txBody>
      </p:sp>
      <p:sp>
        <p:nvSpPr>
          <p:cNvPr id="3" name="Content Placeholder 2"/>
          <p:cNvSpPr>
            <a:spLocks noGrp="1"/>
          </p:cNvSpPr>
          <p:nvPr>
            <p:ph idx="1"/>
          </p:nvPr>
        </p:nvSpPr>
        <p:spPr>
          <a:xfrm>
            <a:off x="122831" y="586854"/>
            <a:ext cx="11921532" cy="5899671"/>
          </a:xfrm>
        </p:spPr>
        <p:txBody>
          <a:bodyPr>
            <a:noAutofit/>
          </a:bodyPr>
          <a:lstStyle/>
          <a:p>
            <a:pPr marL="0" indent="0" algn="just">
              <a:lnSpc>
                <a:spcPct val="150000"/>
              </a:lnSpc>
              <a:spcBef>
                <a:spcPts val="0"/>
              </a:spcBef>
              <a:buNone/>
            </a:pPr>
            <a:r>
              <a:rPr lang="en-US" sz="2400" dirty="0">
                <a:solidFill>
                  <a:schemeClr val="tx2">
                    <a:lumMod val="10000"/>
                  </a:schemeClr>
                </a:solidFill>
                <a:latin typeface="+mj-lt"/>
              </a:rPr>
              <a:t> </a:t>
            </a:r>
            <a:r>
              <a:rPr lang="en-US" sz="2400" dirty="0">
                <a:solidFill>
                  <a:schemeClr val="tx2">
                    <a:lumMod val="10000"/>
                  </a:schemeClr>
                </a:solidFill>
                <a:latin typeface="Times New Roman" panose="02020603050405020304" pitchFamily="18" charset="0"/>
                <a:cs typeface="Times New Roman" panose="02020603050405020304" pitchFamily="18" charset="0"/>
              </a:rPr>
              <a:t>Currently, there are plenty of websites that provide heaps of information regarding employment opportunities, but this task is extremely tedious for students as they need to go through large amounts of information to find the ideal job. And many students are not aware of which job is suitable for them. Nowadays, the IT fields are in a boom. Many engineering students are learning some technical skills by doing some courses but they don’t know which skill is for which job. Simultaneously, existing job recommendation systems only take into consideration the domain in which the user is interested while ignoring their profile and skillset, which can help recommend jobs that are tailor-made for the user. This paper examines the user’s resume then compares the knowledge of degree, soft skills, hard skills, and the projects he has done and then only the system recommends the jobs for that user</a:t>
            </a:r>
            <a:endParaRPr lang="en-IN" sz="2400" dirty="0">
              <a:solidFill>
                <a:schemeClr val="tx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6794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4222" y="108640"/>
            <a:ext cx="8610600" cy="655635"/>
          </a:xfrm>
        </p:spPr>
        <p:txBody>
          <a:bodyPr/>
          <a:lstStyle/>
          <a:p>
            <a:pPr algn="ctr"/>
            <a:r>
              <a:rPr lang="en-US" b="1" dirty="0">
                <a:solidFill>
                  <a:schemeClr val="accent1"/>
                </a:solidFill>
              </a:rPr>
              <a:t>                         introduction</a:t>
            </a:r>
            <a:endParaRPr lang="en-IN" b="1" dirty="0">
              <a:solidFill>
                <a:schemeClr val="accent1"/>
              </a:solidFill>
            </a:endParaRPr>
          </a:p>
        </p:txBody>
      </p:sp>
      <p:sp>
        <p:nvSpPr>
          <p:cNvPr id="3" name="Content Placeholder 2"/>
          <p:cNvSpPr>
            <a:spLocks noGrp="1"/>
          </p:cNvSpPr>
          <p:nvPr>
            <p:ph idx="1"/>
          </p:nvPr>
        </p:nvSpPr>
        <p:spPr>
          <a:xfrm>
            <a:off x="835924" y="1241946"/>
            <a:ext cx="11119513" cy="5868537"/>
          </a:xfrm>
        </p:spPr>
        <p:txBody>
          <a:bodyPr>
            <a:noAutofit/>
          </a:bodyPr>
          <a:lstStyle/>
          <a:p>
            <a:pPr algn="just">
              <a:lnSpc>
                <a:spcPct val="150000"/>
              </a:lnSpc>
              <a:spcBef>
                <a:spcPts val="0"/>
              </a:spcBef>
              <a:buFont typeface="Wingdings" panose="05000000000000000000" pitchFamily="2" charset="2"/>
              <a:buChar char="Ø"/>
            </a:pPr>
            <a:r>
              <a:rPr lang="en-US" sz="2400" dirty="0">
                <a:solidFill>
                  <a:schemeClr val="tx2">
                    <a:lumMod val="10000"/>
                  </a:schemeClr>
                </a:solidFill>
                <a:latin typeface="Times New Roman" panose="02020603050405020304" pitchFamily="18" charset="0"/>
                <a:cs typeface="Times New Roman" panose="02020603050405020304" pitchFamily="18" charset="0"/>
              </a:rPr>
              <a:t>A recent report claims that most college graduates have difficulty in choosing their domain in their job. Many engineers are trying to shift the domain from their field to IT. So, they are doing some courses in online and randomly searching for a job. Nowadays, IT fields are the targets of many students but they don’t know which domain is fit for them. To avoid this situation candidates, need a Job recommendation that analyses the skills to recommend a suitable job for the candidate</a:t>
            </a:r>
          </a:p>
          <a:p>
            <a:pPr algn="just">
              <a:lnSpc>
                <a:spcPct val="150000"/>
              </a:lnSpc>
              <a:spcBef>
                <a:spcPts val="0"/>
              </a:spcBef>
              <a:buFont typeface="Wingdings" panose="05000000000000000000" pitchFamily="2" charset="2"/>
              <a:buChar char="Ø"/>
            </a:pPr>
            <a:r>
              <a:rPr lang="en-US" sz="2400" dirty="0">
                <a:solidFill>
                  <a:schemeClr val="tx2">
                    <a:lumMod val="10000"/>
                  </a:schemeClr>
                </a:solidFill>
                <a:latin typeface="Times New Roman" panose="02020603050405020304" pitchFamily="18" charset="0"/>
                <a:cs typeface="Times New Roman" panose="02020603050405020304" pitchFamily="18" charset="0"/>
              </a:rPr>
              <a:t>The proposed work focuses on predicting the suitable jobs for the candidates</a:t>
            </a:r>
          </a:p>
          <a:p>
            <a:pPr algn="just">
              <a:lnSpc>
                <a:spcPct val="150000"/>
              </a:lnSpc>
              <a:spcBef>
                <a:spcPts val="0"/>
              </a:spcBef>
              <a:buFont typeface="Wingdings" panose="05000000000000000000" pitchFamily="2" charset="2"/>
              <a:buChar char="Ø"/>
            </a:pPr>
            <a:r>
              <a:rPr lang="en-US" sz="2400" dirty="0">
                <a:solidFill>
                  <a:schemeClr val="tx2">
                    <a:lumMod val="10000"/>
                  </a:schemeClr>
                </a:solidFill>
                <a:latin typeface="Times New Roman" panose="02020603050405020304" pitchFamily="18" charset="0"/>
                <a:cs typeface="Times New Roman" panose="02020603050405020304" pitchFamily="18" charset="0"/>
              </a:rPr>
              <a:t>This application can be used by any candidates who need or who want to know about their suitable jobs and to improve themselves with both soft skills and hard ski</a:t>
            </a:r>
            <a:r>
              <a:rPr lang="en-US" sz="1800" dirty="0">
                <a:solidFill>
                  <a:schemeClr val="tx2">
                    <a:lumMod val="10000"/>
                  </a:schemeClr>
                </a:solidFill>
                <a:latin typeface="Times New Roman" panose="02020603050405020304" pitchFamily="18" charset="0"/>
                <a:cs typeface="Times New Roman" panose="02020603050405020304" pitchFamily="18" charset="0"/>
              </a:rPr>
              <a:t>lls</a:t>
            </a:r>
            <a:endParaRPr lang="en-IN" sz="1800" dirty="0">
              <a:solidFill>
                <a:schemeClr val="tx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6505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0"/>
            <a:ext cx="8610600" cy="1293028"/>
          </a:xfrm>
        </p:spPr>
        <p:txBody>
          <a:bodyPr/>
          <a:lstStyle/>
          <a:p>
            <a:pPr algn="ctr"/>
            <a:r>
              <a:rPr lang="en-IN" b="1" dirty="0">
                <a:solidFill>
                  <a:schemeClr val="accent1"/>
                </a:solidFill>
              </a:rPr>
              <a:t>Literature review</a:t>
            </a:r>
          </a:p>
        </p:txBody>
      </p:sp>
      <p:sp>
        <p:nvSpPr>
          <p:cNvPr id="3" name="Content Placeholder 2"/>
          <p:cNvSpPr>
            <a:spLocks noGrp="1"/>
          </p:cNvSpPr>
          <p:nvPr>
            <p:ph idx="1"/>
          </p:nvPr>
        </p:nvSpPr>
        <p:spPr>
          <a:xfrm>
            <a:off x="685800" y="968992"/>
            <a:ext cx="10820400" cy="5249694"/>
          </a:xfrm>
        </p:spPr>
        <p:txBody>
          <a:bodyPr>
            <a:normAutofit fontScale="92500" lnSpcReduction="10000"/>
          </a:bodyPr>
          <a:lstStyle/>
          <a:p>
            <a:pPr marL="0" indent="0" algn="ctr">
              <a:buNone/>
            </a:pPr>
            <a:endParaRPr lang="en-US" sz="2400" b="1" dirty="0">
              <a:solidFill>
                <a:schemeClr val="bg2">
                  <a:lumMod val="50000"/>
                </a:schemeClr>
              </a:solidFill>
            </a:endParaRPr>
          </a:p>
          <a:p>
            <a:pPr marL="0" indent="0" algn="ctr">
              <a:buNone/>
            </a:pPr>
            <a:r>
              <a:rPr lang="en-US" sz="2400" b="1" dirty="0">
                <a:solidFill>
                  <a:schemeClr val="bg2">
                    <a:lumMod val="50000"/>
                  </a:schemeClr>
                </a:solidFill>
              </a:rPr>
              <a:t>[1].JOB RECOMMENDATION SYSTEM BASED ON SKILL SETS</a:t>
            </a:r>
          </a:p>
          <a:p>
            <a:pPr marL="0" indent="0" algn="ctr">
              <a:buNone/>
            </a:pPr>
            <a:r>
              <a:rPr lang="en-IN" sz="1800" i="1" dirty="0">
                <a:solidFill>
                  <a:schemeClr val="bg2">
                    <a:lumMod val="50000"/>
                  </a:schemeClr>
                </a:solidFill>
              </a:rPr>
              <a:t>G.Mahalakshmi1,A.Arun </a:t>
            </a:r>
            <a:r>
              <a:rPr lang="en-IN" sz="1800" i="1" dirty="0" err="1">
                <a:solidFill>
                  <a:schemeClr val="bg2">
                    <a:lumMod val="50000"/>
                  </a:schemeClr>
                </a:solidFill>
              </a:rPr>
              <a:t>Kumar,B.Senthilnayaki</a:t>
            </a:r>
            <a:r>
              <a:rPr lang="en-IN" sz="1800" i="1" dirty="0">
                <a:solidFill>
                  <a:schemeClr val="bg2">
                    <a:lumMod val="50000"/>
                  </a:schemeClr>
                </a:solidFill>
              </a:rPr>
              <a:t> ,</a:t>
            </a:r>
            <a:r>
              <a:rPr lang="en-IN" sz="1800" i="1" dirty="0" err="1">
                <a:solidFill>
                  <a:schemeClr val="bg2">
                    <a:lumMod val="50000"/>
                  </a:schemeClr>
                </a:solidFill>
              </a:rPr>
              <a:t>J.Duraimurugan</a:t>
            </a:r>
            <a:endParaRPr lang="en-IN" sz="1800" i="1" dirty="0">
              <a:solidFill>
                <a:schemeClr val="bg2">
                  <a:lumMod val="50000"/>
                </a:schemeClr>
              </a:solidFill>
            </a:endParaRPr>
          </a:p>
          <a:p>
            <a:pPr marL="0" indent="0" algn="ctr">
              <a:buNone/>
            </a:pPr>
            <a:r>
              <a:rPr lang="en-IN" sz="1800" i="1" dirty="0">
                <a:solidFill>
                  <a:schemeClr val="bg2">
                    <a:lumMod val="50000"/>
                  </a:schemeClr>
                </a:solidFill>
              </a:rPr>
              <a:t>8 August 2022 |ISSN: 2320-2882</a:t>
            </a:r>
          </a:p>
          <a:p>
            <a:pPr marL="0" indent="0" algn="ctr">
              <a:buNone/>
            </a:pPr>
            <a:endParaRPr lang="en-IN" sz="1800" dirty="0">
              <a:solidFill>
                <a:schemeClr val="bg2">
                  <a:lumMod val="50000"/>
                </a:schemeClr>
              </a:solidFill>
            </a:endParaRPr>
          </a:p>
          <a:p>
            <a:pPr marL="0" indent="0" algn="just">
              <a:lnSpc>
                <a:spcPct val="150000"/>
              </a:lnSpc>
              <a:spcBef>
                <a:spcPts val="0"/>
              </a:spcBef>
              <a:buNone/>
            </a:pPr>
            <a:r>
              <a:rPr lang="en-US" sz="2400" b="1" dirty="0">
                <a:solidFill>
                  <a:schemeClr val="bg2">
                    <a:lumMod val="50000"/>
                  </a:schemeClr>
                </a:solidFill>
                <a:latin typeface="Times New Roman" panose="02020603050405020304" pitchFamily="18" charset="0"/>
                <a:cs typeface="Times New Roman" panose="02020603050405020304" pitchFamily="18" charset="0"/>
              </a:rPr>
              <a:t>Introduction: </a:t>
            </a:r>
            <a:r>
              <a:rPr lang="en-US" sz="2400" dirty="0">
                <a:solidFill>
                  <a:schemeClr val="bg2">
                    <a:lumMod val="50000"/>
                  </a:schemeClr>
                </a:solidFill>
                <a:latin typeface="Times New Roman" panose="02020603050405020304" pitchFamily="18" charset="0"/>
                <a:cs typeface="Times New Roman" panose="02020603050405020304" pitchFamily="18" charset="0"/>
              </a:rPr>
              <a:t>Recent report claims that most college graduates have difficulty in choosing their domain in their job. To avoid this situation candidates, need a Job recommendation that analyses the skills to recommend a suitable job for the candidate. The solution is to design a system that reads a resume and their skills. The proposed work focuses on predicting the suitable jobs for the candidates. </a:t>
            </a:r>
          </a:p>
          <a:p>
            <a:pPr marL="0" indent="0" algn="just">
              <a:lnSpc>
                <a:spcPct val="150000"/>
              </a:lnSpc>
              <a:spcBef>
                <a:spcPts val="0"/>
              </a:spcBef>
              <a:buNone/>
            </a:pPr>
            <a:r>
              <a:rPr lang="en-US" sz="2400" b="1" dirty="0">
                <a:solidFill>
                  <a:schemeClr val="bg2">
                    <a:lumMod val="50000"/>
                  </a:schemeClr>
                </a:solidFill>
                <a:latin typeface="Times New Roman" panose="02020603050405020304" pitchFamily="18" charset="0"/>
                <a:cs typeface="Times New Roman" panose="02020603050405020304" pitchFamily="18" charset="0"/>
              </a:rPr>
              <a:t>Technology: </a:t>
            </a:r>
            <a:r>
              <a:rPr lang="en-US" sz="2400" dirty="0">
                <a:solidFill>
                  <a:schemeClr val="bg2">
                    <a:lumMod val="50000"/>
                  </a:schemeClr>
                </a:solidFill>
                <a:latin typeface="Times New Roman" panose="02020603050405020304" pitchFamily="18" charset="0"/>
                <a:cs typeface="Times New Roman" panose="02020603050405020304" pitchFamily="18" charset="0"/>
              </a:rPr>
              <a:t>It uses machine learning models to find similarities between jobs description and resumes to predict accurately.</a:t>
            </a:r>
            <a:endParaRPr lang="en-IN" sz="2400" b="1" dirty="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6566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781878"/>
            <a:ext cx="10820400" cy="5483199"/>
          </a:xfrm>
        </p:spPr>
        <p:txBody>
          <a:bodyPr>
            <a:normAutofit/>
          </a:bodyPr>
          <a:lstStyle/>
          <a:p>
            <a:pPr marL="0" indent="0" algn="ctr">
              <a:buNone/>
            </a:pPr>
            <a:r>
              <a:rPr lang="en-US" sz="2800" b="1" dirty="0">
                <a:solidFill>
                  <a:schemeClr val="bg1"/>
                </a:solidFill>
              </a:rPr>
              <a:t>          [2].A survey of job recommender systems</a:t>
            </a:r>
          </a:p>
          <a:p>
            <a:pPr marL="0" indent="0" algn="ctr">
              <a:buNone/>
            </a:pPr>
            <a:r>
              <a:rPr lang="en-IN" sz="1800" i="1" dirty="0" err="1">
                <a:solidFill>
                  <a:schemeClr val="bg1"/>
                </a:solidFill>
              </a:rPr>
              <a:t>Shaha</a:t>
            </a:r>
            <a:r>
              <a:rPr lang="en-IN" sz="1800" i="1" dirty="0">
                <a:solidFill>
                  <a:schemeClr val="bg1"/>
                </a:solidFill>
              </a:rPr>
              <a:t> T. Al-Otaibi1* and Mourad Ykhlef2 </a:t>
            </a:r>
          </a:p>
          <a:p>
            <a:pPr marL="0" indent="0" algn="ctr">
              <a:buNone/>
            </a:pPr>
            <a:endParaRPr lang="en-IN" sz="1800" dirty="0">
              <a:solidFill>
                <a:schemeClr val="bg1"/>
              </a:solidFill>
            </a:endParaRPr>
          </a:p>
          <a:p>
            <a:pPr marL="0" indent="0" algn="just">
              <a:lnSpc>
                <a:spcPct val="150000"/>
              </a:lnSpc>
              <a:spcBef>
                <a:spcPts val="0"/>
              </a:spcBef>
              <a:buNone/>
            </a:pPr>
            <a:r>
              <a:rPr lang="en-US" sz="2400" b="1" dirty="0">
                <a:solidFill>
                  <a:schemeClr val="bg1"/>
                </a:solidFill>
                <a:latin typeface="Times New Roman" panose="02020603050405020304" pitchFamily="18" charset="0"/>
                <a:cs typeface="Times New Roman" panose="02020603050405020304" pitchFamily="18" charset="0"/>
              </a:rPr>
              <a:t>Introduction: </a:t>
            </a:r>
            <a:r>
              <a:rPr lang="en-US" sz="2400" dirty="0">
                <a:solidFill>
                  <a:schemeClr val="bg1"/>
                </a:solidFill>
                <a:latin typeface="Times New Roman" panose="02020603050405020304" pitchFamily="18" charset="0"/>
                <a:cs typeface="Times New Roman" panose="02020603050405020304" pitchFamily="18" charset="0"/>
              </a:rPr>
              <a:t>The e-recruitment is a system for quickly reaching a large set of potential job-seekers. The e-recruiting platforms such as corporate homepages and job portals  have driven  this development. The recommender system approaches are classified </a:t>
            </a:r>
          </a:p>
          <a:p>
            <a:pPr marL="0" indent="0" algn="just">
              <a:lnSpc>
                <a:spcPct val="150000"/>
              </a:lnSpc>
              <a:spcBef>
                <a:spcPts val="0"/>
              </a:spcBef>
              <a:buNone/>
            </a:pPr>
            <a:r>
              <a:rPr lang="en-US" sz="2400" b="1" dirty="0">
                <a:solidFill>
                  <a:schemeClr val="bg1"/>
                </a:solidFill>
                <a:latin typeface="Times New Roman" panose="02020603050405020304" pitchFamily="18" charset="0"/>
                <a:cs typeface="Times New Roman" panose="02020603050405020304" pitchFamily="18" charset="0"/>
              </a:rPr>
              <a:t>Technology: </a:t>
            </a:r>
            <a:r>
              <a:rPr lang="en-US" sz="2400" dirty="0">
                <a:solidFill>
                  <a:schemeClr val="bg1"/>
                </a:solidFill>
                <a:latin typeface="Times New Roman" panose="02020603050405020304" pitchFamily="18" charset="0"/>
                <a:cs typeface="Times New Roman" panose="02020603050405020304" pitchFamily="18" charset="0"/>
              </a:rPr>
              <a:t>Collaborative </a:t>
            </a:r>
            <a:r>
              <a:rPr lang="en-US" sz="2400" dirty="0" err="1">
                <a:solidFill>
                  <a:schemeClr val="bg1"/>
                </a:solidFill>
                <a:latin typeface="Times New Roman" panose="02020603050405020304" pitchFamily="18" charset="0"/>
                <a:cs typeface="Times New Roman" panose="02020603050405020304" pitchFamily="18" charset="0"/>
              </a:rPr>
              <a:t>filtering,Contend</a:t>
            </a:r>
            <a:r>
              <a:rPr lang="en-US" sz="2400" dirty="0">
                <a:solidFill>
                  <a:schemeClr val="bg1"/>
                </a:solidFill>
                <a:latin typeface="Times New Roman" panose="02020603050405020304" pitchFamily="18" charset="0"/>
                <a:cs typeface="Times New Roman" panose="02020603050405020304" pitchFamily="18" charset="0"/>
              </a:rPr>
              <a:t>-based filtering, Knowledge-based and Hybrid approaches .</a:t>
            </a:r>
          </a:p>
          <a:p>
            <a:pPr marL="0" indent="0">
              <a:lnSpc>
                <a:spcPct val="150000"/>
              </a:lnSpc>
              <a:spcBef>
                <a:spcPts val="0"/>
              </a:spcBef>
              <a:buNone/>
            </a:pPr>
            <a:endParaRPr lang="en-US"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a:p>
            <a:pPr marL="0" indent="0">
              <a:buNone/>
            </a:pPr>
            <a:endParaRPr lang="en-IN" b="1" dirty="0">
              <a:solidFill>
                <a:schemeClr val="bg1"/>
              </a:solidFill>
            </a:endParaRPr>
          </a:p>
        </p:txBody>
      </p:sp>
    </p:spTree>
    <p:extLst>
      <p:ext uri="{BB962C8B-B14F-4D97-AF65-F5344CB8AC3E}">
        <p14:creationId xmlns:p14="http://schemas.microsoft.com/office/powerpoint/2010/main" val="1263574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702366"/>
            <a:ext cx="10820400" cy="5516320"/>
          </a:xfrm>
        </p:spPr>
        <p:txBody>
          <a:bodyPr/>
          <a:lstStyle/>
          <a:p>
            <a:pPr marL="0" indent="0">
              <a:buNone/>
            </a:pPr>
            <a:r>
              <a:rPr lang="en-US" sz="2800" b="1" i="0" dirty="0">
                <a:solidFill>
                  <a:srgbClr val="111111"/>
                </a:solidFill>
                <a:effectLst/>
                <a:latin typeface="Century Gothic" panose="020B0502020202020204" pitchFamily="34" charset="0"/>
              </a:rPr>
              <a:t>                               [3].Linking Person-job Fit to Job Stress</a:t>
            </a:r>
          </a:p>
          <a:p>
            <a:pPr marL="0" indent="0">
              <a:buNone/>
            </a:pPr>
            <a:r>
              <a:rPr lang="en-US" sz="1800" b="1" i="0" dirty="0">
                <a:solidFill>
                  <a:srgbClr val="111111"/>
                </a:solidFill>
                <a:effectLst/>
              </a:rPr>
              <a:t>                                                                    </a:t>
            </a:r>
            <a:r>
              <a:rPr lang="en-US" sz="1800" b="0" i="1" dirty="0">
                <a:solidFill>
                  <a:srgbClr val="111111"/>
                </a:solidFill>
                <a:effectLst/>
              </a:rPr>
              <a:t>Nevin Deniz and </a:t>
            </a:r>
            <a:r>
              <a:rPr lang="en-US" sz="1800" b="0" i="1" dirty="0" err="1">
                <a:solidFill>
                  <a:srgbClr val="111111"/>
                </a:solidFill>
                <a:effectLst/>
              </a:rPr>
              <a:t>Öznur</a:t>
            </a:r>
            <a:r>
              <a:rPr lang="en-US" sz="1800" b="0" i="1" dirty="0">
                <a:solidFill>
                  <a:srgbClr val="111111"/>
                </a:solidFill>
                <a:effectLst/>
              </a:rPr>
              <a:t> Gülen </a:t>
            </a:r>
            <a:r>
              <a:rPr lang="en-US" sz="1800" b="0" i="1" dirty="0" err="1">
                <a:solidFill>
                  <a:srgbClr val="111111"/>
                </a:solidFill>
                <a:effectLst/>
              </a:rPr>
              <a:t>Ertosun</a:t>
            </a:r>
            <a:endParaRPr lang="en-US" sz="1800" b="0" i="1" dirty="0">
              <a:solidFill>
                <a:srgbClr val="111111"/>
              </a:solidFill>
              <a:effectLst/>
            </a:endParaRPr>
          </a:p>
          <a:p>
            <a:pPr marL="0" indent="0">
              <a:buNone/>
            </a:pPr>
            <a:endParaRPr lang="en-US" sz="1800" b="0" i="0" dirty="0">
              <a:solidFill>
                <a:srgbClr val="111111"/>
              </a:solidFill>
              <a:effectLst/>
            </a:endParaRPr>
          </a:p>
          <a:p>
            <a:pPr marL="0" indent="0">
              <a:lnSpc>
                <a:spcPct val="150000"/>
              </a:lnSpc>
              <a:spcBef>
                <a:spcPts val="0"/>
              </a:spcBef>
              <a:buNone/>
            </a:pPr>
            <a:r>
              <a:rPr lang="en-US" b="1" i="0" dirty="0">
                <a:solidFill>
                  <a:srgbClr val="333333"/>
                </a:solidFill>
                <a:effectLst/>
                <a:latin typeface="Times New Roman" panose="02020603050405020304" pitchFamily="18" charset="0"/>
                <a:cs typeface="Times New Roman" panose="02020603050405020304" pitchFamily="18" charset="0"/>
              </a:rPr>
              <a:t>Introduction</a:t>
            </a:r>
            <a:r>
              <a:rPr lang="en-US" b="0" i="0" dirty="0">
                <a:solidFill>
                  <a:srgbClr val="333333"/>
                </a:solidFill>
                <a:effectLst/>
                <a:latin typeface="Times New Roman" panose="02020603050405020304" pitchFamily="18" charset="0"/>
                <a:cs typeface="Times New Roman" panose="02020603050405020304" pitchFamily="18" charset="0"/>
              </a:rPr>
              <a:t> :Job performance of employees and stress at work are very common problems in today's business world. Many people change their jobs due to high job stress which affects their personal well-being. High stress can be result of incompatibility between the person performing the job and the job's requirements. This can exacerbate feelings of stress on the job and in an employee's personal life.</a:t>
            </a:r>
          </a:p>
          <a:p>
            <a:pPr marL="0" indent="0">
              <a:lnSpc>
                <a:spcPct val="150000"/>
              </a:lnSpc>
              <a:spcBef>
                <a:spcPts val="0"/>
              </a:spcBef>
              <a:buNone/>
            </a:pPr>
            <a:r>
              <a:rPr lang="en-US" b="1" dirty="0">
                <a:solidFill>
                  <a:srgbClr val="333333"/>
                </a:solidFill>
                <a:latin typeface="Times New Roman" panose="02020603050405020304" pitchFamily="18" charset="0"/>
                <a:cs typeface="Times New Roman" panose="02020603050405020304" pitchFamily="18" charset="0"/>
              </a:rPr>
              <a:t>Technology:</a:t>
            </a:r>
            <a:r>
              <a:rPr lang="en-US" b="1" i="0" dirty="0">
                <a:solidFill>
                  <a:srgbClr val="333333"/>
                </a:solidFill>
                <a:effectLst/>
                <a:latin typeface="Times New Roman" panose="02020603050405020304" pitchFamily="18" charset="0"/>
                <a:cs typeface="Times New Roman" panose="02020603050405020304" pitchFamily="18" charset="0"/>
              </a:rPr>
              <a:t> </a:t>
            </a:r>
            <a:r>
              <a:rPr lang="en-US" b="0" i="0" dirty="0">
                <a:solidFill>
                  <a:srgbClr val="333333"/>
                </a:solidFill>
                <a:effectLst/>
                <a:latin typeface="Times New Roman" panose="02020603050405020304" pitchFamily="18" charset="0"/>
                <a:cs typeface="Times New Roman" panose="02020603050405020304" pitchFamily="18" charset="0"/>
              </a:rPr>
              <a:t>The results of the study demonstrate that paying careful attention to person-job fit and adjusting employees to the organization are essential factors for decreasing job stress</a:t>
            </a:r>
            <a:r>
              <a:rPr lang="en-US" b="0" i="0" dirty="0">
                <a:solidFill>
                  <a:srgbClr val="333333"/>
                </a:solidFill>
                <a:effectLst/>
              </a:rPr>
              <a:t>.</a:t>
            </a:r>
            <a:endParaRPr lang="en-US" b="0" i="0" dirty="0">
              <a:solidFill>
                <a:srgbClr val="111111"/>
              </a:solidFill>
              <a:effectLst/>
            </a:endParaRPr>
          </a:p>
        </p:txBody>
      </p:sp>
    </p:spTree>
    <p:extLst>
      <p:ext uri="{BB962C8B-B14F-4D97-AF65-F5344CB8AC3E}">
        <p14:creationId xmlns:p14="http://schemas.microsoft.com/office/powerpoint/2010/main" val="1555311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26EC8D-2F02-4897-955D-CCE8A23B90DE}"/>
              </a:ext>
            </a:extLst>
          </p:cNvPr>
          <p:cNvSpPr>
            <a:spLocks noGrp="1"/>
          </p:cNvSpPr>
          <p:nvPr>
            <p:ph idx="1"/>
          </p:nvPr>
        </p:nvSpPr>
        <p:spPr>
          <a:xfrm>
            <a:off x="685800" y="1046922"/>
            <a:ext cx="10820400" cy="4747693"/>
          </a:xfrm>
        </p:spPr>
        <p:txBody>
          <a:bodyPr>
            <a:normAutofit fontScale="92500"/>
          </a:bodyPr>
          <a:lstStyle/>
          <a:p>
            <a:pPr marL="0" indent="0">
              <a:buNone/>
            </a:pPr>
            <a:r>
              <a:rPr lang="en-US" sz="2800" b="0" i="0" dirty="0">
                <a:solidFill>
                  <a:srgbClr val="111111"/>
                </a:solidFill>
                <a:effectLst/>
                <a:latin typeface="Roboto" panose="02000000000000000000" pitchFamily="2" charset="0"/>
              </a:rPr>
              <a:t>                   [4].</a:t>
            </a:r>
            <a:r>
              <a:rPr lang="en-US" sz="2800" b="1" i="0" dirty="0">
                <a:solidFill>
                  <a:srgbClr val="111111"/>
                </a:solidFill>
                <a:effectLst/>
                <a:latin typeface="Roboto" panose="02000000000000000000" pitchFamily="2" charset="0"/>
              </a:rPr>
              <a:t>JOB RECOMMENDATION USING TEXT PROCESSING</a:t>
            </a:r>
          </a:p>
          <a:p>
            <a:pPr marL="0" indent="0" algn="just" fontAlgn="ctr">
              <a:lnSpc>
                <a:spcPct val="150000"/>
              </a:lnSpc>
              <a:spcBef>
                <a:spcPts val="0"/>
              </a:spcBef>
              <a:buNone/>
            </a:pPr>
            <a:r>
              <a:rPr lang="en-US" b="0" i="1" dirty="0">
                <a:solidFill>
                  <a:srgbClr val="111111"/>
                </a:solidFill>
                <a:effectLst/>
                <a:latin typeface="Times New Roman" panose="02020603050405020304" pitchFamily="18" charset="0"/>
                <a:cs typeface="Times New Roman" panose="02020603050405020304" pitchFamily="18" charset="0"/>
              </a:rPr>
              <a:t>                                                                                             </a:t>
            </a:r>
            <a:r>
              <a:rPr lang="en-US" b="0" i="1" dirty="0" err="1">
                <a:solidFill>
                  <a:srgbClr val="111111"/>
                </a:solidFill>
                <a:effectLst/>
                <a:latin typeface="Times New Roman" panose="02020603050405020304" pitchFamily="18" charset="0"/>
                <a:cs typeface="Times New Roman" panose="02020603050405020304" pitchFamily="18" charset="0"/>
              </a:rPr>
              <a:t>Dipanwita</a:t>
            </a:r>
            <a:r>
              <a:rPr lang="en-US" b="0" i="1" dirty="0">
                <a:solidFill>
                  <a:srgbClr val="111111"/>
                </a:solidFill>
                <a:effectLst/>
                <a:latin typeface="Times New Roman" panose="02020603050405020304" pitchFamily="18" charset="0"/>
                <a:cs typeface="Times New Roman" panose="02020603050405020304" pitchFamily="18" charset="0"/>
              </a:rPr>
              <a:t> </a:t>
            </a:r>
            <a:r>
              <a:rPr lang="en-US" b="0" i="1" dirty="0" err="1">
                <a:solidFill>
                  <a:srgbClr val="111111"/>
                </a:solidFill>
                <a:effectLst/>
                <a:latin typeface="Times New Roman" panose="02020603050405020304" pitchFamily="18" charset="0"/>
                <a:cs typeface="Times New Roman" panose="02020603050405020304" pitchFamily="18" charset="0"/>
              </a:rPr>
              <a:t>Saha</a:t>
            </a:r>
            <a:r>
              <a:rPr lang="en-US" b="0" i="1" dirty="0">
                <a:solidFill>
                  <a:srgbClr val="111111"/>
                </a:solidFill>
                <a:effectLst/>
                <a:latin typeface="Times New Roman" panose="02020603050405020304" pitchFamily="18" charset="0"/>
                <a:cs typeface="Times New Roman" panose="02020603050405020304" pitchFamily="18" charset="0"/>
              </a:rPr>
              <a:t> and Dinabandhu Bhandari</a:t>
            </a:r>
            <a:br>
              <a:rPr lang="en-US" dirty="0"/>
            </a:br>
            <a:br>
              <a:rPr lang="en-US" b="0" i="0" u="none" strike="noStrike" dirty="0">
                <a:solidFill>
                  <a:srgbClr val="111111"/>
                </a:solidFill>
                <a:effectLst/>
                <a:latin typeface="inherit"/>
                <a:hlinkClick r:id="rId2"/>
              </a:rPr>
            </a:br>
            <a:r>
              <a:rPr lang="en-US" b="1" dirty="0">
                <a:solidFill>
                  <a:srgbClr val="111111"/>
                </a:solidFill>
                <a:latin typeface="Times New Roman" panose="02020603050405020304" pitchFamily="18" charset="0"/>
                <a:cs typeface="Times New Roman" panose="02020603050405020304" pitchFamily="18" charset="0"/>
              </a:rPr>
              <a:t>I</a:t>
            </a:r>
            <a:r>
              <a:rPr lang="en-US" b="1" i="0" u="none" strike="noStrike" dirty="0">
                <a:solidFill>
                  <a:srgbClr val="111111"/>
                </a:solidFill>
                <a:effectLst/>
                <a:latin typeface="Times New Roman" panose="02020603050405020304" pitchFamily="18" charset="0"/>
                <a:cs typeface="Times New Roman" panose="02020603050405020304" pitchFamily="18" charset="0"/>
              </a:rPr>
              <a:t>ntroduction: </a:t>
            </a:r>
            <a:r>
              <a:rPr lang="en-US" b="0" i="0" u="none" strike="noStrike" dirty="0">
                <a:solidFill>
                  <a:srgbClr val="111111"/>
                </a:solidFill>
                <a:effectLst/>
                <a:latin typeface="Times New Roman" panose="02020603050405020304" pitchFamily="18" charset="0"/>
                <a:cs typeface="Times New Roman" panose="02020603050405020304" pitchFamily="18" charset="0"/>
              </a:rPr>
              <a:t>This</a:t>
            </a:r>
            <a:r>
              <a:rPr lang="en-US" sz="2400" b="0" i="0" dirty="0">
                <a:solidFill>
                  <a:srgbClr val="333333"/>
                </a:solidFill>
                <a:effectLst/>
                <a:latin typeface="Times New Roman" panose="02020603050405020304" pitchFamily="18" charset="0"/>
                <a:cs typeface="Times New Roman" panose="02020603050405020304" pitchFamily="18" charset="0"/>
              </a:rPr>
              <a:t> work is an attempt to collate the data and discover the foremost relevant candidate-job association mapping concurring to the skills, interests, and preferences of a user and to provide a possible job opportunity as an efficient solution. The investigation of this study has shown that job transitions can be successfully predicted.</a:t>
            </a:r>
          </a:p>
          <a:p>
            <a:pPr marL="0" indent="0" algn="just" fontAlgn="ctr">
              <a:lnSpc>
                <a:spcPct val="150000"/>
              </a:lnSpc>
              <a:spcBef>
                <a:spcPts val="0"/>
              </a:spcBef>
              <a:buNone/>
            </a:pPr>
            <a:r>
              <a:rPr lang="en-US" sz="2400" b="1" dirty="0">
                <a:solidFill>
                  <a:srgbClr val="333333"/>
                </a:solidFill>
                <a:latin typeface="Times New Roman" panose="02020603050405020304" pitchFamily="18" charset="0"/>
                <a:cs typeface="Times New Roman" panose="02020603050405020304" pitchFamily="18" charset="0"/>
              </a:rPr>
              <a:t>Solution:</a:t>
            </a:r>
            <a:r>
              <a:rPr lang="en-US" sz="2400" b="1" i="0" dirty="0">
                <a:solidFill>
                  <a:srgbClr val="333333"/>
                </a:solidFill>
                <a:effectLst/>
                <a:latin typeface="Times New Roman" panose="02020603050405020304" pitchFamily="18" charset="0"/>
                <a:cs typeface="Times New Roman" panose="02020603050405020304" pitchFamily="18" charset="0"/>
              </a:rPr>
              <a:t> </a:t>
            </a:r>
            <a:r>
              <a:rPr lang="en-US" sz="2400" b="0" i="0" dirty="0">
                <a:solidFill>
                  <a:srgbClr val="333333"/>
                </a:solidFill>
                <a:effectLst/>
                <a:latin typeface="Times New Roman" panose="02020603050405020304" pitchFamily="18" charset="0"/>
                <a:cs typeface="Times New Roman" panose="02020603050405020304" pitchFamily="18" charset="0"/>
              </a:rPr>
              <a:t>The delicacy of the model can be evaluated based on various algorithms of machine learning.</a:t>
            </a:r>
          </a:p>
          <a:p>
            <a:pPr marL="0" indent="0" algn="just" fontAlgn="ctr">
              <a:lnSpc>
                <a:spcPct val="100000"/>
              </a:lnSpc>
              <a:spcBef>
                <a:spcPts val="0"/>
              </a:spcBef>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6752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360296-EAB7-4A54-9C42-1CE585E88770}"/>
              </a:ext>
            </a:extLst>
          </p:cNvPr>
          <p:cNvSpPr>
            <a:spLocks noGrp="1"/>
          </p:cNvSpPr>
          <p:nvPr>
            <p:ph idx="1"/>
          </p:nvPr>
        </p:nvSpPr>
        <p:spPr>
          <a:xfrm>
            <a:off x="685799" y="1126436"/>
            <a:ext cx="11108635" cy="5552660"/>
          </a:xfrm>
        </p:spPr>
        <p:txBody>
          <a:bodyPr>
            <a:normAutofit fontScale="85000" lnSpcReduction="10000"/>
          </a:bodyPr>
          <a:lstStyle/>
          <a:p>
            <a:pPr marL="0" indent="0" algn="ctr">
              <a:buNone/>
            </a:pPr>
            <a:r>
              <a:rPr lang="en-US" sz="2800" b="1" i="0" dirty="0">
                <a:solidFill>
                  <a:srgbClr val="111111"/>
                </a:solidFill>
                <a:effectLst/>
              </a:rPr>
              <a:t>[5].Job Recommendation Based on Extracted Skill Embeddings</a:t>
            </a:r>
          </a:p>
          <a:p>
            <a:pPr marL="0" indent="0" algn="ctr">
              <a:buNone/>
            </a:pPr>
            <a:r>
              <a:rPr lang="en-US" sz="1800" b="0" i="1" dirty="0">
                <a:solidFill>
                  <a:schemeClr val="bg1"/>
                </a:solidFill>
                <a:effectLst/>
              </a:rPr>
              <a:t>Atakan Kara and </a:t>
            </a:r>
            <a:r>
              <a:rPr lang="en-US" sz="1800" b="0" i="1" dirty="0">
                <a:solidFill>
                  <a:srgbClr val="111111"/>
                </a:solidFill>
                <a:effectLst/>
              </a:rPr>
              <a:t>F. Serhan Daniş</a:t>
            </a:r>
            <a:endParaRPr lang="en-US" sz="1800" b="0" i="1" dirty="0">
              <a:effectLst/>
            </a:endParaRPr>
          </a:p>
          <a:p>
            <a:pPr marL="0" indent="0" algn="ctr">
              <a:buNone/>
            </a:pPr>
            <a:endParaRPr lang="en-US" sz="1800" b="1" dirty="0"/>
          </a:p>
          <a:p>
            <a:pPr marL="0" indent="0" algn="just">
              <a:lnSpc>
                <a:spcPct val="150000"/>
              </a:lnSpc>
              <a:spcBef>
                <a:spcPts val="0"/>
              </a:spcBef>
              <a:buNone/>
            </a:pPr>
            <a:r>
              <a:rPr lang="en-US" sz="2400" b="1" i="0" dirty="0">
                <a:solidFill>
                  <a:srgbClr val="333333"/>
                </a:solidFill>
                <a:effectLst/>
                <a:latin typeface="Times New Roman" panose="02020603050405020304" pitchFamily="18" charset="0"/>
                <a:cs typeface="Times New Roman" panose="02020603050405020304" pitchFamily="18" charset="0"/>
              </a:rPr>
              <a:t>Introduction: </a:t>
            </a:r>
            <a:r>
              <a:rPr lang="en-US" sz="2400" i="0" dirty="0">
                <a:solidFill>
                  <a:srgbClr val="333333"/>
                </a:solidFill>
                <a:effectLst/>
                <a:latin typeface="Times New Roman" panose="02020603050405020304" pitchFamily="18" charset="0"/>
                <a:cs typeface="Times New Roman" panose="02020603050405020304" pitchFamily="18" charset="0"/>
              </a:rPr>
              <a:t>With</a:t>
            </a:r>
            <a:r>
              <a:rPr lang="en-US" sz="2400" b="0" i="0" dirty="0">
                <a:solidFill>
                  <a:srgbClr val="333333"/>
                </a:solidFill>
                <a:effectLst/>
                <a:latin typeface="Times New Roman" panose="02020603050405020304" pitchFamily="18" charset="0"/>
                <a:cs typeface="Times New Roman" panose="02020603050405020304" pitchFamily="18" charset="0"/>
              </a:rPr>
              <a:t> the increasing popularity of online recruiting platforms in modern industry, most employers choose these platforms as a means of connecting with potential candidates for open positions. Developing job recommendation systems can significantly help both employers and job seekers in speeding up this process and finding the best matches. Using skill phrases extracted from unformatted and unstructured CVs and Job Descriptions, we propose two approaches with different similarity metrics, namely Word Mover’s Distance and Cosine Similarity. We selected TF-IDF with Cosine Similarity as a baseline and evaluated our methods on the real data from an online recruitment company, Kariyer.net. Our results suggest that the previously unstudied Word Mover’s Distance-based approach outperforms Cosine Similarity-based approaches and gives promising results in the job recommendation domain. </a:t>
            </a:r>
          </a:p>
          <a:p>
            <a:pPr marL="0" indent="0" algn="just">
              <a:lnSpc>
                <a:spcPct val="150000"/>
              </a:lnSpc>
              <a:spcBef>
                <a:spcPts val="0"/>
              </a:spcBef>
              <a:buNone/>
            </a:pPr>
            <a:r>
              <a:rPr lang="en-US" sz="2400" b="1" dirty="0">
                <a:solidFill>
                  <a:srgbClr val="333333"/>
                </a:solidFill>
                <a:latin typeface="Times New Roman" panose="02020603050405020304" pitchFamily="18" charset="0"/>
                <a:cs typeface="Times New Roman" panose="02020603050405020304" pitchFamily="18" charset="0"/>
              </a:rPr>
              <a:t>Technology: </a:t>
            </a:r>
            <a:r>
              <a:rPr lang="en-US" sz="2400" b="0" i="0" dirty="0">
                <a:solidFill>
                  <a:srgbClr val="333333"/>
                </a:solidFill>
                <a:effectLst/>
                <a:latin typeface="Times New Roman" panose="02020603050405020304" pitchFamily="18" charset="0"/>
                <a:cs typeface="Times New Roman" panose="02020603050405020304" pitchFamily="18" charset="0"/>
              </a:rPr>
              <a:t>Keywords Job recommendation Word mover’s distance Cosine similarityWord2vec</a:t>
            </a:r>
            <a:r>
              <a:rPr lang="en-US" b="0" i="0" dirty="0">
                <a:solidFill>
                  <a:srgbClr val="333333"/>
                </a:solidFill>
                <a:effectLst/>
                <a:latin typeface="Roboto" panose="02000000000000000000" pitchFamily="2" charset="0"/>
              </a:rPr>
              <a:t>.</a:t>
            </a:r>
            <a:endParaRPr lang="en-US" b="1" dirty="0"/>
          </a:p>
        </p:txBody>
      </p:sp>
    </p:spTree>
    <p:extLst>
      <p:ext uri="{BB962C8B-B14F-4D97-AF65-F5344CB8AC3E}">
        <p14:creationId xmlns:p14="http://schemas.microsoft.com/office/powerpoint/2010/main" val="109624633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10EE66-8707-456F-8F2E-091D581CB030}">
  <ds:schemaRefs>
    <ds:schemaRef ds:uri="http://schemas.microsoft.com/office/2006/documentManagement/types"/>
    <ds:schemaRef ds:uri="http://schemas.openxmlformats.org/package/2006/metadata/core-properties"/>
    <ds:schemaRef ds:uri="http://purl.org/dc/terms/"/>
    <ds:schemaRef ds:uri="http://purl.org/dc/elements/1.1/"/>
    <ds:schemaRef ds:uri="http://schemas.microsoft.com/office/2006/metadata/properties"/>
    <ds:schemaRef ds:uri="71af3243-3dd4-4a8d-8c0d-dd76da1f02a5"/>
    <ds:schemaRef ds:uri="http://www.w3.org/XML/1998/namespace"/>
    <ds:schemaRef ds:uri="http://schemas.microsoft.com/office/infopath/2007/PartnerControls"/>
    <ds:schemaRef ds:uri="16c05727-aa75-4e4a-9b5f-8a80a1165891"/>
    <ds:schemaRef ds:uri="http://purl.org/dc/dcmitype/"/>
  </ds:schemaRefs>
</ds:datastoreItem>
</file>

<file path=customXml/itemProps2.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3.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Vapor Trail design</Template>
  <TotalTime>0</TotalTime>
  <Words>1094</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Arial Black</vt:lpstr>
      <vt:lpstr>Calibri</vt:lpstr>
      <vt:lpstr>Century Gothic</vt:lpstr>
      <vt:lpstr>inherit</vt:lpstr>
      <vt:lpstr>Roboto</vt:lpstr>
      <vt:lpstr>Times New Roman</vt:lpstr>
      <vt:lpstr>Wingdings</vt:lpstr>
      <vt:lpstr>Vapor Trail</vt:lpstr>
      <vt:lpstr>                              Skills and Job                                 recommender batch id:pnt2022tmid30065</vt:lpstr>
      <vt:lpstr>contents</vt:lpstr>
      <vt:lpstr>abstract</vt:lpstr>
      <vt:lpstr>                         introduction</vt:lpstr>
      <vt:lpstr>Literature review</vt:lpstr>
      <vt:lpstr>PowerPoint Presentation</vt:lpstr>
      <vt:lpstr>PowerPoint Presentation</vt:lpstr>
      <vt:lpstr>PowerPoint Presentation</vt:lpstr>
      <vt:lpstr>PowerPoint Presentation</vt:lpstr>
      <vt:lpstr>Reference</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2022-09-17T03:29:33Z</dcterms:created>
  <dcterms:modified xsi:type="dcterms:W3CDTF">2022-09-17T11:04:00Z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