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c7f380a7f_0_0:notes"/>
          <p:cNvSpPr txBox="1"/>
          <p:nvPr>
            <p:ph idx="1" type="body"/>
          </p:nvPr>
        </p:nvSpPr>
        <p:spPr>
          <a:xfrm>
            <a:off x="685790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5c7f380a7f_0_0:notes"/>
          <p:cNvSpPr/>
          <p:nvPr>
            <p:ph idx="2" type="sldImg"/>
          </p:nvPr>
        </p:nvSpPr>
        <p:spPr>
          <a:xfrm>
            <a:off x="557368" y="685785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 rot="-5400000">
            <a:off x="-43606" y="909860"/>
            <a:ext cx="840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Deﬁne CS, ﬁt into CC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 rot="5400000">
            <a:off x="8273665" y="910022"/>
            <a:ext cx="977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AS, differentiate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867002" y="432227"/>
            <a:ext cx="260700" cy="133500"/>
          </a:xfrm>
          <a:prstGeom prst="rect">
            <a:avLst/>
          </a:prstGeom>
          <a:solidFill>
            <a:srgbClr val="EE4D9B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25406" y="432227"/>
            <a:ext cx="260700" cy="133500"/>
          </a:xfrm>
          <a:prstGeom prst="rect">
            <a:avLst/>
          </a:prstGeom>
          <a:solidFill>
            <a:srgbClr val="EE4D9B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CC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383810" y="432227"/>
            <a:ext cx="260700" cy="133500"/>
          </a:xfrm>
          <a:prstGeom prst="rect">
            <a:avLst/>
          </a:prstGeom>
          <a:solidFill>
            <a:srgbClr val="EE4D9B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6703" y="477000"/>
            <a:ext cx="2405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1. CUSTOMER SEGMENT(S)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Who is your customer?</a:t>
            </a:r>
            <a:endParaRPr sz="500">
              <a:solidFill>
                <a:srgbClr val="6A6A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A6A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A6A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main customer of our project is retailers who want to carry out merchandise with sufficient stock in hand which is neither too little nor too much.</a:t>
            </a:r>
            <a:endParaRPr sz="500">
              <a:solidFill>
                <a:srgbClr val="6A6A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6A6A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90537" y="449516"/>
            <a:ext cx="12066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6. CUSTOMER CONSTRAINTS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90537" y="554979"/>
            <a:ext cx="26004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constraints prevent your customers from taking action or limit their choices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of solutions? i.e. spending power, budget, no cash, network connection, available devices.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38081" y="410327"/>
            <a:ext cx="21891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5. AVAILABLE SOLUTIONS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Which solutions are available to the customers when they face the problem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38081" y="624135"/>
            <a:ext cx="2397300" cy="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12700" marR="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or need to get the job done? 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217195" y="1752144"/>
            <a:ext cx="8698676" cy="1673651"/>
            <a:chOff x="254000" y="2574032"/>
            <a:chExt cx="10172700" cy="2458720"/>
          </a:xfrm>
        </p:grpSpPr>
        <p:sp>
          <p:nvSpPr>
            <p:cNvPr id="69" name="Google Shape;69;p14"/>
            <p:cNvSpPr/>
            <p:nvPr/>
          </p:nvSpPr>
          <p:spPr>
            <a:xfrm>
              <a:off x="254000" y="2574032"/>
              <a:ext cx="10172700" cy="2458720"/>
            </a:xfrm>
            <a:custGeom>
              <a:rect b="b" l="l" r="r" t="t"/>
              <a:pathLst>
                <a:path extrusionOk="0" h="2458720" w="10172700">
                  <a:moveTo>
                    <a:pt x="10172700" y="0"/>
                  </a:moveTo>
                  <a:lnTo>
                    <a:pt x="0" y="0"/>
                  </a:lnTo>
                  <a:lnTo>
                    <a:pt x="0" y="2458385"/>
                  </a:lnTo>
                  <a:lnTo>
                    <a:pt x="10172700" y="2458385"/>
                  </a:lnTo>
                  <a:lnTo>
                    <a:pt x="10172700" y="0"/>
                  </a:lnTo>
                  <a:close/>
                </a:path>
              </a:pathLst>
            </a:custGeom>
            <a:solidFill>
              <a:srgbClr val="F78E1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08000" y="2603499"/>
              <a:ext cx="9664700" cy="2405379"/>
            </a:xfrm>
            <a:custGeom>
              <a:rect b="b" l="l" r="r" t="t"/>
              <a:pathLst>
                <a:path extrusionOk="0" h="2405379" w="9664700">
                  <a:moveTo>
                    <a:pt x="3213100" y="0"/>
                  </a:moveTo>
                  <a:lnTo>
                    <a:pt x="0" y="0"/>
                  </a:lnTo>
                  <a:lnTo>
                    <a:pt x="0" y="2405227"/>
                  </a:lnTo>
                  <a:lnTo>
                    <a:pt x="3213100" y="2405227"/>
                  </a:lnTo>
                  <a:lnTo>
                    <a:pt x="3213100" y="0"/>
                  </a:lnTo>
                  <a:close/>
                </a:path>
                <a:path extrusionOk="0" h="2405379" w="9664700">
                  <a:moveTo>
                    <a:pt x="6426200" y="0"/>
                  </a:moveTo>
                  <a:lnTo>
                    <a:pt x="3238500" y="0"/>
                  </a:lnTo>
                  <a:lnTo>
                    <a:pt x="3238500" y="2405227"/>
                  </a:lnTo>
                  <a:lnTo>
                    <a:pt x="6426200" y="2405227"/>
                  </a:lnTo>
                  <a:lnTo>
                    <a:pt x="6426200" y="0"/>
                  </a:lnTo>
                  <a:close/>
                </a:path>
                <a:path extrusionOk="0" h="2405379" w="9664700">
                  <a:moveTo>
                    <a:pt x="9664700" y="0"/>
                  </a:moveTo>
                  <a:lnTo>
                    <a:pt x="6451600" y="0"/>
                  </a:lnTo>
                  <a:lnTo>
                    <a:pt x="6451600" y="2405227"/>
                  </a:lnTo>
                  <a:lnTo>
                    <a:pt x="9664700" y="2405227"/>
                  </a:lnTo>
                  <a:lnTo>
                    <a:pt x="9664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71" name="Google Shape;71;p14"/>
          <p:cNvSpPr txBox="1"/>
          <p:nvPr/>
        </p:nvSpPr>
        <p:spPr>
          <a:xfrm rot="-5400000">
            <a:off x="-369081" y="2483966"/>
            <a:ext cx="1481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on J&amp;P, tap into BE, understand RC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 rot="5400000">
            <a:off x="8025984" y="2474872"/>
            <a:ext cx="1481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on J&amp;P, tap into BE, understand RC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61572" y="1806708"/>
            <a:ext cx="260700" cy="133500"/>
          </a:xfrm>
          <a:prstGeom prst="rect">
            <a:avLst/>
          </a:prstGeom>
          <a:solidFill>
            <a:srgbClr val="F78E1E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J&amp;P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619976" y="1806708"/>
            <a:ext cx="260700" cy="133500"/>
          </a:xfrm>
          <a:prstGeom prst="rect">
            <a:avLst/>
          </a:prstGeom>
          <a:solidFill>
            <a:srgbClr val="F78E1E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RC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378380" y="1806708"/>
            <a:ext cx="260700" cy="133500"/>
          </a:xfrm>
          <a:prstGeom prst="rect">
            <a:avLst/>
          </a:prstGeom>
          <a:solidFill>
            <a:srgbClr val="F78E1E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6703" y="1784808"/>
            <a:ext cx="2133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2. JOBS-TO-BE-DONE / PROBLEMS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11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Which jobs-to-be-done (or problems) do you address for your customers?  There could be more than one; explore different sides.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290537" y="1823997"/>
            <a:ext cx="1902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9. PROBLEM ROOT CAUSE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317500" rtl="0" algn="l">
              <a:lnSpc>
                <a:spcPct val="1111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is the real reason that this problem exists?  What is the back story behind the need to do this job?</a:t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i.e. customers have to do it because of the change in regulations.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38081" y="1784808"/>
            <a:ext cx="21789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7. BEHAVIOUR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does your customer do to address the problem and get the job done?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038081" y="1998616"/>
            <a:ext cx="25563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12700" marR="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i.e. directly related: ﬁnd the right solar panel installer, calculate usage and beneﬁts;  indirectly associated: customers spend free time on volunteering work (i.e. Greenpeace)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17195" y="3463737"/>
            <a:ext cx="8698676" cy="1371082"/>
            <a:chOff x="254000" y="5088492"/>
            <a:chExt cx="10172700" cy="2014224"/>
          </a:xfrm>
        </p:grpSpPr>
        <p:sp>
          <p:nvSpPr>
            <p:cNvPr id="81" name="Google Shape;81;p14"/>
            <p:cNvSpPr/>
            <p:nvPr/>
          </p:nvSpPr>
          <p:spPr>
            <a:xfrm>
              <a:off x="254000" y="5088496"/>
              <a:ext cx="10172700" cy="2014220"/>
            </a:xfrm>
            <a:custGeom>
              <a:rect b="b" l="l" r="r" t="t"/>
              <a:pathLst>
                <a:path extrusionOk="0" h="2014220" w="10172700">
                  <a:moveTo>
                    <a:pt x="3467100" y="0"/>
                  </a:moveTo>
                  <a:lnTo>
                    <a:pt x="0" y="0"/>
                  </a:lnTo>
                  <a:lnTo>
                    <a:pt x="0" y="2014118"/>
                  </a:lnTo>
                  <a:lnTo>
                    <a:pt x="3467100" y="2014118"/>
                  </a:lnTo>
                  <a:lnTo>
                    <a:pt x="3467100" y="0"/>
                  </a:lnTo>
                  <a:close/>
                </a:path>
                <a:path extrusionOk="0" h="2014220" w="10172700">
                  <a:moveTo>
                    <a:pt x="10172700" y="0"/>
                  </a:moveTo>
                  <a:lnTo>
                    <a:pt x="6705600" y="0"/>
                  </a:lnTo>
                  <a:lnTo>
                    <a:pt x="6705600" y="2014118"/>
                  </a:lnTo>
                  <a:lnTo>
                    <a:pt x="10172700" y="2014118"/>
                  </a:lnTo>
                  <a:lnTo>
                    <a:pt x="10172700" y="0"/>
                  </a:lnTo>
                  <a:close/>
                </a:path>
              </a:pathLst>
            </a:custGeom>
            <a:solidFill>
              <a:srgbClr val="22A7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721100" y="5088492"/>
              <a:ext cx="3238500" cy="2014220"/>
            </a:xfrm>
            <a:custGeom>
              <a:rect b="b" l="l" r="r" t="t"/>
              <a:pathLst>
                <a:path extrusionOk="0" h="2014220" w="3238500">
                  <a:moveTo>
                    <a:pt x="3238500" y="0"/>
                  </a:moveTo>
                  <a:lnTo>
                    <a:pt x="0" y="0"/>
                  </a:lnTo>
                  <a:lnTo>
                    <a:pt x="0" y="2014118"/>
                  </a:lnTo>
                  <a:lnTo>
                    <a:pt x="3238500" y="2014118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6C4A9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8000" y="5115000"/>
              <a:ext cx="9652000" cy="1961515"/>
            </a:xfrm>
            <a:custGeom>
              <a:rect b="b" l="l" r="r" t="t"/>
              <a:pathLst>
                <a:path extrusionOk="0" h="1961515" w="9652000">
                  <a:moveTo>
                    <a:pt x="3213100" y="0"/>
                  </a:moveTo>
                  <a:lnTo>
                    <a:pt x="0" y="0"/>
                  </a:lnTo>
                  <a:lnTo>
                    <a:pt x="0" y="1961108"/>
                  </a:lnTo>
                  <a:lnTo>
                    <a:pt x="3213100" y="1961108"/>
                  </a:lnTo>
                  <a:lnTo>
                    <a:pt x="3213100" y="0"/>
                  </a:lnTo>
                  <a:close/>
                </a:path>
                <a:path extrusionOk="0" h="1961515" w="9652000">
                  <a:moveTo>
                    <a:pt x="6426200" y="0"/>
                  </a:moveTo>
                  <a:lnTo>
                    <a:pt x="3238500" y="0"/>
                  </a:lnTo>
                  <a:lnTo>
                    <a:pt x="3238500" y="1961108"/>
                  </a:lnTo>
                  <a:lnTo>
                    <a:pt x="6426200" y="1961108"/>
                  </a:lnTo>
                  <a:lnTo>
                    <a:pt x="6426200" y="0"/>
                  </a:lnTo>
                  <a:close/>
                </a:path>
                <a:path extrusionOk="0" h="1961515" w="9652000">
                  <a:moveTo>
                    <a:pt x="9652000" y="0"/>
                  </a:moveTo>
                  <a:lnTo>
                    <a:pt x="6451600" y="0"/>
                  </a:lnTo>
                  <a:lnTo>
                    <a:pt x="6451600" y="1961108"/>
                  </a:lnTo>
                  <a:lnTo>
                    <a:pt x="9652000" y="1961108"/>
                  </a:lnTo>
                  <a:lnTo>
                    <a:pt x="965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84" name="Google Shape;84;p14"/>
          <p:cNvSpPr txBox="1"/>
          <p:nvPr/>
        </p:nvSpPr>
        <p:spPr>
          <a:xfrm rot="-5400000">
            <a:off x="-98956" y="4015823"/>
            <a:ext cx="951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strong TR &amp; EM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 rot="5400000">
            <a:off x="8191284" y="4039706"/>
            <a:ext cx="1151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online &amp; ofﬂine CH of BE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23534" y="4138685"/>
            <a:ext cx="8285036" cy="18136"/>
          </a:xfrm>
          <a:custGeom>
            <a:rect b="b" l="l" r="r" t="t"/>
            <a:pathLst>
              <a:path extrusionOk="0" h="26670" w="9690100">
                <a:moveTo>
                  <a:pt x="3225800" y="0"/>
                </a:moveTo>
                <a:lnTo>
                  <a:pt x="0" y="0"/>
                </a:lnTo>
                <a:lnTo>
                  <a:pt x="0" y="26454"/>
                </a:lnTo>
                <a:lnTo>
                  <a:pt x="3225800" y="26454"/>
                </a:lnTo>
                <a:lnTo>
                  <a:pt x="3225800" y="0"/>
                </a:lnTo>
                <a:close/>
              </a:path>
              <a:path extrusionOk="0" h="26670" w="9690100">
                <a:moveTo>
                  <a:pt x="9690100" y="0"/>
                </a:moveTo>
                <a:lnTo>
                  <a:pt x="6464300" y="0"/>
                </a:lnTo>
                <a:lnTo>
                  <a:pt x="6464300" y="26454"/>
                </a:lnTo>
                <a:lnTo>
                  <a:pt x="9690100" y="26454"/>
                </a:lnTo>
                <a:lnTo>
                  <a:pt x="9690100" y="0"/>
                </a:lnTo>
                <a:close/>
              </a:path>
            </a:pathLst>
          </a:custGeom>
          <a:solidFill>
            <a:srgbClr val="22A7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Google Shape;87;p14"/>
          <p:cNvSpPr txBox="1"/>
          <p:nvPr/>
        </p:nvSpPr>
        <p:spPr>
          <a:xfrm>
            <a:off x="526703" y="3487782"/>
            <a:ext cx="1986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3. TRIGGERS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11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triggers customers to act? 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290537" y="3487782"/>
            <a:ext cx="233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10. YOUR SOLUTION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11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If you are working on an existing business, write down your current solution ﬁrst,  ﬁll in the canvas, and check how much it ﬁts reality.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038081" y="3487782"/>
            <a:ext cx="2330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-8890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AutoNum type="arabicPeriod" startAt="8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CHANNELS of BEHAVIOUR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-107950" lvl="1" marL="11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A6A6A"/>
              </a:buClr>
              <a:buSzPts val="500"/>
              <a:buFont typeface="Roboto"/>
              <a:buAutoNum type="arabicPeriod"/>
            </a:pPr>
            <a:r>
              <a:rPr b="1" i="0" lang="en-GB" sz="500" u="none" cap="none" strike="noStrike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endParaRPr b="0" i="0" sz="5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kind of actions do customers take online? Extract online channels from #7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89869" y="4110546"/>
            <a:ext cx="2170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4. EMOTIONS: BEFORE / AFTER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How do customers feel when they face a problem and afterwards?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015998" y="4195929"/>
            <a:ext cx="2345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2.   OFFLINE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What kind of actions do customers take ofﬂine? Extract ofﬂine channels from #7  and use them for customer development.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861572" y="3518327"/>
            <a:ext cx="260700" cy="133500"/>
          </a:xfrm>
          <a:prstGeom prst="rect">
            <a:avLst/>
          </a:prstGeom>
          <a:solidFill>
            <a:srgbClr val="22A782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619976" y="3518327"/>
            <a:ext cx="260700" cy="133500"/>
          </a:xfrm>
          <a:prstGeom prst="rect">
            <a:avLst/>
          </a:prstGeom>
          <a:solidFill>
            <a:srgbClr val="6C4A9E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378380" y="3518327"/>
            <a:ext cx="260700" cy="133500"/>
          </a:xfrm>
          <a:prstGeom prst="rect">
            <a:avLst/>
          </a:prstGeom>
          <a:solidFill>
            <a:srgbClr val="22A782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61572" y="4201245"/>
            <a:ext cx="260700" cy="133500"/>
          </a:xfrm>
          <a:prstGeom prst="rect">
            <a:avLst/>
          </a:prstGeom>
          <a:solidFill>
            <a:srgbClr val="22A782"/>
          </a:solidFill>
          <a:ln>
            <a:noFill/>
          </a:ln>
        </p:spPr>
        <p:txBody>
          <a:bodyPr anchorCtr="0" anchor="t" bIns="0" lIns="0" spcFirstLastPara="1" rIns="0" wrap="square" tIns="10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-29870" l="0" r="32957" t="0"/>
          <a:stretch/>
        </p:blipFill>
        <p:spPr>
          <a:xfrm>
            <a:off x="228057" y="160758"/>
            <a:ext cx="1543468" cy="1296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308067" y="121024"/>
            <a:ext cx="2279400" cy="16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4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 INVENTORY MANAGEMENT FOR RETAILERS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08067" y="783913"/>
            <a:ext cx="2565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Network connection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Inadequate product knowledge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Time consuming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Bulk data transfer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531183" y="107036"/>
            <a:ext cx="1384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Team Id : PNT2022TMID02121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5084" y="2153426"/>
            <a:ext cx="26004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Create a platform to track the amount of stock present in inventory at any instant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 add or reduce the number of goods based on purchase and sales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Making inventory management simpler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 refill the stock from convenient seller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087429" y="2272441"/>
            <a:ext cx="2818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Getting accurate stock details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Changing customer demand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Purchasing too much / too less of the wrong inventory 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Slow pickup, packaging and shipping of customer orders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886044" y="2272433"/>
            <a:ext cx="2818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Track the flow of products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Calculate costs and benefits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Learn about usage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Frequently update database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254900" y="3850308"/>
            <a:ext cx="2600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 develop an end-to-end web application which in default shows the amount of stock present in the inventory at that time.  User can add or reduce goods based on purchase and sales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871218" y="4427739"/>
            <a:ext cx="2730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Manual checking 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Distribution of inventory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71208" y="3765275"/>
            <a:ext cx="2730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Intimating the concerned person when specific stock count reaches minimum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Constant checking and updating of stock quantity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62678" y="3733385"/>
            <a:ext cx="2730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Increasing customer demand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Market competition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26703" y="4356847"/>
            <a:ext cx="23457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525356" y="4441131"/>
            <a:ext cx="2345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1653413" y="4360097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869195" y="4295263"/>
            <a:ext cx="472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062048" y="4295263"/>
            <a:ext cx="472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70143" y="4408884"/>
            <a:ext cx="116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More Stress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Excessive Manual work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Time for stock calculation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707777" y="4406859"/>
            <a:ext cx="116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Less Stress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Relatively less Manual work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Counting is not necessary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906202" y="825817"/>
            <a:ext cx="25653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spAutoFit/>
          </a:bodyPr>
          <a:lstStyle/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Manual tracking of stock count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Local data storage solutions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683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Roboto"/>
              <a:buChar char="●"/>
            </a:pPr>
            <a:r>
              <a:rPr b="1" lang="en-GB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Traditional software systems with conventional database architecture</a:t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