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5" r:id="rId3"/>
    <p:sldId id="273" r:id="rId4"/>
    <p:sldId id="291" r:id="rId5"/>
    <p:sldId id="295" r:id="rId6"/>
    <p:sldId id="294" r:id="rId7"/>
    <p:sldId id="293" r:id="rId8"/>
    <p:sldId id="311" r:id="rId9"/>
    <p:sldId id="271"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2D2D8D"/>
    <a:srgbClr val="9966FF"/>
    <a:srgbClr val="CC0000"/>
    <a:srgbClr val="0066FF"/>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p:cViewPr>
        <p:scale>
          <a:sx n="75" d="100"/>
          <a:sy n="75" d="100"/>
        </p:scale>
        <p:origin x="1608"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a-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6FB14-0594-445F-AC5C-02F90AB08BA0}" type="datetimeFigureOut">
              <a:rPr lang="ta-IN" smtClean="0"/>
              <a:t>10-09-2022</a:t>
            </a:fld>
            <a:endParaRPr lang="ta-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a-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a-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845E6-7F1D-4320-ACEC-6A857C81F1D5}" type="slidenum">
              <a:rPr lang="ta-IN" smtClean="0"/>
              <a:t>‹#›</a:t>
            </a:fld>
            <a:endParaRPr lang="ta-IN"/>
          </a:p>
        </p:txBody>
      </p:sp>
    </p:spTree>
    <p:extLst>
      <p:ext uri="{BB962C8B-B14F-4D97-AF65-F5344CB8AC3E}">
        <p14:creationId xmlns:p14="http://schemas.microsoft.com/office/powerpoint/2010/main" val="54242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a-IN" dirty="0"/>
          </a:p>
        </p:txBody>
      </p:sp>
      <p:sp>
        <p:nvSpPr>
          <p:cNvPr id="4" name="Slide Number Placeholder 3"/>
          <p:cNvSpPr>
            <a:spLocks noGrp="1"/>
          </p:cNvSpPr>
          <p:nvPr>
            <p:ph type="sldNum" sz="quarter" idx="5"/>
          </p:nvPr>
        </p:nvSpPr>
        <p:spPr/>
        <p:txBody>
          <a:bodyPr/>
          <a:lstStyle/>
          <a:p>
            <a:fld id="{8FA845E6-7F1D-4320-ACEC-6A857C81F1D5}" type="slidenum">
              <a:rPr lang="ta-IN" smtClean="0"/>
              <a:t>6</a:t>
            </a:fld>
            <a:endParaRPr lang="ta-IN"/>
          </a:p>
        </p:txBody>
      </p:sp>
    </p:spTree>
    <p:extLst>
      <p:ext uri="{BB962C8B-B14F-4D97-AF65-F5344CB8AC3E}">
        <p14:creationId xmlns:p14="http://schemas.microsoft.com/office/powerpoint/2010/main" val="214267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val="403151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val="4171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val="248536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val="41265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val="8353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val="29787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val="30008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val="412815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val="301898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val="18207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val="334294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2400300" y="2743200"/>
            <a:ext cx="6400800" cy="3505200"/>
          </a:xfrm>
        </p:spPr>
        <p:txBody>
          <a:bodyPr/>
          <a:lstStyle/>
          <a:p>
            <a:pPr algn="r">
              <a:lnSpc>
                <a:spcPct val="80000"/>
              </a:lnSpc>
            </a:pPr>
            <a:r>
              <a:rPr lang="en-US" altLang="en-US" sz="2800" dirty="0"/>
              <a:t>   </a:t>
            </a:r>
          </a:p>
          <a:p>
            <a:pPr algn="r">
              <a:lnSpc>
                <a:spcPct val="80000"/>
              </a:lnSpc>
            </a:pPr>
            <a:r>
              <a:rPr lang="en-US" altLang="en-US" b="1" dirty="0">
                <a:solidFill>
                  <a:srgbClr val="FF0000"/>
                </a:solidFill>
              </a:rPr>
              <a:t>Team ID:</a:t>
            </a:r>
          </a:p>
          <a:p>
            <a:pPr algn="r">
              <a:lnSpc>
                <a:spcPct val="80000"/>
              </a:lnSpc>
            </a:pPr>
            <a:r>
              <a:rPr lang="en-US" altLang="en-US" b="1" dirty="0">
                <a:solidFill>
                  <a:srgbClr val="0000FF"/>
                </a:solidFill>
              </a:rPr>
              <a:t>PNT2022TMID22999</a:t>
            </a:r>
          </a:p>
          <a:p>
            <a:pPr algn="r">
              <a:lnSpc>
                <a:spcPct val="80000"/>
              </a:lnSpc>
            </a:pPr>
            <a:r>
              <a:rPr lang="en-US" altLang="en-US" b="1" dirty="0">
                <a:solidFill>
                  <a:srgbClr val="FF0000"/>
                </a:solidFill>
              </a:rPr>
              <a:t>Team Leader:</a:t>
            </a:r>
          </a:p>
          <a:p>
            <a:pPr algn="r">
              <a:lnSpc>
                <a:spcPct val="80000"/>
              </a:lnSpc>
            </a:pPr>
            <a:r>
              <a:rPr lang="en-US" altLang="en-US" b="1" dirty="0" err="1">
                <a:solidFill>
                  <a:srgbClr val="0000FF"/>
                </a:solidFill>
              </a:rPr>
              <a:t>Harshini</a:t>
            </a:r>
            <a:r>
              <a:rPr lang="en-US" altLang="en-US" b="1" dirty="0">
                <a:solidFill>
                  <a:srgbClr val="0000FF"/>
                </a:solidFill>
              </a:rPr>
              <a:t>. T</a:t>
            </a:r>
          </a:p>
          <a:p>
            <a:pPr algn="r">
              <a:lnSpc>
                <a:spcPct val="80000"/>
              </a:lnSpc>
            </a:pPr>
            <a:r>
              <a:rPr lang="en-US" altLang="en-US" b="1" dirty="0">
                <a:solidFill>
                  <a:srgbClr val="FF0000"/>
                </a:solidFill>
              </a:rPr>
              <a:t>Team Members:</a:t>
            </a:r>
          </a:p>
          <a:p>
            <a:pPr algn="r">
              <a:lnSpc>
                <a:spcPct val="80000"/>
              </a:lnSpc>
            </a:pPr>
            <a:r>
              <a:rPr lang="en-US" altLang="en-US" b="1" dirty="0" err="1">
                <a:solidFill>
                  <a:srgbClr val="0000FF"/>
                </a:solidFill>
              </a:rPr>
              <a:t>Divya</a:t>
            </a:r>
            <a:r>
              <a:rPr lang="en-US" altLang="en-US" b="1" dirty="0">
                <a:solidFill>
                  <a:srgbClr val="0000FF"/>
                </a:solidFill>
              </a:rPr>
              <a:t> </a:t>
            </a:r>
            <a:r>
              <a:rPr lang="en-US" altLang="en-US" b="1" dirty="0" err="1">
                <a:solidFill>
                  <a:srgbClr val="0000FF"/>
                </a:solidFill>
              </a:rPr>
              <a:t>Sri.N</a:t>
            </a:r>
            <a:endParaRPr lang="en-US" altLang="en-US" b="1" dirty="0">
              <a:solidFill>
                <a:srgbClr val="0000FF"/>
              </a:solidFill>
            </a:endParaRPr>
          </a:p>
          <a:p>
            <a:pPr algn="r">
              <a:lnSpc>
                <a:spcPct val="80000"/>
              </a:lnSpc>
            </a:pPr>
            <a:r>
              <a:rPr lang="en-US" altLang="en-US" b="1" dirty="0" err="1">
                <a:solidFill>
                  <a:srgbClr val="0000FF"/>
                </a:solidFill>
              </a:rPr>
              <a:t>Paarkavi</a:t>
            </a:r>
            <a:r>
              <a:rPr lang="en-US" altLang="en-US" b="1" dirty="0">
                <a:solidFill>
                  <a:srgbClr val="0000FF"/>
                </a:solidFill>
              </a:rPr>
              <a:t> Priya. S  </a:t>
            </a:r>
          </a:p>
          <a:p>
            <a:pPr algn="r">
              <a:lnSpc>
                <a:spcPct val="80000"/>
              </a:lnSpc>
            </a:pPr>
            <a:r>
              <a:rPr lang="en-US" altLang="en-US" b="1" dirty="0" err="1">
                <a:solidFill>
                  <a:srgbClr val="0000FF"/>
                </a:solidFill>
              </a:rPr>
              <a:t>Kharshitha</a:t>
            </a:r>
            <a:r>
              <a:rPr lang="en-US" altLang="en-US" b="1" dirty="0">
                <a:solidFill>
                  <a:srgbClr val="0000FF"/>
                </a:solidFill>
              </a:rPr>
              <a:t> </a:t>
            </a:r>
            <a:r>
              <a:rPr lang="en-US" altLang="en-US" b="1" dirty="0" err="1">
                <a:solidFill>
                  <a:srgbClr val="0000FF"/>
                </a:solidFill>
              </a:rPr>
              <a:t>Bhuvani</a:t>
            </a:r>
            <a:r>
              <a:rPr lang="en-US" altLang="en-US" b="1" dirty="0">
                <a:solidFill>
                  <a:srgbClr val="0000FF"/>
                </a:solidFill>
              </a:rPr>
              <a:t>. E</a:t>
            </a:r>
          </a:p>
        </p:txBody>
      </p:sp>
      <p:sp>
        <p:nvSpPr>
          <p:cNvPr id="2052" name="Rectangle 4">
            <a:extLst>
              <a:ext uri="{FF2B5EF4-FFF2-40B4-BE49-F238E27FC236}">
                <a16:creationId xmlns:a16="http://schemas.microsoft.com/office/drawing/2014/main" id="{59D4F73C-DD73-EF5D-BB22-99A3CCA28505}"/>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dirty="0">
                <a:solidFill>
                  <a:srgbClr val="000099"/>
                </a:solidFill>
              </a:rPr>
              <a:t>Department of Computer Science &amp; Engineering                                                   	                                     	                 </a:t>
            </a:r>
          </a:p>
          <a:p>
            <a:r>
              <a:rPr lang="en-GB" altLang="en-US" sz="1200" dirty="0" err="1">
                <a:solidFill>
                  <a:srgbClr val="000099"/>
                </a:solidFill>
              </a:rPr>
              <a:t>Velammal</a:t>
            </a:r>
            <a:r>
              <a:rPr lang="en-GB" altLang="en-US" sz="1200" dirty="0">
                <a:solidFill>
                  <a:srgbClr val="000099"/>
                </a:solidFill>
              </a:rPr>
              <a:t> College of Engineering and Technology </a:t>
            </a:r>
            <a:r>
              <a:rPr lang="en-US" altLang="en-US" sz="1200" dirty="0">
                <a:solidFill>
                  <a:srgbClr val="000099"/>
                </a:solidFill>
              </a:rPr>
              <a:t>                                                                   		                </a:t>
            </a: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0" y="3886200"/>
            <a:ext cx="5105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lnSpc>
                <a:spcPct val="80000"/>
              </a:lnSpc>
            </a:pPr>
            <a:r>
              <a:rPr lang="en-US" altLang="en-US" sz="2400" b="1" dirty="0" err="1">
                <a:solidFill>
                  <a:srgbClr val="FF0000"/>
                </a:solidFill>
              </a:rPr>
              <a:t>Facutly</a:t>
            </a:r>
            <a:r>
              <a:rPr lang="en-US" altLang="en-US" sz="2400" b="1" dirty="0">
                <a:solidFill>
                  <a:srgbClr val="FF0000"/>
                </a:solidFill>
              </a:rPr>
              <a:t> Mentor:</a:t>
            </a:r>
          </a:p>
          <a:p>
            <a:pPr algn="l">
              <a:lnSpc>
                <a:spcPct val="80000"/>
              </a:lnSpc>
            </a:pPr>
            <a:r>
              <a:rPr lang="en-US" altLang="en-US" sz="2400" b="1" dirty="0">
                <a:solidFill>
                  <a:srgbClr val="0000FF"/>
                </a:solidFill>
              </a:rPr>
              <a:t>Dr. R. Vijayalakshmi, B.E, M.E, Ph.D.</a:t>
            </a:r>
          </a:p>
          <a:p>
            <a:pPr algn="l">
              <a:lnSpc>
                <a:spcPct val="80000"/>
              </a:lnSpc>
            </a:pPr>
            <a:r>
              <a:rPr lang="en-US" altLang="en-US" sz="2400" b="1" dirty="0">
                <a:solidFill>
                  <a:srgbClr val="0000FF"/>
                </a:solidFill>
              </a:rPr>
              <a:t> </a:t>
            </a:r>
          </a:p>
          <a:p>
            <a:pPr algn="l">
              <a:lnSpc>
                <a:spcPct val="80000"/>
              </a:lnSpc>
            </a:pPr>
            <a:endParaRPr lang="en-US" altLang="en-US" sz="2400" b="1" dirty="0">
              <a:solidFill>
                <a:srgbClr val="0000FF"/>
              </a:solidFill>
            </a:endParaRPr>
          </a:p>
        </p:txBody>
      </p:sp>
      <p:sp>
        <p:nvSpPr>
          <p:cNvPr id="2055" name="Rectangle 7">
            <a:extLst>
              <a:ext uri="{FF2B5EF4-FFF2-40B4-BE49-F238E27FC236}">
                <a16:creationId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685800" y="228601"/>
            <a:ext cx="7772400" cy="2895600"/>
          </a:xfrm>
          <a:noFill/>
          <a:ln/>
        </p:spPr>
        <p:txBody>
          <a:bodyPr anchor="ctr"/>
          <a:lstStyle/>
          <a:p>
            <a:r>
              <a:rPr lang="en-US" altLang="en-US" sz="4000" b="1" dirty="0">
                <a:solidFill>
                  <a:srgbClr val="FF0000"/>
                </a:solidFill>
              </a:rPr>
              <a:t>FERTILIZERS RECOMMENDATION SYSTEM FOR DISEASE PREDICTION</a:t>
            </a:r>
            <a:endParaRPr lang="en-US"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Project Description</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600200"/>
            <a:ext cx="7848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
        <p:nvSpPr>
          <p:cNvPr id="3" name="Rectangle 2"/>
          <p:cNvSpPr/>
          <p:nvPr/>
        </p:nvSpPr>
        <p:spPr>
          <a:xfrm>
            <a:off x="838200" y="1305342"/>
            <a:ext cx="7620000" cy="4708981"/>
          </a:xfrm>
          <a:prstGeom prst="rect">
            <a:avLst/>
          </a:prstGeom>
        </p:spPr>
        <p:txBody>
          <a:bodyPr wrap="square">
            <a:spAutoFit/>
          </a:bodyPr>
          <a:lstStyle/>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Agriculture is the most important sector in today’s life. Most plants are affected by a wide variety of bacterial and fungal diseases</a:t>
            </a:r>
          </a:p>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Hence, early and accurate identification of plant diseases is essential to ensure high quantity and best quality</a:t>
            </a:r>
          </a:p>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In recent years, the number of diseases on plants and the degree of harm caused has increased due to the variation in pathogen varieties, changes in cultivation methods, and inadequate plant protection techniques</a:t>
            </a:r>
          </a:p>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An automated system is introduced to identify different diseases on plants by checking the symptoms shown on the leaves of the plant</a:t>
            </a:r>
          </a:p>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Deep learning techniques are used to identify the diseases and suggest the precautions that can be taken for those diseases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Paper-1</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cs typeface="Arial" panose="020B0604020202020204" pitchFamily="34" charset="0"/>
              </a:rPr>
              <a:t>Author – </a:t>
            </a:r>
            <a:r>
              <a:rPr lang="en-US" sz="2400" b="1" dirty="0" err="1">
                <a:solidFill>
                  <a:srgbClr val="0000FF"/>
                </a:solidFill>
                <a:cs typeface="Arial" panose="020B0604020202020204" pitchFamily="34" charset="0"/>
              </a:rPr>
              <a:t>Limin</a:t>
            </a:r>
            <a:r>
              <a:rPr lang="en-US" sz="2400" b="1" dirty="0">
                <a:solidFill>
                  <a:srgbClr val="0000FF"/>
                </a:solidFill>
                <a:cs typeface="Arial" panose="020B0604020202020204" pitchFamily="34" charset="0"/>
              </a:rPr>
              <a:t> </a:t>
            </a:r>
            <a:r>
              <a:rPr lang="en-US" sz="2400" b="1" dirty="0" err="1">
                <a:solidFill>
                  <a:srgbClr val="0000FF"/>
                </a:solidFill>
                <a:cs typeface="Arial" panose="020B0604020202020204" pitchFamily="34" charset="0"/>
              </a:rPr>
              <a:t>Chuan</a:t>
            </a:r>
            <a:r>
              <a:rPr lang="en-US" sz="2400" b="1" dirty="0">
                <a:solidFill>
                  <a:srgbClr val="0000FF"/>
                </a:solidFill>
                <a:cs typeface="Arial" panose="020B0604020202020204" pitchFamily="34" charset="0"/>
              </a:rPr>
              <a:t>, Ping </a:t>
            </a:r>
            <a:r>
              <a:rPr lang="en-US" sz="2400" b="1" dirty="0" err="1">
                <a:solidFill>
                  <a:srgbClr val="0000FF"/>
                </a:solidFill>
                <a:cs typeface="Arial" panose="020B0604020202020204" pitchFamily="34" charset="0"/>
              </a:rPr>
              <a:t>Hea</a:t>
            </a:r>
            <a:endParaRPr lang="en-US" sz="2400" b="1" dirty="0">
              <a:solidFill>
                <a:srgbClr val="0000FF"/>
              </a:solidFill>
              <a:cs typeface="Arial" panose="020B0604020202020204" pitchFamily="34" charset="0"/>
            </a:endParaRPr>
          </a:p>
          <a:p>
            <a:pPr marL="342900" indent="-342900" algn="l">
              <a:buFont typeface="Arial" panose="020B0604020202020204" pitchFamily="34" charset="0"/>
              <a:buChar char="•"/>
            </a:pPr>
            <a:r>
              <a:rPr lang="en-US" sz="2400" b="1" dirty="0">
                <a:solidFill>
                  <a:srgbClr val="FF0000"/>
                </a:solidFill>
                <a:cs typeface="Arial" panose="020B0604020202020204" pitchFamily="34" charset="0"/>
              </a:rPr>
              <a:t>Title – </a:t>
            </a:r>
            <a:r>
              <a:rPr lang="en-US" sz="2400" b="1" dirty="0">
                <a:solidFill>
                  <a:srgbClr val="0000FF"/>
                </a:solidFill>
                <a:cs typeface="Arial" panose="020B0604020202020204" pitchFamily="34" charset="0"/>
              </a:rPr>
              <a:t>Estimating Nutrient update requirements for wheat in China</a:t>
            </a:r>
          </a:p>
          <a:p>
            <a:pPr marL="342900" indent="-342900" algn="l">
              <a:buFont typeface="Arial" panose="020B0604020202020204" pitchFamily="34" charset="0"/>
              <a:buChar char="•"/>
            </a:pPr>
            <a:r>
              <a:rPr lang="en-US" sz="2400" b="1" dirty="0">
                <a:solidFill>
                  <a:srgbClr val="FF0000"/>
                </a:solidFill>
                <a:cs typeface="Arial" panose="020B0604020202020204" pitchFamily="34" charset="0"/>
              </a:rPr>
              <a:t>Established By - </a:t>
            </a:r>
            <a:r>
              <a:rPr lang="en-US" sz="2400" b="1" dirty="0">
                <a:solidFill>
                  <a:srgbClr val="0000FF"/>
                </a:solidFill>
                <a:cs typeface="Arial" panose="020B0604020202020204" pitchFamily="34" charset="0"/>
              </a:rPr>
              <a:t>IEEE</a:t>
            </a:r>
          </a:p>
          <a:p>
            <a:pPr marL="342900" indent="-342900" algn="l">
              <a:buFont typeface="Arial" panose="020B0604020202020204" pitchFamily="34" charset="0"/>
              <a:buChar char="•"/>
            </a:pPr>
            <a:r>
              <a:rPr lang="en-US" sz="2400" b="1" dirty="0">
                <a:solidFill>
                  <a:srgbClr val="FF0000"/>
                </a:solidFill>
                <a:cs typeface="Arial" panose="020B0604020202020204" pitchFamily="34" charset="0"/>
              </a:rPr>
              <a:t>Published Time – </a:t>
            </a:r>
            <a:r>
              <a:rPr lang="en-US" sz="2400" b="1" dirty="0">
                <a:solidFill>
                  <a:srgbClr val="0000FF"/>
                </a:solidFill>
                <a:cs typeface="Arial" panose="020B0604020202020204" pitchFamily="34" charset="0"/>
              </a:rPr>
              <a:t>January 2013</a:t>
            </a:r>
          </a:p>
          <a:p>
            <a:pPr marL="342900" indent="-342900" algn="l">
              <a:buFont typeface="Arial" panose="020B0604020202020204" pitchFamily="34" charset="0"/>
              <a:buChar char="•"/>
            </a:pPr>
            <a:r>
              <a:rPr lang="en-US" sz="2400" b="1" dirty="0">
                <a:solidFill>
                  <a:srgbClr val="FF0000"/>
                </a:solidFill>
                <a:cs typeface="Arial" panose="020B0604020202020204" pitchFamily="34" charset="0"/>
              </a:rPr>
              <a:t>Objectives - </a:t>
            </a:r>
            <a:r>
              <a:rPr lang="en-US" sz="2400" b="1" i="0" dirty="0">
                <a:solidFill>
                  <a:srgbClr val="0000FF"/>
                </a:solidFill>
                <a:effectLst/>
                <a:cs typeface="Arial" panose="020B0604020202020204" pitchFamily="34" charset="0"/>
              </a:rPr>
              <a:t>Two parameters namely yield response and agronomic efficiency are used by the recommendation system. </a:t>
            </a:r>
            <a:r>
              <a:rPr lang="en-US" sz="2400" b="1" dirty="0">
                <a:solidFill>
                  <a:srgbClr val="0000FF"/>
                </a:solidFill>
                <a:cs typeface="Arial" panose="020B0604020202020204" pitchFamily="34" charset="0"/>
              </a:rPr>
              <a:t>It </a:t>
            </a:r>
            <a:r>
              <a:rPr lang="en-US" sz="2400" b="1" i="0" dirty="0">
                <a:solidFill>
                  <a:srgbClr val="0000FF"/>
                </a:solidFill>
                <a:effectLst/>
                <a:cs typeface="Arial" panose="020B0604020202020204" pitchFamily="34" charset="0"/>
              </a:rPr>
              <a:t>also considers the Nitrogen, Phosphorous, and Potassium (NPK) contents for fertilizer recommendation of wheat. It helps to prevent the inappropriate application of fertilizers in wheat production systems in China. </a:t>
            </a:r>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495300"/>
            <a:ext cx="7772400" cy="457200"/>
          </a:xfrm>
        </p:spPr>
        <p:txBody>
          <a:bodyPr anchor="ctr"/>
          <a:lstStyle/>
          <a:p>
            <a:r>
              <a:rPr lang="en-US" altLang="en-US" sz="4000" b="1" dirty="0">
                <a:solidFill>
                  <a:srgbClr val="FF0000"/>
                </a:solidFill>
              </a:rPr>
              <a:t> Survey Paper-2</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04775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latin typeface="+mn-lt"/>
                <a:cs typeface="Arial" panose="020B0604020202020204" pitchFamily="34" charset="0"/>
              </a:rPr>
              <a:t>Author - </a:t>
            </a:r>
            <a:r>
              <a:rPr lang="en-IN" sz="2400" b="1" dirty="0">
                <a:solidFill>
                  <a:srgbClr val="0000FF"/>
                </a:solidFill>
                <a:effectLst/>
                <a:latin typeface="+mn-lt"/>
                <a:ea typeface="Calibri" panose="020F0502020204030204" pitchFamily="34" charset="0"/>
              </a:rPr>
              <a:t>Hao Zhang, Li Zhang, </a:t>
            </a:r>
            <a:r>
              <a:rPr lang="en-IN" sz="2400" b="1" dirty="0" err="1">
                <a:solidFill>
                  <a:srgbClr val="0000FF"/>
                </a:solidFill>
                <a:effectLst/>
                <a:latin typeface="+mn-lt"/>
                <a:ea typeface="Calibri" panose="020F0502020204030204" pitchFamily="34" charset="0"/>
              </a:rPr>
              <a:t>Yanna</a:t>
            </a:r>
            <a:r>
              <a:rPr lang="en-IN" sz="2400" b="1" dirty="0">
                <a:solidFill>
                  <a:srgbClr val="0000FF"/>
                </a:solidFill>
                <a:effectLst/>
                <a:latin typeface="+mn-lt"/>
                <a:ea typeface="Calibri" panose="020F0502020204030204" pitchFamily="34" charset="0"/>
              </a:rPr>
              <a:t> Ren, Juan Zhang, Xin Xu, </a:t>
            </a:r>
            <a:r>
              <a:rPr lang="en-IN" sz="2400" b="1" dirty="0" err="1">
                <a:solidFill>
                  <a:srgbClr val="0000FF"/>
                </a:solidFill>
                <a:effectLst/>
                <a:latin typeface="+mn-lt"/>
                <a:ea typeface="Calibri" panose="020F0502020204030204" pitchFamily="34" charset="0"/>
              </a:rPr>
              <a:t>Xinming</a:t>
            </a:r>
            <a:r>
              <a:rPr lang="en-IN" sz="2400" b="1" dirty="0">
                <a:solidFill>
                  <a:srgbClr val="0000FF"/>
                </a:solidFill>
                <a:effectLst/>
                <a:latin typeface="+mn-lt"/>
                <a:ea typeface="Calibri" panose="020F0502020204030204" pitchFamily="34" charset="0"/>
              </a:rPr>
              <a:t> Ma, </a:t>
            </a:r>
            <a:r>
              <a:rPr lang="en-IN" sz="2400" b="1" dirty="0" err="1">
                <a:solidFill>
                  <a:srgbClr val="0000FF"/>
                </a:solidFill>
                <a:effectLst/>
                <a:latin typeface="+mn-lt"/>
                <a:ea typeface="Calibri" panose="020F0502020204030204" pitchFamily="34" charset="0"/>
              </a:rPr>
              <a:t>Zhongmin</a:t>
            </a:r>
            <a:r>
              <a:rPr lang="en-IN" sz="2400" b="1" dirty="0">
                <a:solidFill>
                  <a:srgbClr val="0000FF"/>
                </a:solidFill>
                <a:effectLst/>
                <a:latin typeface="+mn-lt"/>
                <a:ea typeface="Calibri" panose="020F0502020204030204" pitchFamily="34" charset="0"/>
              </a:rPr>
              <a:t> Lu</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Title – </a:t>
            </a:r>
            <a:r>
              <a:rPr lang="en-IN" sz="2400" b="1" dirty="0">
                <a:solidFill>
                  <a:srgbClr val="0000FF"/>
                </a:solidFill>
                <a:latin typeface="+mn-lt"/>
                <a:cs typeface="Arial" panose="020B0604020202020204" pitchFamily="34" charset="0"/>
              </a:rPr>
              <a:t>Design and implementation of crop recommendation fertilization decision system based on WEBGIS at village scale</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Established By – </a:t>
            </a:r>
            <a:r>
              <a:rPr lang="en-IN" sz="2400" b="1" dirty="0">
                <a:solidFill>
                  <a:srgbClr val="0000FF"/>
                </a:solidFill>
                <a:latin typeface="+mn-lt"/>
                <a:cs typeface="Arial" panose="020B0604020202020204" pitchFamily="34" charset="0"/>
              </a:rPr>
              <a:t>IEEE</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Published Time –</a:t>
            </a:r>
            <a:r>
              <a:rPr lang="en-IN" sz="2400" b="1" dirty="0">
                <a:solidFill>
                  <a:srgbClr val="0000FF"/>
                </a:solidFill>
                <a:latin typeface="+mn-lt"/>
                <a:cs typeface="Arial" panose="020B0604020202020204" pitchFamily="34" charset="0"/>
              </a:rPr>
              <a:t>March 2015</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Objectives –</a:t>
            </a:r>
            <a:r>
              <a:rPr lang="en-US" sz="2400" b="1" i="0" dirty="0">
                <a:solidFill>
                  <a:srgbClr val="0000FF"/>
                </a:solidFill>
                <a:effectLst/>
                <a:latin typeface="+mn-lt"/>
              </a:rPr>
              <a:t> It is specifically developed for villages in China. Maps of villages are taken and location-specific recommendations are provided using ArcView in ArcGIS. Three parameters are considered for recommendations namely soil measurements, farm production level, and target yield for the crop. </a:t>
            </a:r>
            <a:endParaRPr lang="en-US" sz="2400" b="1" dirty="0">
              <a:latin typeface="+mn-lt"/>
            </a:endParaRPr>
          </a:p>
          <a:p>
            <a:pPr algn="l"/>
            <a:endParaRPr lang="en-US" sz="2400" b="1" dirty="0">
              <a:latin typeface="+mn-lt"/>
            </a:endParaRPr>
          </a:p>
          <a:p>
            <a:pPr algn="l">
              <a:buFont typeface="Wingdings" panose="05000000000000000000" pitchFamily="2" charset="2"/>
              <a:buNone/>
            </a:pPr>
            <a:endParaRPr lang="en-US" altLang="en-US" sz="2400" b="1" dirty="0">
              <a:solidFill>
                <a:srgbClr val="0000FF"/>
              </a:solidFill>
              <a:latin typeface="+mn-lt"/>
            </a:endParaRPr>
          </a:p>
          <a:p>
            <a:pPr algn="l">
              <a:buFont typeface="Wingdings" panose="05000000000000000000" pitchFamily="2" charset="2"/>
              <a:buNone/>
            </a:pPr>
            <a:endParaRPr lang="en-US" altLang="en-US" sz="2400" b="1" dirty="0">
              <a:solidFill>
                <a:srgbClr val="0000FF"/>
              </a:solidFill>
              <a:latin typeface="+mn-lt"/>
            </a:endParaRPr>
          </a:p>
          <a:p>
            <a:pPr algn="l">
              <a:buFont typeface="Wingdings" panose="05000000000000000000" pitchFamily="2" charset="2"/>
              <a:buChar char="Ø"/>
            </a:pPr>
            <a:endParaRPr lang="en-US" altLang="en-US" sz="2400" b="1" dirty="0">
              <a:solidFill>
                <a:srgbClr val="0000FF"/>
              </a:solidFill>
              <a:latin typeface="+mn-lt"/>
            </a:endParaRPr>
          </a:p>
          <a:p>
            <a:pPr algn="l">
              <a:buClr>
                <a:srgbClr val="0099FF"/>
              </a:buClr>
              <a:buFont typeface="Wingdings" panose="05000000000000000000" pitchFamily="2" charset="2"/>
              <a:buNone/>
            </a:pPr>
            <a:endParaRPr lang="en-US" altLang="en-US" sz="2400" b="1" dirty="0">
              <a:latin typeface="+mn-lt"/>
            </a:endParaRPr>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39593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447040"/>
            <a:ext cx="7772400" cy="457200"/>
          </a:xfrm>
        </p:spPr>
        <p:txBody>
          <a:bodyPr anchor="ctr"/>
          <a:lstStyle/>
          <a:p>
            <a:r>
              <a:rPr lang="en-US" altLang="en-US" sz="4000" b="1" dirty="0">
                <a:solidFill>
                  <a:srgbClr val="FF0000"/>
                </a:solidFill>
              </a:rPr>
              <a:t> Survey Paper-3</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9906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cs typeface="Arial" panose="020B0604020202020204" pitchFamily="34" charset="0"/>
              </a:rPr>
              <a:t>Author - </a:t>
            </a:r>
            <a:r>
              <a:rPr lang="en-IN" sz="2400" b="1" dirty="0">
                <a:solidFill>
                  <a:srgbClr val="0000FF"/>
                </a:solidFill>
                <a:effectLst/>
                <a:ea typeface="Calibri" panose="020F0502020204030204" pitchFamily="34" charset="0"/>
                <a:cs typeface="Arial" panose="020B0604020202020204" pitchFamily="34" charset="0"/>
              </a:rPr>
              <a:t>Mansi Shinde1, </a:t>
            </a:r>
            <a:r>
              <a:rPr lang="en-IN" sz="2400" b="1" dirty="0" err="1">
                <a:solidFill>
                  <a:srgbClr val="0000FF"/>
                </a:solidFill>
                <a:effectLst/>
                <a:ea typeface="Calibri" panose="020F0502020204030204" pitchFamily="34" charset="0"/>
                <a:cs typeface="Arial" panose="020B0604020202020204" pitchFamily="34" charset="0"/>
              </a:rPr>
              <a:t>Kimaya</a:t>
            </a:r>
            <a:r>
              <a:rPr lang="en-IN" sz="2400" b="1" dirty="0">
                <a:solidFill>
                  <a:srgbClr val="0000FF"/>
                </a:solidFill>
                <a:effectLst/>
                <a:ea typeface="Calibri" panose="020F0502020204030204" pitchFamily="34" charset="0"/>
                <a:cs typeface="Arial" panose="020B0604020202020204" pitchFamily="34" charset="0"/>
              </a:rPr>
              <a:t> </a:t>
            </a:r>
            <a:r>
              <a:rPr lang="en-IN" sz="2400" b="1" dirty="0" err="1">
                <a:solidFill>
                  <a:srgbClr val="0000FF"/>
                </a:solidFill>
                <a:effectLst/>
                <a:ea typeface="Calibri" panose="020F0502020204030204" pitchFamily="34" charset="0"/>
                <a:cs typeface="Arial" panose="020B0604020202020204" pitchFamily="34" charset="0"/>
              </a:rPr>
              <a:t>Ekbote</a:t>
            </a:r>
            <a:r>
              <a:rPr lang="en-IN" sz="2400" b="1" dirty="0">
                <a:solidFill>
                  <a:srgbClr val="0000FF"/>
                </a:solidFill>
                <a:effectLst/>
                <a:ea typeface="Calibri" panose="020F0502020204030204" pitchFamily="34" charset="0"/>
                <a:cs typeface="Arial" panose="020B0604020202020204" pitchFamily="34" charset="0"/>
              </a:rPr>
              <a:t>, Sonali </a:t>
            </a:r>
            <a:r>
              <a:rPr lang="en-IN" sz="2400" b="1" dirty="0" err="1">
                <a:solidFill>
                  <a:srgbClr val="0000FF"/>
                </a:solidFill>
                <a:effectLst/>
                <a:ea typeface="Calibri" panose="020F0502020204030204" pitchFamily="34" charset="0"/>
                <a:cs typeface="Arial" panose="020B0604020202020204" pitchFamily="34" charset="0"/>
              </a:rPr>
              <a:t>Ghorpade</a:t>
            </a:r>
            <a:r>
              <a:rPr lang="en-IN" sz="2400" b="1" dirty="0">
                <a:solidFill>
                  <a:srgbClr val="0000FF"/>
                </a:solidFill>
                <a:effectLst/>
                <a:ea typeface="Calibri" panose="020F0502020204030204" pitchFamily="34" charset="0"/>
                <a:cs typeface="Arial" panose="020B0604020202020204" pitchFamily="34" charset="0"/>
              </a:rPr>
              <a:t>, </a:t>
            </a:r>
            <a:r>
              <a:rPr lang="en-IN" sz="2400" b="1" dirty="0" err="1">
                <a:solidFill>
                  <a:srgbClr val="0000FF"/>
                </a:solidFill>
                <a:effectLst/>
                <a:ea typeface="Calibri" panose="020F0502020204030204" pitchFamily="34" charset="0"/>
                <a:cs typeface="Arial" panose="020B0604020202020204" pitchFamily="34" charset="0"/>
              </a:rPr>
              <a:t>Sanket</a:t>
            </a:r>
            <a:r>
              <a:rPr lang="en-IN" sz="2400" b="1" dirty="0">
                <a:solidFill>
                  <a:srgbClr val="0000FF"/>
                </a:solidFill>
                <a:effectLst/>
                <a:ea typeface="Calibri" panose="020F0502020204030204" pitchFamily="34" charset="0"/>
                <a:cs typeface="Arial" panose="020B0604020202020204" pitchFamily="34" charset="0"/>
              </a:rPr>
              <a:t> Pawar, </a:t>
            </a:r>
            <a:r>
              <a:rPr lang="en-IN" sz="2400" b="1" dirty="0" err="1">
                <a:solidFill>
                  <a:srgbClr val="0000FF"/>
                </a:solidFill>
                <a:effectLst/>
                <a:ea typeface="Calibri" panose="020F0502020204030204" pitchFamily="34" charset="0"/>
                <a:cs typeface="Arial" panose="020B0604020202020204" pitchFamily="34" charset="0"/>
              </a:rPr>
              <a:t>Shubhada</a:t>
            </a:r>
            <a:r>
              <a:rPr lang="en-IN" sz="2400" b="1" dirty="0">
                <a:solidFill>
                  <a:srgbClr val="0000FF"/>
                </a:solidFill>
                <a:effectLst/>
                <a:ea typeface="Calibri" panose="020F0502020204030204" pitchFamily="34" charset="0"/>
                <a:cs typeface="Arial" panose="020B0604020202020204" pitchFamily="34" charset="0"/>
              </a:rPr>
              <a:t> </a:t>
            </a:r>
            <a:r>
              <a:rPr lang="en-IN" sz="2400" b="1" dirty="0" err="1">
                <a:solidFill>
                  <a:srgbClr val="0000FF"/>
                </a:solidFill>
                <a:effectLst/>
                <a:ea typeface="Calibri" panose="020F0502020204030204" pitchFamily="34" charset="0"/>
                <a:cs typeface="Arial" panose="020B0604020202020204" pitchFamily="34" charset="0"/>
              </a:rPr>
              <a:t>Mone</a:t>
            </a:r>
            <a:endParaRPr lang="en-IN" sz="2400" b="1" dirty="0">
              <a:solidFill>
                <a:srgbClr val="0000FF"/>
              </a:solidFill>
              <a:effectLst/>
              <a:ea typeface="Calibri" panose="020F0502020204030204" pitchFamily="34" charset="0"/>
              <a:cs typeface="Arial" panose="020B0604020202020204" pitchFamily="34" charset="0"/>
            </a:endParaRPr>
          </a:p>
          <a:p>
            <a:pPr marL="342900" indent="-342900" algn="l">
              <a:buFont typeface="Arial" panose="020B0604020202020204" pitchFamily="34" charset="0"/>
              <a:buChar char="•"/>
            </a:pPr>
            <a:r>
              <a:rPr lang="en-IN" sz="2400" b="1" dirty="0">
                <a:solidFill>
                  <a:srgbClr val="FF0000"/>
                </a:solidFill>
                <a:ea typeface="Calibri" panose="020F0502020204030204" pitchFamily="34" charset="0"/>
                <a:cs typeface="Arial" panose="020B0604020202020204" pitchFamily="34" charset="0"/>
              </a:rPr>
              <a:t>Title – </a:t>
            </a:r>
            <a:r>
              <a:rPr lang="en-IN" sz="2400" b="1" dirty="0">
                <a:solidFill>
                  <a:srgbClr val="0000FF"/>
                </a:solidFill>
                <a:ea typeface="Calibri" panose="020F0502020204030204" pitchFamily="34" charset="0"/>
                <a:cs typeface="Arial" panose="020B0604020202020204" pitchFamily="34" charset="0"/>
              </a:rPr>
              <a:t>Crop recommendation and fertilizer purchase system</a:t>
            </a:r>
          </a:p>
          <a:p>
            <a:pPr marL="342900" indent="-342900" algn="l">
              <a:buFont typeface="Arial" panose="020B0604020202020204" pitchFamily="34" charset="0"/>
              <a:buChar char="•"/>
            </a:pPr>
            <a:r>
              <a:rPr lang="en-IN" sz="2400" b="1" dirty="0">
                <a:solidFill>
                  <a:srgbClr val="FF0000"/>
                </a:solidFill>
                <a:effectLst/>
                <a:ea typeface="Calibri" panose="020F0502020204030204" pitchFamily="34" charset="0"/>
                <a:cs typeface="Arial" panose="020B0604020202020204" pitchFamily="34" charset="0"/>
              </a:rPr>
              <a:t>Established </a:t>
            </a:r>
            <a:r>
              <a:rPr lang="en-IN" sz="2400" b="1" dirty="0">
                <a:solidFill>
                  <a:srgbClr val="FF0000"/>
                </a:solidFill>
                <a:ea typeface="Calibri" panose="020F0502020204030204" pitchFamily="34" charset="0"/>
                <a:cs typeface="Arial" panose="020B0604020202020204" pitchFamily="34" charset="0"/>
              </a:rPr>
              <a:t>By – </a:t>
            </a:r>
            <a:r>
              <a:rPr lang="en-IN" sz="2400" b="1" dirty="0">
                <a:solidFill>
                  <a:srgbClr val="0000FF"/>
                </a:solidFill>
                <a:ea typeface="Calibri" panose="020F0502020204030204" pitchFamily="34" charset="0"/>
                <a:cs typeface="Arial" panose="020B0604020202020204" pitchFamily="34" charset="0"/>
              </a:rPr>
              <a:t>International Journal of Computer Science and Information Technologies</a:t>
            </a:r>
          </a:p>
          <a:p>
            <a:pPr marL="342900" indent="-342900" algn="l">
              <a:buFont typeface="Arial" panose="020B0604020202020204" pitchFamily="34" charset="0"/>
              <a:buChar char="•"/>
            </a:pPr>
            <a:r>
              <a:rPr lang="en-IN" sz="2400" b="1" dirty="0">
                <a:solidFill>
                  <a:srgbClr val="FF0000"/>
                </a:solidFill>
                <a:ea typeface="Calibri" panose="020F0502020204030204" pitchFamily="34" charset="0"/>
                <a:cs typeface="Arial" panose="020B0604020202020204" pitchFamily="34" charset="0"/>
              </a:rPr>
              <a:t>Published Time – </a:t>
            </a:r>
            <a:r>
              <a:rPr lang="en-IN" sz="2400" b="1" dirty="0">
                <a:solidFill>
                  <a:srgbClr val="0000FF"/>
                </a:solidFill>
                <a:ea typeface="Calibri" panose="020F0502020204030204" pitchFamily="34" charset="0"/>
                <a:cs typeface="Arial" panose="020B0604020202020204" pitchFamily="34" charset="0"/>
              </a:rPr>
              <a:t>December 2017</a:t>
            </a:r>
          </a:p>
          <a:p>
            <a:pPr marL="342900" indent="-342900" algn="l">
              <a:buFont typeface="Arial" panose="020B0604020202020204" pitchFamily="34" charset="0"/>
              <a:buChar char="•"/>
            </a:pPr>
            <a:r>
              <a:rPr lang="en-IN" sz="2400" b="1" dirty="0">
                <a:solidFill>
                  <a:srgbClr val="FF0000"/>
                </a:solidFill>
                <a:ea typeface="Calibri" panose="020F0502020204030204" pitchFamily="34" charset="0"/>
                <a:cs typeface="Arial" panose="020B0604020202020204" pitchFamily="34" charset="0"/>
              </a:rPr>
              <a:t>Objectives - </a:t>
            </a:r>
            <a:r>
              <a:rPr lang="en-US" sz="2400" b="1" dirty="0">
                <a:solidFill>
                  <a:srgbClr val="0000FF"/>
                </a:solidFill>
                <a:ea typeface="Calibri" panose="020F0502020204030204" pitchFamily="34" charset="0"/>
                <a:cs typeface="Arial" panose="020B0604020202020204" pitchFamily="34" charset="0"/>
              </a:rPr>
              <a:t>Recommendations for purchasing fertilizers from an online portal based on the history of past purchases. </a:t>
            </a:r>
            <a:r>
              <a:rPr lang="en-US" sz="2400" b="1" dirty="0" err="1">
                <a:solidFill>
                  <a:srgbClr val="0000FF"/>
                </a:solidFill>
                <a:ea typeface="Calibri" panose="020F0502020204030204" pitchFamily="34" charset="0"/>
                <a:cs typeface="Arial" panose="020B0604020202020204" pitchFamily="34" charset="0"/>
              </a:rPr>
              <a:t>Apriori</a:t>
            </a:r>
            <a:r>
              <a:rPr lang="en-US" sz="2400" b="1" dirty="0">
                <a:solidFill>
                  <a:srgbClr val="0000FF"/>
                </a:solidFill>
                <a:ea typeface="Calibri" panose="020F0502020204030204" pitchFamily="34" charset="0"/>
                <a:cs typeface="Arial" panose="020B0604020202020204" pitchFamily="34" charset="0"/>
              </a:rPr>
              <a:t> algorithm is used for this purpose. </a:t>
            </a:r>
            <a:r>
              <a:rPr lang="en-US" sz="2400" b="1" dirty="0" err="1">
                <a:solidFill>
                  <a:srgbClr val="0000FF"/>
                </a:solidFill>
                <a:ea typeface="Calibri" panose="020F0502020204030204" pitchFamily="34" charset="0"/>
                <a:cs typeface="Arial" panose="020B0604020202020204" pitchFamily="34" charset="0"/>
              </a:rPr>
              <a:t>Apriori</a:t>
            </a:r>
            <a:r>
              <a:rPr lang="en-US" sz="2400" b="1" dirty="0">
                <a:solidFill>
                  <a:srgbClr val="0000FF"/>
                </a:solidFill>
                <a:ea typeface="Calibri" panose="020F0502020204030204" pitchFamily="34" charset="0"/>
                <a:cs typeface="Arial" panose="020B0604020202020204" pitchFamily="34" charset="0"/>
              </a:rPr>
              <a:t> algorithm is a sequence of steps to be followed to find the most frequent itemset in the given database.</a:t>
            </a:r>
            <a:endParaRPr lang="en-IN" sz="2400" b="1" dirty="0">
              <a:solidFill>
                <a:srgbClr val="0000FF"/>
              </a:solidFill>
              <a:ea typeface="Calibri" panose="020F0502020204030204" pitchFamily="34" charset="0"/>
              <a:cs typeface="Arial" panose="020B0604020202020204" pitchFamily="34" charset="0"/>
            </a:endParaRPr>
          </a:p>
          <a:p>
            <a:pPr marL="342900" indent="-342900" algn="l">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342900" indent="-342900" algn="l">
              <a:buFont typeface="Arial" panose="020B0604020202020204" pitchFamily="34" charset="0"/>
              <a:buChar char="•"/>
            </a:pPr>
            <a:endParaRPr lang="en-US" sz="2400" b="1" dirty="0">
              <a:solidFill>
                <a:srgbClr val="FF0000"/>
              </a:solidFill>
              <a:cs typeface="Arial" panose="020B0604020202020204" pitchFamily="34" charset="0"/>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77135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533400"/>
            <a:ext cx="7772400" cy="457200"/>
          </a:xfrm>
        </p:spPr>
        <p:txBody>
          <a:bodyPr anchor="ctr"/>
          <a:lstStyle/>
          <a:p>
            <a:r>
              <a:rPr lang="en-US" altLang="en-US" sz="4000" b="1" dirty="0">
                <a:solidFill>
                  <a:srgbClr val="FF0000"/>
                </a:solidFill>
              </a:rPr>
              <a:t> Survey Paper-4</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381000" y="114808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latin typeface="+mn-lt"/>
                <a:cs typeface="Arial" panose="020B0604020202020204" pitchFamily="34" charset="0"/>
              </a:rPr>
              <a:t>Author - </a:t>
            </a:r>
            <a:r>
              <a:rPr lang="en-IN" sz="2400" b="1" dirty="0" err="1">
                <a:solidFill>
                  <a:srgbClr val="0000FF"/>
                </a:solidFill>
                <a:effectLst/>
                <a:latin typeface="+mn-lt"/>
                <a:ea typeface="Calibri" panose="020F0502020204030204" pitchFamily="34" charset="0"/>
              </a:rPr>
              <a:t>Zhimin</a:t>
            </a:r>
            <a:r>
              <a:rPr lang="en-IN" sz="2400" b="1" dirty="0">
                <a:solidFill>
                  <a:srgbClr val="0000FF"/>
                </a:solidFill>
                <a:effectLst/>
                <a:latin typeface="+mn-lt"/>
                <a:ea typeface="Calibri" panose="020F0502020204030204" pitchFamily="34" charset="0"/>
              </a:rPr>
              <a:t> Liu, </a:t>
            </a:r>
            <a:r>
              <a:rPr lang="en-IN" sz="2400" b="1" dirty="0" err="1">
                <a:solidFill>
                  <a:srgbClr val="0000FF"/>
                </a:solidFill>
                <a:effectLst/>
                <a:latin typeface="+mn-lt"/>
                <a:ea typeface="Calibri" panose="020F0502020204030204" pitchFamily="34" charset="0"/>
              </a:rPr>
              <a:t>Weidong</a:t>
            </a:r>
            <a:r>
              <a:rPr lang="en-IN" sz="2400" b="1" dirty="0">
                <a:solidFill>
                  <a:srgbClr val="0000FF"/>
                </a:solidFill>
                <a:effectLst/>
                <a:latin typeface="+mn-lt"/>
                <a:ea typeface="Calibri" panose="020F0502020204030204" pitchFamily="34" charset="0"/>
              </a:rPr>
              <a:t> </a:t>
            </a:r>
            <a:r>
              <a:rPr lang="en-IN" sz="2400" b="1" dirty="0" err="1">
                <a:solidFill>
                  <a:srgbClr val="0000FF"/>
                </a:solidFill>
                <a:effectLst/>
                <a:latin typeface="+mn-lt"/>
                <a:ea typeface="Calibri" panose="020F0502020204030204" pitchFamily="34" charset="0"/>
              </a:rPr>
              <a:t>Xiong</a:t>
            </a:r>
            <a:r>
              <a:rPr lang="en-IN" sz="2400" b="1" dirty="0">
                <a:solidFill>
                  <a:srgbClr val="0000FF"/>
                </a:solidFill>
                <a:effectLst/>
                <a:latin typeface="+mn-lt"/>
                <a:ea typeface="Calibri" panose="020F0502020204030204" pitchFamily="34" charset="0"/>
              </a:rPr>
              <a:t>, </a:t>
            </a:r>
            <a:r>
              <a:rPr lang="en-IN" sz="2400" b="1" dirty="0" err="1">
                <a:solidFill>
                  <a:srgbClr val="0000FF"/>
                </a:solidFill>
                <a:effectLst/>
                <a:latin typeface="+mn-lt"/>
                <a:ea typeface="Calibri" panose="020F0502020204030204" pitchFamily="34" charset="0"/>
              </a:rPr>
              <a:t>Xuewei</a:t>
            </a:r>
            <a:r>
              <a:rPr lang="en-IN" sz="2400" b="1" dirty="0">
                <a:solidFill>
                  <a:srgbClr val="0000FF"/>
                </a:solidFill>
                <a:effectLst/>
                <a:latin typeface="+mn-lt"/>
                <a:ea typeface="Calibri" panose="020F0502020204030204" pitchFamily="34" charset="0"/>
              </a:rPr>
              <a:t> Cao</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Title - </a:t>
            </a:r>
            <a:r>
              <a:rPr lang="en-IN" sz="2400" b="1" dirty="0">
                <a:solidFill>
                  <a:srgbClr val="0000FF"/>
                </a:solidFill>
                <a:effectLst/>
                <a:latin typeface="+mn-lt"/>
                <a:ea typeface="Calibri" panose="020F0502020204030204" pitchFamily="34" charset="0"/>
              </a:rPr>
              <a:t>Design of Precision Fertilization Management Information System on GPS and GIS Technologies</a:t>
            </a:r>
            <a:endParaRPr lang="en-IN" sz="2400" b="1" dirty="0">
              <a:solidFill>
                <a:srgbClr val="0000FF"/>
              </a:solidFill>
              <a:latin typeface="+mn-lt"/>
              <a:ea typeface="Calibri" panose="020F0502020204030204" pitchFamily="34" charset="0"/>
            </a:endParaRP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Established By – </a:t>
            </a:r>
            <a:r>
              <a:rPr lang="en-IN" sz="2400" b="1" dirty="0">
                <a:solidFill>
                  <a:srgbClr val="0000FF"/>
                </a:solidFill>
                <a:latin typeface="+mn-lt"/>
                <a:cs typeface="Arial" panose="020B0604020202020204" pitchFamily="34" charset="0"/>
              </a:rPr>
              <a:t>IEEE</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Published Time – </a:t>
            </a:r>
            <a:r>
              <a:rPr lang="en-IN" sz="2400" b="1" dirty="0">
                <a:solidFill>
                  <a:srgbClr val="0000FF"/>
                </a:solidFill>
                <a:latin typeface="+mn-lt"/>
                <a:cs typeface="Arial" panose="020B0604020202020204" pitchFamily="34" charset="0"/>
              </a:rPr>
              <a:t>March 2019</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Objectives - </a:t>
            </a:r>
            <a:r>
              <a:rPr lang="en-US" sz="2400" b="1" i="0" dirty="0">
                <a:solidFill>
                  <a:srgbClr val="0000FF"/>
                </a:solidFill>
                <a:effectLst/>
                <a:latin typeface="+mn-lt"/>
              </a:rPr>
              <a:t>Recommendations are done by applying data mining techniques to information collected by GIS and GPS. Precision Fertilization Management Information System (PFMIS) is a fertilization recommendation system based on GIS and GPS. ArcGIS is used for maps on soil resources</a:t>
            </a:r>
            <a:endParaRPr lang="en-US" sz="2400" b="1" dirty="0">
              <a:solidFill>
                <a:srgbClr val="0000FF"/>
              </a:solidFill>
              <a:latin typeface="+mn-lt"/>
              <a:cs typeface="Arial" panose="020B0604020202020204" pitchFamily="34" charset="0"/>
            </a:endParaRPr>
          </a:p>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91656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Paper-5</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latin typeface="+mn-lt"/>
                <a:cs typeface="Arial" panose="020B0604020202020204" pitchFamily="34" charset="0"/>
              </a:rPr>
              <a:t>Author – </a:t>
            </a:r>
            <a:r>
              <a:rPr lang="en-IN" sz="2400" b="1" dirty="0">
                <a:solidFill>
                  <a:srgbClr val="0000FF"/>
                </a:solidFill>
                <a:effectLst/>
                <a:latin typeface="+mn-lt"/>
                <a:ea typeface="Calibri" panose="020F0502020204030204" pitchFamily="34" charset="0"/>
              </a:rPr>
              <a:t>Kiran Shinde, </a:t>
            </a:r>
            <a:r>
              <a:rPr lang="en-IN" sz="2400" b="1" dirty="0" err="1">
                <a:solidFill>
                  <a:srgbClr val="0000FF"/>
                </a:solidFill>
                <a:effectLst/>
                <a:latin typeface="+mn-lt"/>
                <a:ea typeface="Calibri" panose="020F0502020204030204" pitchFamily="34" charset="0"/>
              </a:rPr>
              <a:t>Jerrin</a:t>
            </a:r>
            <a:r>
              <a:rPr lang="en-IN" sz="2400" b="1" dirty="0">
                <a:solidFill>
                  <a:srgbClr val="0000FF"/>
                </a:solidFill>
                <a:effectLst/>
                <a:latin typeface="+mn-lt"/>
                <a:ea typeface="Calibri" panose="020F0502020204030204" pitchFamily="34" charset="0"/>
              </a:rPr>
              <a:t> Andrei, </a:t>
            </a:r>
            <a:r>
              <a:rPr lang="en-IN" sz="2400" b="1" dirty="0" err="1">
                <a:solidFill>
                  <a:srgbClr val="0000FF"/>
                </a:solidFill>
                <a:effectLst/>
                <a:latin typeface="+mn-lt"/>
                <a:ea typeface="Calibri" panose="020F0502020204030204" pitchFamily="34" charset="0"/>
              </a:rPr>
              <a:t>Amey</a:t>
            </a:r>
            <a:r>
              <a:rPr lang="en-IN" sz="2400" b="1" dirty="0">
                <a:solidFill>
                  <a:srgbClr val="0000FF"/>
                </a:solidFill>
                <a:effectLst/>
                <a:latin typeface="+mn-lt"/>
                <a:ea typeface="Calibri" panose="020F0502020204030204" pitchFamily="34" charset="0"/>
              </a:rPr>
              <a:t> </a:t>
            </a:r>
            <a:r>
              <a:rPr lang="en-IN" sz="2400" b="1" dirty="0" err="1">
                <a:solidFill>
                  <a:srgbClr val="0000FF"/>
                </a:solidFill>
                <a:effectLst/>
                <a:latin typeface="+mn-lt"/>
                <a:ea typeface="Calibri" panose="020F0502020204030204" pitchFamily="34" charset="0"/>
              </a:rPr>
              <a:t>Oke</a:t>
            </a:r>
            <a:endParaRPr lang="en-US" sz="2400" b="1" dirty="0">
              <a:solidFill>
                <a:srgbClr val="0000FF"/>
              </a:solidFill>
              <a:latin typeface="+mn-lt"/>
              <a:cs typeface="Arial" panose="020B0604020202020204" pitchFamily="34" charset="0"/>
            </a:endParaRPr>
          </a:p>
          <a:p>
            <a:pPr marL="342900" indent="-342900" algn="l">
              <a:buFont typeface="Arial" panose="020B0604020202020204" pitchFamily="34" charset="0"/>
              <a:buChar char="•"/>
            </a:pPr>
            <a:r>
              <a:rPr lang="en-US" sz="2400" b="1" dirty="0">
                <a:solidFill>
                  <a:srgbClr val="FF0000"/>
                </a:solidFill>
                <a:latin typeface="+mn-lt"/>
                <a:cs typeface="Arial" panose="020B0604020202020204" pitchFamily="34" charset="0"/>
              </a:rPr>
              <a:t>Title - </a:t>
            </a:r>
            <a:r>
              <a:rPr lang="en-IN" sz="2400" b="1" dirty="0">
                <a:solidFill>
                  <a:srgbClr val="0000FF"/>
                </a:solidFill>
                <a:effectLst/>
                <a:latin typeface="+mn-lt"/>
                <a:ea typeface="Calibri" panose="020F0502020204030204" pitchFamily="34" charset="0"/>
              </a:rPr>
              <a:t>Web Based Recommendation System for Farmers</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Established By – </a:t>
            </a:r>
            <a:r>
              <a:rPr lang="en-IN" sz="2400" b="1" dirty="0">
                <a:solidFill>
                  <a:srgbClr val="0000FF"/>
                </a:solidFill>
                <a:effectLst/>
                <a:latin typeface="+mn-lt"/>
                <a:ea typeface="Calibri" panose="020F0502020204030204" pitchFamily="34" charset="0"/>
              </a:rPr>
              <a:t>International Journal on Recent and Innovation Trends in Computing and Communication</a:t>
            </a:r>
            <a:endParaRPr lang="en-IN" sz="2400" b="1" dirty="0">
              <a:solidFill>
                <a:srgbClr val="0000FF"/>
              </a:solidFill>
              <a:latin typeface="+mn-lt"/>
              <a:cs typeface="Arial" panose="020B0604020202020204" pitchFamily="34" charset="0"/>
            </a:endParaRP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Published Time – </a:t>
            </a:r>
            <a:r>
              <a:rPr lang="en-IN" sz="2400" b="1" dirty="0">
                <a:solidFill>
                  <a:srgbClr val="0000FF"/>
                </a:solidFill>
                <a:latin typeface="+mn-lt"/>
                <a:cs typeface="Arial" panose="020B0604020202020204" pitchFamily="34" charset="0"/>
              </a:rPr>
              <a:t>November 2019</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Objectives - </a:t>
            </a:r>
            <a:r>
              <a:rPr lang="en-IN" sz="2400" b="1" dirty="0">
                <a:solidFill>
                  <a:srgbClr val="0000FF"/>
                </a:solidFill>
                <a:latin typeface="+mn-lt"/>
                <a:cs typeface="Arial" panose="020B0604020202020204" pitchFamily="34" charset="0"/>
              </a:rPr>
              <a:t>F</a:t>
            </a:r>
            <a:r>
              <a:rPr lang="en-US" sz="2400" b="1" dirty="0">
                <a:solidFill>
                  <a:srgbClr val="0000FF"/>
                </a:solidFill>
                <a:latin typeface="+mn-lt"/>
                <a:cs typeface="Arial" panose="020B0604020202020204" pitchFamily="34" charset="0"/>
              </a:rPr>
              <a:t>or crop recommendations, they have used market trends data and applied a random forest algorithm to that. They have developed a web-based recommendation system for crop and fertilizers recommendation by considering past data about market prices.</a:t>
            </a:r>
          </a:p>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76734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TECHNICAL ARCHITECTURE</a:t>
            </a: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381000" y="13716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pic>
        <p:nvPicPr>
          <p:cNvPr id="4" name="Picture 3">
            <a:extLst>
              <a:ext uri="{FF2B5EF4-FFF2-40B4-BE49-F238E27FC236}">
                <a16:creationId xmlns:a16="http://schemas.microsoft.com/office/drawing/2014/main" id="{72F3BF0D-BFD9-7596-D109-D802D20E23AB}"/>
              </a:ext>
            </a:extLst>
          </p:cNvPr>
          <p:cNvPicPr>
            <a:picLocks noChangeAspect="1"/>
          </p:cNvPicPr>
          <p:nvPr/>
        </p:nvPicPr>
        <p:blipFill>
          <a:blip r:embed="rId2"/>
          <a:stretch>
            <a:fillRect/>
          </a:stretch>
        </p:blipFill>
        <p:spPr>
          <a:xfrm>
            <a:off x="1493253" y="1916299"/>
            <a:ext cx="6157494" cy="3025402"/>
          </a:xfrm>
          <a:prstGeom prst="rect">
            <a:avLst/>
          </a:prstGeom>
        </p:spPr>
      </p:pic>
    </p:spTree>
    <p:extLst>
      <p:ext uri="{BB962C8B-B14F-4D97-AF65-F5344CB8AC3E}">
        <p14:creationId xmlns:p14="http://schemas.microsoft.com/office/powerpoint/2010/main" val="62207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id="{8211B6FE-7656-A2A9-1982-FCFD3C08BF8F}"/>
              </a:ext>
            </a:extLst>
          </p:cNvPr>
          <p:cNvSpPr>
            <a:spLocks noGrp="1" noChangeArrowheads="1"/>
          </p:cNvSpPr>
          <p:nvPr>
            <p:ph type="ctrTitle"/>
          </p:nvPr>
        </p:nvSpPr>
        <p:spPr>
          <a:xfrm>
            <a:off x="685800" y="2130425"/>
            <a:ext cx="7772400" cy="1470025"/>
          </a:xfrm>
        </p:spPr>
        <p:txBody>
          <a:bodyPr anchor="ctr"/>
          <a:lstStyle/>
          <a:p>
            <a:r>
              <a:rPr lang="en-US" altLang="en-US" sz="3600" b="1">
                <a:solidFill>
                  <a:srgbClr val="FF0000"/>
                </a:solidFill>
              </a:rPr>
              <a:t>Thank You!</a:t>
            </a:r>
          </a:p>
        </p:txBody>
      </p:sp>
      <p:sp>
        <p:nvSpPr>
          <p:cNvPr id="2" name="Rectangle 3">
            <a:extLst>
              <a:ext uri="{FF2B5EF4-FFF2-40B4-BE49-F238E27FC236}">
                <a16:creationId xmlns:a16="http://schemas.microsoft.com/office/drawing/2014/main" id="{B05CE7AD-F896-2C43-96F2-867B77D9E86D}"/>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TotalTime>
  <Words>729</Words>
  <Application>Microsoft Office PowerPoint</Application>
  <PresentationFormat>On-screen Show (4:3)</PresentationFormat>
  <Paragraphs>97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Default Design</vt:lpstr>
      <vt:lpstr>FERTILIZERS RECOMMENDATION SYSTEM FOR DISEASE PREDICTION</vt:lpstr>
      <vt:lpstr>Project Description   </vt:lpstr>
      <vt:lpstr> Survey Paper-1</vt:lpstr>
      <vt:lpstr> Survey Paper-2</vt:lpstr>
      <vt:lpstr> Survey Paper-3</vt:lpstr>
      <vt:lpstr> Survey Paper-4</vt:lpstr>
      <vt:lpstr> Survey Paper-5</vt:lpstr>
      <vt:lpstr>TECHNICAL ARCHITECTURE</vt:lpstr>
      <vt:lpstr>Thank You!</vt:lpstr>
    </vt:vector>
  </TitlesOfParts>
  <Company>Sethu Institute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SIT</dc:creator>
  <cp:lastModifiedBy>HARSHINI</cp:lastModifiedBy>
  <cp:revision>68</cp:revision>
  <dcterms:created xsi:type="dcterms:W3CDTF">2009-01-22T06:27:40Z</dcterms:created>
  <dcterms:modified xsi:type="dcterms:W3CDTF">2022-09-10T13:47:43Z</dcterms:modified>
</cp:coreProperties>
</file>