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1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FF0248-7034-4314-9260-23E5C7EB78A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771925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FF0248-7034-4314-9260-23E5C7EB78A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398466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FF0248-7034-4314-9260-23E5C7EB78A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CCDB3B3-FA6B-4C4E-8E99-1A5784ACF98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5590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6FF0248-7034-4314-9260-23E5C7EB78A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387860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6FF0248-7034-4314-9260-23E5C7EB78A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CCDB3B3-FA6B-4C4E-8E99-1A5784ACF98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382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6FF0248-7034-4314-9260-23E5C7EB78A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2561038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F0248-7034-4314-9260-23E5C7EB78A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267644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F0248-7034-4314-9260-23E5C7EB78A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242766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F0248-7034-4314-9260-23E5C7EB78A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71511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FF0248-7034-4314-9260-23E5C7EB78A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13190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FF0248-7034-4314-9260-23E5C7EB78A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163737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F0248-7034-4314-9260-23E5C7EB78A6}"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311871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F0248-7034-4314-9260-23E5C7EB78A6}"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338744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F0248-7034-4314-9260-23E5C7EB78A6}"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24637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FF0248-7034-4314-9260-23E5C7EB78A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61223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FF0248-7034-4314-9260-23E5C7EB78A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CCDB3B3-FA6B-4C4E-8E99-1A5784ACF984}" type="slidenum">
              <a:rPr lang="en-US" smtClean="0"/>
              <a:t>‹#›</a:t>
            </a:fld>
            <a:endParaRPr lang="en-US"/>
          </a:p>
        </p:txBody>
      </p:sp>
    </p:spTree>
    <p:extLst>
      <p:ext uri="{BB962C8B-B14F-4D97-AF65-F5344CB8AC3E}">
        <p14:creationId xmlns:p14="http://schemas.microsoft.com/office/powerpoint/2010/main" val="277167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6FF0248-7034-4314-9260-23E5C7EB78A6}" type="datetimeFigureOut">
              <a:rPr lang="en-US" smtClean="0"/>
              <a:t>10/18/2022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CCDB3B3-FA6B-4C4E-8E99-1A5784ACF984}" type="slidenum">
              <a:rPr lang="en-US" smtClean="0"/>
              <a:t>‹#›</a:t>
            </a:fld>
            <a:endParaRPr lang="en-US"/>
          </a:p>
        </p:txBody>
      </p:sp>
    </p:spTree>
    <p:extLst>
      <p:ext uri="{BB962C8B-B14F-4D97-AF65-F5344CB8AC3E}">
        <p14:creationId xmlns:p14="http://schemas.microsoft.com/office/powerpoint/2010/main" val="212327520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C168C-BB57-4D71-BCC8-49F5DC9B4539}"/>
              </a:ext>
            </a:extLst>
          </p:cNvPr>
          <p:cNvSpPr>
            <a:spLocks noGrp="1"/>
          </p:cNvSpPr>
          <p:nvPr>
            <p:ph type="ctrTitle"/>
          </p:nvPr>
        </p:nvSpPr>
        <p:spPr>
          <a:xfrm>
            <a:off x="1941909" y="2430194"/>
            <a:ext cx="6686549" cy="1697086"/>
          </a:xfrm>
        </p:spPr>
        <p:txBody>
          <a:bodyPr>
            <a:normAutofit fontScale="90000"/>
          </a:bodyPr>
          <a:lstStyle/>
          <a:p>
            <a:r>
              <a:rPr lang="en-US" dirty="0"/>
              <a:t>Statistical Machine Learning Approaches to Liver Disease Prediction</a:t>
            </a:r>
            <a:br>
              <a:rPr lang="en-US" dirty="0"/>
            </a:br>
            <a:endParaRPr lang="en-US" dirty="0"/>
          </a:p>
        </p:txBody>
      </p:sp>
      <p:sp>
        <p:nvSpPr>
          <p:cNvPr id="3" name="Subtitle 2">
            <a:extLst>
              <a:ext uri="{FF2B5EF4-FFF2-40B4-BE49-F238E27FC236}">
                <a16:creationId xmlns:a16="http://schemas.microsoft.com/office/drawing/2014/main" xmlns="" id="{1CA0A9AD-5C1C-474E-975F-0BE1017DCB03}"/>
              </a:ext>
            </a:extLst>
          </p:cNvPr>
          <p:cNvSpPr>
            <a:spLocks noGrp="1"/>
          </p:cNvSpPr>
          <p:nvPr>
            <p:ph type="subTitle" idx="1"/>
          </p:nvPr>
        </p:nvSpPr>
        <p:spPr>
          <a:xfrm>
            <a:off x="1941910" y="3902197"/>
            <a:ext cx="6686549" cy="844712"/>
          </a:xfrm>
        </p:spPr>
        <p:txBody>
          <a:bodyPr>
            <a:noAutofit/>
          </a:bodyPr>
          <a:lstStyle/>
          <a:p>
            <a:r>
              <a:rPr lang="en-US" sz="1600" b="1">
                <a:solidFill>
                  <a:schemeClr val="accent1">
                    <a:lumMod val="75000"/>
                  </a:schemeClr>
                </a:solidFill>
                <a:latin typeface="Arial" panose="020B0604020202020204" pitchFamily="34" charset="0"/>
                <a:cs typeface="Arial" panose="020B0604020202020204" pitchFamily="34" charset="0"/>
              </a:rPr>
              <a:t>Kavya A P- 201901060</a:t>
            </a:r>
            <a:endParaRPr lang="en-US" sz="1600" b="1" dirty="0">
              <a:solidFill>
                <a:schemeClr val="accent1">
                  <a:lumMod val="75000"/>
                </a:schemeClr>
              </a:solidFill>
              <a:latin typeface="Arial" panose="020B0604020202020204" pitchFamily="34" charset="0"/>
              <a:cs typeface="Arial" panose="020B0604020202020204" pitchFamily="34" charset="0"/>
            </a:endParaRPr>
          </a:p>
          <a:p>
            <a:r>
              <a:rPr lang="en-US" sz="1600" b="1" dirty="0" err="1">
                <a:solidFill>
                  <a:schemeClr val="accent1">
                    <a:lumMod val="75000"/>
                  </a:schemeClr>
                </a:solidFill>
                <a:latin typeface="Arial" panose="020B0604020202020204" pitchFamily="34" charset="0"/>
                <a:cs typeface="Arial" panose="020B0604020202020204" pitchFamily="34" charset="0"/>
              </a:rPr>
              <a:t>Kirthiga</a:t>
            </a:r>
            <a:r>
              <a:rPr lang="en-US" sz="1600" b="1" dirty="0">
                <a:solidFill>
                  <a:schemeClr val="accent1">
                    <a:lumMod val="75000"/>
                  </a:schemeClr>
                </a:solidFill>
                <a:latin typeface="Arial" panose="020B0604020202020204" pitchFamily="34" charset="0"/>
                <a:cs typeface="Arial" panose="020B0604020202020204" pitchFamily="34" charset="0"/>
              </a:rPr>
              <a:t> S- 201901062</a:t>
            </a:r>
          </a:p>
          <a:p>
            <a:r>
              <a:rPr lang="en-US" sz="1600" b="1" dirty="0" err="1">
                <a:solidFill>
                  <a:schemeClr val="accent1">
                    <a:lumMod val="75000"/>
                  </a:schemeClr>
                </a:solidFill>
                <a:latin typeface="Arial" panose="020B0604020202020204" pitchFamily="34" charset="0"/>
                <a:cs typeface="Arial" panose="020B0604020202020204" pitchFamily="34" charset="0"/>
              </a:rPr>
              <a:t>Madhulika</a:t>
            </a:r>
            <a:r>
              <a:rPr lang="en-US" sz="1600" b="1" dirty="0">
                <a:solidFill>
                  <a:schemeClr val="accent1">
                    <a:lumMod val="75000"/>
                  </a:schemeClr>
                </a:solidFill>
                <a:latin typeface="Arial" panose="020B0604020202020204" pitchFamily="34" charset="0"/>
                <a:cs typeface="Arial" panose="020B0604020202020204" pitchFamily="34" charset="0"/>
              </a:rPr>
              <a:t> Indraganti-201901071</a:t>
            </a:r>
          </a:p>
          <a:p>
            <a:r>
              <a:rPr lang="en-US" sz="1600" b="1" dirty="0" err="1">
                <a:solidFill>
                  <a:schemeClr val="accent1">
                    <a:lumMod val="75000"/>
                  </a:schemeClr>
                </a:solidFill>
                <a:latin typeface="Arial" panose="020B0604020202020204" pitchFamily="34" charset="0"/>
                <a:cs typeface="Arial" panose="020B0604020202020204" pitchFamily="34" charset="0"/>
              </a:rPr>
              <a:t>Rithika</a:t>
            </a:r>
            <a:r>
              <a:rPr lang="en-US" sz="1600" b="1" dirty="0">
                <a:solidFill>
                  <a:schemeClr val="accent1">
                    <a:lumMod val="75000"/>
                  </a:schemeClr>
                </a:solidFill>
                <a:latin typeface="Arial" panose="020B0604020202020204" pitchFamily="34" charset="0"/>
                <a:cs typeface="Arial" panose="020B0604020202020204" pitchFamily="34" charset="0"/>
              </a:rPr>
              <a:t> A M- 201901105</a:t>
            </a:r>
          </a:p>
        </p:txBody>
      </p:sp>
    </p:spTree>
    <p:extLst>
      <p:ext uri="{BB962C8B-B14F-4D97-AF65-F5344CB8AC3E}">
        <p14:creationId xmlns:p14="http://schemas.microsoft.com/office/powerpoint/2010/main" val="243873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49FC4-E190-4942-B09F-C5316B5732B7}"/>
              </a:ext>
            </a:extLst>
          </p:cNvPr>
          <p:cNvSpPr>
            <a:spLocks noGrp="1"/>
          </p:cNvSpPr>
          <p:nvPr>
            <p:ph type="title"/>
          </p:nvPr>
        </p:nvSpPr>
        <p:spPr/>
        <p:txBody>
          <a:bodyPr/>
          <a:lstStyle/>
          <a:p>
            <a:r>
              <a:rPr lang="en-US" dirty="0"/>
              <a:t>         INTRODUCTION</a:t>
            </a:r>
          </a:p>
        </p:txBody>
      </p:sp>
      <p:sp>
        <p:nvSpPr>
          <p:cNvPr id="3" name="Content Placeholder 2">
            <a:extLst>
              <a:ext uri="{FF2B5EF4-FFF2-40B4-BE49-F238E27FC236}">
                <a16:creationId xmlns:a16="http://schemas.microsoft.com/office/drawing/2014/main" xmlns="" id="{EB59470C-9B12-429B-A382-ED59C2977525}"/>
              </a:ext>
            </a:extLst>
          </p:cNvPr>
          <p:cNvSpPr>
            <a:spLocks noGrp="1"/>
          </p:cNvSpPr>
          <p:nvPr>
            <p:ph idx="1"/>
          </p:nvPr>
        </p:nvSpPr>
        <p:spPr>
          <a:xfrm>
            <a:off x="942535" y="1651781"/>
            <a:ext cx="7111701" cy="4310608"/>
          </a:xfrm>
        </p:spPr>
        <p:txBody>
          <a:bodyPr>
            <a:noAutofit/>
          </a:bodyPr>
          <a:lstStyle/>
          <a:p>
            <a:pPr marL="0" indent="0">
              <a:buNone/>
            </a:pPr>
            <a:r>
              <a:rPr lang="en-US" sz="2000" dirty="0">
                <a:latin typeface="Arial" panose="020B0604020202020204" pitchFamily="34" charset="0"/>
                <a:cs typeface="Arial" panose="020B0604020202020204" pitchFamily="34" charset="0"/>
              </a:rPr>
              <a:t>The improvement of patient care, research, and policy is significantly impacted by medical diagnoses. Medical practitioners employ a variety of pathological techniques to make diagnoses based on medical records and the conditions of the patients. Disease identification has been significantly enhanced by the application of artificial intelligence and machine learning in conjunction with clinical data. </a:t>
            </a:r>
            <a:r>
              <a:rPr lang="en-US" sz="2000" dirty="0" smtClean="0">
                <a:latin typeface="Arial" panose="020B0604020202020204" pitchFamily="34" charset="0"/>
                <a:cs typeface="Arial" panose="020B0604020202020204" pitchFamily="34" charset="0"/>
              </a:rPr>
              <a:t>Data driven</a:t>
            </a:r>
            <a:r>
              <a:rPr lang="en-US" sz="2000" dirty="0">
                <a:latin typeface="Arial" panose="020B0604020202020204" pitchFamily="34" charset="0"/>
                <a:cs typeface="Arial" panose="020B0604020202020204" pitchFamily="34" charset="0"/>
              </a:rPr>
              <a:t>, machine learning (ML) techniques can be used to test current approaches and support researchers in potentially innovative judgments. The goal of this work was to use ML algorithms to derive meaningful predictors of liver disease.</a:t>
            </a:r>
          </a:p>
        </p:txBody>
      </p:sp>
    </p:spTree>
    <p:extLst>
      <p:ext uri="{BB962C8B-B14F-4D97-AF65-F5344CB8AC3E}">
        <p14:creationId xmlns:p14="http://schemas.microsoft.com/office/powerpoint/2010/main" val="268456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49FC4-E190-4942-B09F-C5316B5732B7}"/>
              </a:ext>
            </a:extLst>
          </p:cNvPr>
          <p:cNvSpPr>
            <a:spLocks noGrp="1"/>
          </p:cNvSpPr>
          <p:nvPr>
            <p:ph type="title"/>
          </p:nvPr>
        </p:nvSpPr>
        <p:spPr>
          <a:xfrm>
            <a:off x="1915353" y="420412"/>
            <a:ext cx="6589199" cy="1280890"/>
          </a:xfrm>
        </p:spPr>
        <p:txBody>
          <a:bodyPr>
            <a:normAutofit/>
          </a:bodyPr>
          <a:lstStyle/>
          <a:p>
            <a:r>
              <a:rPr lang="en-US" sz="3200" dirty="0"/>
              <a:t>PAPER-1</a:t>
            </a:r>
          </a:p>
        </p:txBody>
      </p:sp>
      <p:sp>
        <p:nvSpPr>
          <p:cNvPr id="3" name="Content Placeholder 2">
            <a:extLst>
              <a:ext uri="{FF2B5EF4-FFF2-40B4-BE49-F238E27FC236}">
                <a16:creationId xmlns:a16="http://schemas.microsoft.com/office/drawing/2014/main" xmlns="" id="{EB59470C-9B12-429B-A382-ED59C2977525}"/>
              </a:ext>
            </a:extLst>
          </p:cNvPr>
          <p:cNvSpPr>
            <a:spLocks noGrp="1"/>
          </p:cNvSpPr>
          <p:nvPr>
            <p:ph idx="1"/>
          </p:nvPr>
        </p:nvSpPr>
        <p:spPr>
          <a:xfrm>
            <a:off x="1067432" y="1183807"/>
            <a:ext cx="7437120" cy="4490385"/>
          </a:xfrm>
        </p:spPr>
        <p:txBody>
          <a:bodyPr>
            <a:noAutofit/>
          </a:bodyPr>
          <a:lstStyle/>
          <a:p>
            <a:pPr marL="0" indent="0">
              <a:buNone/>
            </a:pPr>
            <a:r>
              <a:rPr lang="en-US" sz="2000" dirty="0">
                <a:latin typeface="Arial" panose="020B0604020202020204" pitchFamily="34" charset="0"/>
                <a:cs typeface="Arial" panose="020B0604020202020204" pitchFamily="34" charset="0"/>
              </a:rPr>
              <a:t>Software-based Prediction of Liver Disease with Feature Selection and Classification Techniques. [Jagdeep-Singh 1970–1980] </a:t>
            </a:r>
          </a:p>
          <a:p>
            <a:pPr marL="0" indent="0">
              <a:buNone/>
            </a:pPr>
            <a:r>
              <a:rPr lang="en-US" sz="2000" dirty="0">
                <a:latin typeface="Arial" panose="020B0604020202020204" pitchFamily="34" charset="0"/>
                <a:cs typeface="Arial" panose="020B0604020202020204" pitchFamily="34" charset="0"/>
              </a:rPr>
              <a:t>Today, everyone's health is a very essential concern, so it is necessary to offer medical services that are freely accessible to everyone. The primary goal of this study is to forecast liver illness using a software engineering methodology that makes use of feature selection and classification techniques. The Indian Liver Patient Dataset (ILPD) from the University of California, Irvine database is used to carry out the proposed research. The many variables of the liver patient dataset, including age, direct bilirubin, gender, total bilirubin, </a:t>
            </a:r>
            <a:r>
              <a:rPr lang="en-US" sz="2000" dirty="0" err="1">
                <a:latin typeface="Arial" panose="020B0604020202020204" pitchFamily="34" charset="0"/>
                <a:cs typeface="Arial" panose="020B0604020202020204" pitchFamily="34" charset="0"/>
              </a:rPr>
              <a:t>Alkphos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sgpt</a:t>
            </a:r>
            <a:r>
              <a:rPr lang="en-US" sz="2000" dirty="0">
                <a:latin typeface="Arial" panose="020B0604020202020204" pitchFamily="34" charset="0"/>
                <a:cs typeface="Arial" panose="020B0604020202020204" pitchFamily="34" charset="0"/>
              </a:rPr>
              <a:t>, albumin, globulin ratio, and </a:t>
            </a:r>
            <a:r>
              <a:rPr lang="en-US" sz="2000" dirty="0" err="1">
                <a:latin typeface="Arial" panose="020B0604020202020204" pitchFamily="34" charset="0"/>
                <a:cs typeface="Arial" panose="020B0604020202020204" pitchFamily="34" charset="0"/>
              </a:rPr>
              <a:t>sgot</a:t>
            </a:r>
            <a:r>
              <a:rPr lang="en-US" sz="2000" dirty="0">
                <a:latin typeface="Arial" panose="020B0604020202020204" pitchFamily="34" charset="0"/>
                <a:cs typeface="Arial" panose="020B0604020202020204" pitchFamily="34" charset="0"/>
              </a:rPr>
              <a:t>, among others, are used to forecast the risk level of liver illnesses. On the Liver Patient dataset, several classification techniques are applied to determine accuracy, including Logistic Regression, Sequential Minimal Optimization, and K-Nearest Neighbor.</a:t>
            </a:r>
          </a:p>
        </p:txBody>
      </p:sp>
    </p:spTree>
    <p:extLst>
      <p:ext uri="{BB962C8B-B14F-4D97-AF65-F5344CB8AC3E}">
        <p14:creationId xmlns:p14="http://schemas.microsoft.com/office/powerpoint/2010/main" val="328413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49FC4-E190-4942-B09F-C5316B5732B7}"/>
              </a:ext>
            </a:extLst>
          </p:cNvPr>
          <p:cNvSpPr>
            <a:spLocks noGrp="1"/>
          </p:cNvSpPr>
          <p:nvPr>
            <p:ph type="title"/>
          </p:nvPr>
        </p:nvSpPr>
        <p:spPr>
          <a:xfrm>
            <a:off x="1790456" y="397408"/>
            <a:ext cx="6589199" cy="1280890"/>
          </a:xfrm>
        </p:spPr>
        <p:txBody>
          <a:bodyPr>
            <a:normAutofit/>
          </a:bodyPr>
          <a:lstStyle/>
          <a:p>
            <a:r>
              <a:rPr lang="en-US" sz="3200" dirty="0"/>
              <a:t>PAPER-2</a:t>
            </a:r>
          </a:p>
        </p:txBody>
      </p:sp>
      <p:sp>
        <p:nvSpPr>
          <p:cNvPr id="3" name="Content Placeholder 2">
            <a:extLst>
              <a:ext uri="{FF2B5EF4-FFF2-40B4-BE49-F238E27FC236}">
                <a16:creationId xmlns:a16="http://schemas.microsoft.com/office/drawing/2014/main" xmlns="" id="{EB59470C-9B12-429B-A382-ED59C2977525}"/>
              </a:ext>
            </a:extLst>
          </p:cNvPr>
          <p:cNvSpPr>
            <a:spLocks noGrp="1"/>
          </p:cNvSpPr>
          <p:nvPr>
            <p:ph idx="1"/>
          </p:nvPr>
        </p:nvSpPr>
        <p:spPr>
          <a:xfrm>
            <a:off x="928468" y="1148861"/>
            <a:ext cx="7568418" cy="3777622"/>
          </a:xfrm>
        </p:spPr>
        <p:txBody>
          <a:bodyPr>
            <a:noAutofit/>
          </a:bodyPr>
          <a:lstStyle/>
          <a:p>
            <a:r>
              <a:rPr lang="en-US" sz="2000" dirty="0">
                <a:latin typeface="Arial" panose="020B0604020202020204" pitchFamily="34" charset="0"/>
                <a:cs typeface="Arial" panose="020B0604020202020204" pitchFamily="34" charset="0"/>
              </a:rPr>
              <a:t>Biochemical Evaluation of Patients of Alcoholic Liver Disease and Nonalcoholic Liver Disease.[PRASAD.P.TORKADI 1979–1983]</a:t>
            </a:r>
          </a:p>
          <a:p>
            <a:pPr marL="0" indent="0">
              <a:buNone/>
            </a:pPr>
            <a:r>
              <a:rPr lang="en-US" sz="2000" dirty="0">
                <a:latin typeface="Arial" panose="020B0604020202020204" pitchFamily="34" charset="0"/>
                <a:cs typeface="Arial" panose="020B0604020202020204" pitchFamily="34" charset="0"/>
              </a:rPr>
              <a:t> The fundamental drawback of this approach is that, while the KNN algorithm predicts the outcome with a moderate degree of accuracy, it classifies the data according to the dataset's majority. Alcohol abuse over an extended period of time causes alcoholic liver disease (ALD). Because ALD patients are managed differently than individuals without ALD, accurate diagnosis is crucial. This system's objectives were to (1) compare the biochemical parameters of ALD and non-ALD patients to controls, and (2) determine whether these parameters can distinguish between ALD and non-ALD</a:t>
            </a:r>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study involved 35 patients with acute viral hepatitis and 50 patients with alcoholic liver disease (ALD) in groups I and II, respectively. Our research shows that serum AST/ALT ratio, GGT, and ALP measurements may reliably distinguish ALD patients from NASH and acute viral hepatitis. </a:t>
            </a:r>
          </a:p>
        </p:txBody>
      </p:sp>
    </p:spTree>
    <p:extLst>
      <p:ext uri="{BB962C8B-B14F-4D97-AF65-F5344CB8AC3E}">
        <p14:creationId xmlns:p14="http://schemas.microsoft.com/office/powerpoint/2010/main" val="259686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49FC4-E190-4942-B09F-C5316B5732B7}"/>
              </a:ext>
            </a:extLst>
          </p:cNvPr>
          <p:cNvSpPr>
            <a:spLocks noGrp="1"/>
          </p:cNvSpPr>
          <p:nvPr>
            <p:ph type="title"/>
          </p:nvPr>
        </p:nvSpPr>
        <p:spPr>
          <a:xfrm>
            <a:off x="1790456" y="397408"/>
            <a:ext cx="6589199" cy="1280890"/>
          </a:xfrm>
        </p:spPr>
        <p:txBody>
          <a:bodyPr>
            <a:normAutofit/>
          </a:bodyPr>
          <a:lstStyle/>
          <a:p>
            <a:r>
              <a:rPr lang="en-US" sz="3200" dirty="0"/>
              <a:t>PAPER-3</a:t>
            </a:r>
          </a:p>
        </p:txBody>
      </p:sp>
      <p:sp>
        <p:nvSpPr>
          <p:cNvPr id="3" name="Content Placeholder 2">
            <a:extLst>
              <a:ext uri="{FF2B5EF4-FFF2-40B4-BE49-F238E27FC236}">
                <a16:creationId xmlns:a16="http://schemas.microsoft.com/office/drawing/2014/main" xmlns="" id="{EB59470C-9B12-429B-A382-ED59C2977525}"/>
              </a:ext>
            </a:extLst>
          </p:cNvPr>
          <p:cNvSpPr>
            <a:spLocks noGrp="1"/>
          </p:cNvSpPr>
          <p:nvPr>
            <p:ph idx="1"/>
          </p:nvPr>
        </p:nvSpPr>
        <p:spPr>
          <a:xfrm>
            <a:off x="928468" y="1148861"/>
            <a:ext cx="7568418" cy="3777622"/>
          </a:xfrm>
        </p:spPr>
        <p:txBody>
          <a:bodyPr>
            <a:noAutofit/>
          </a:bodyPr>
          <a:lstStyle/>
          <a:p>
            <a:r>
              <a:rPr lang="en-US" sz="2000" dirty="0">
                <a:latin typeface="Arial" panose="020B0604020202020204" pitchFamily="34" charset="0"/>
                <a:cs typeface="Arial" panose="020B0604020202020204" pitchFamily="34" charset="0"/>
              </a:rPr>
              <a:t>Liver Disease Prediction using Naïve Bayes Algorithms. [Dr. S. Vijayarani 1816–1820] </a:t>
            </a:r>
          </a:p>
          <a:p>
            <a:pPr marL="0" indent="0">
              <a:buNone/>
            </a:pPr>
            <a:r>
              <a:rPr lang="en-US" sz="2000" dirty="0">
                <a:latin typeface="Arial" panose="020B0604020202020204" pitchFamily="34" charset="0"/>
                <a:cs typeface="Arial" panose="020B0604020202020204" pitchFamily="34" charset="0"/>
              </a:rPr>
              <a:t>Data mining has recently improved the simplicity of use for disease prediction in the healthcare sectors. The process of datasets, warehouses, or other repositories is known as data mining. Predicting diseases using the vast medical datasets is an extremely difficult task for academics. The researchers employ data mining techniques including classification, clustering, association rules, and others to address this problem. This study's primary goal is to use classification algorithms to predict liver disorders. Naive Bayes algorithms were employed in this study. Based on their performance characteristics, such as classification accuracy and execution time, these classifier algorithms are contrasted</a:t>
            </a:r>
            <a:r>
              <a:rPr lang="en-US" sz="2000" dirty="0"/>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29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49FC4-E190-4942-B09F-C5316B5732B7}"/>
              </a:ext>
            </a:extLst>
          </p:cNvPr>
          <p:cNvSpPr>
            <a:spLocks noGrp="1"/>
          </p:cNvSpPr>
          <p:nvPr>
            <p:ph type="title"/>
          </p:nvPr>
        </p:nvSpPr>
        <p:spPr>
          <a:xfrm>
            <a:off x="1790456" y="397408"/>
            <a:ext cx="6589199" cy="1280890"/>
          </a:xfrm>
        </p:spPr>
        <p:txBody>
          <a:bodyPr>
            <a:normAutofit/>
          </a:bodyPr>
          <a:lstStyle/>
          <a:p>
            <a:r>
              <a:rPr lang="en-US" sz="3200" dirty="0"/>
              <a:t>PAPER-4</a:t>
            </a:r>
          </a:p>
        </p:txBody>
      </p:sp>
      <p:sp>
        <p:nvSpPr>
          <p:cNvPr id="3" name="Content Placeholder 2">
            <a:extLst>
              <a:ext uri="{FF2B5EF4-FFF2-40B4-BE49-F238E27FC236}">
                <a16:creationId xmlns:a16="http://schemas.microsoft.com/office/drawing/2014/main" xmlns="" id="{EB59470C-9B12-429B-A382-ED59C2977525}"/>
              </a:ext>
            </a:extLst>
          </p:cNvPr>
          <p:cNvSpPr>
            <a:spLocks noGrp="1"/>
          </p:cNvSpPr>
          <p:nvPr>
            <p:ph idx="1"/>
          </p:nvPr>
        </p:nvSpPr>
        <p:spPr>
          <a:xfrm>
            <a:off x="928468" y="1148861"/>
            <a:ext cx="7568418" cy="3777622"/>
          </a:xfrm>
        </p:spPr>
        <p:txBody>
          <a:bodyPr>
            <a:noAutofit/>
          </a:bodyPr>
          <a:lstStyle/>
          <a:p>
            <a:r>
              <a:rPr lang="en-US" sz="2000" dirty="0">
                <a:latin typeface="Arial" panose="020B0604020202020204" pitchFamily="34" charset="0"/>
                <a:cs typeface="Arial" panose="020B0604020202020204" pitchFamily="34" charset="0"/>
              </a:rPr>
              <a:t>Evaluation of Abnormal Liver Tests [</a:t>
            </a:r>
            <a:r>
              <a:rPr lang="en-US" sz="2000" dirty="0" err="1">
                <a:latin typeface="Arial" panose="020B0604020202020204" pitchFamily="34" charset="0"/>
                <a:cs typeface="Arial" panose="020B0604020202020204" pitchFamily="34" charset="0"/>
              </a:rPr>
              <a:t>Tinsay</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Woreta</a:t>
            </a:r>
            <a:r>
              <a:rPr lang="en-US" sz="2000" dirty="0">
                <a:latin typeface="Arial" panose="020B0604020202020204" pitchFamily="34" charset="0"/>
                <a:cs typeface="Arial" panose="020B0604020202020204" pitchFamily="34" charset="0"/>
              </a:rPr>
              <a:t> 2014]</a:t>
            </a:r>
          </a:p>
          <a:p>
            <a:pPr marL="0" indent="0">
              <a:buNone/>
            </a:pPr>
            <a:r>
              <a:rPr lang="en-US" sz="2000" dirty="0">
                <a:latin typeface="Arial" panose="020B0604020202020204" pitchFamily="34" charset="0"/>
                <a:cs typeface="Arial" panose="020B0604020202020204" pitchFamily="34" charset="0"/>
              </a:rPr>
              <a:t> The diagnosis and treatment of liver illnesses both heavily rely on the use of serum biochemical testing. The routine use of such tests has boosted the diagnosis of liver illnesses in patients who would not otherwise exhibit any symptoms, frequently offering the first indication of liver pathology. In most circumstances, these laboratory tests can assist clinicians in identifying the cause of liver illness in addition to a thorough history, physical examination, and imaging studies. Based on the degree of aminotransferase increase relative to alkaline phosphatase, liver damage has traditionally been classified as mostly hepatocellular or cholestatic. There is frequently significant overlap in the presentation of different liver disorders, which frequently have a mixed pattern, despite the fact that such a differentiation might help orient early evaluation. </a:t>
            </a:r>
          </a:p>
        </p:txBody>
      </p:sp>
    </p:spTree>
    <p:extLst>
      <p:ext uri="{BB962C8B-B14F-4D97-AF65-F5344CB8AC3E}">
        <p14:creationId xmlns:p14="http://schemas.microsoft.com/office/powerpoint/2010/main" val="18207552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TotalTime>
  <Words>741</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Wisp</vt:lpstr>
      <vt:lpstr>Statistical Machine Learning Approaches to Liver Disease Prediction </vt:lpstr>
      <vt:lpstr>         INTRODUCTION</vt:lpstr>
      <vt:lpstr>PAPER-1</vt:lpstr>
      <vt:lpstr>PAPER-2</vt:lpstr>
      <vt:lpstr>PAPER-3</vt:lpstr>
      <vt:lpstr>PAPER-4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Machine Learning Approaches to Liver Disease Prediction </dc:title>
  <dc:creator>admin</dc:creator>
  <cp:lastModifiedBy>RIT-AT-A202-028</cp:lastModifiedBy>
  <cp:revision>13</cp:revision>
  <dcterms:created xsi:type="dcterms:W3CDTF">2022-10-14T16:14:41Z</dcterms:created>
  <dcterms:modified xsi:type="dcterms:W3CDTF">2022-10-18T08:21:08Z</dcterms:modified>
</cp:coreProperties>
</file>