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309" r:id="rId4"/>
    <p:sldId id="273" r:id="rId5"/>
    <p:sldId id="310" r:id="rId6"/>
    <p:sldId id="291" r:id="rId7"/>
    <p:sldId id="295" r:id="rId8"/>
    <p:sldId id="293" r:id="rId9"/>
    <p:sldId id="300" r:id="rId10"/>
    <p:sldId id="304" r:id="rId11"/>
    <p:sldId id="303" r:id="rId12"/>
    <p:sldId id="306" r:id="rId13"/>
    <p:sldId id="271"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00"/>
    <a:srgbClr val="0066FF"/>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59" d="100"/>
          <a:sy n="59" d="100"/>
        </p:scale>
        <p:origin x="151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514600" y="3028950"/>
            <a:ext cx="6400800" cy="2533650"/>
          </a:xfrm>
        </p:spPr>
        <p:txBody>
          <a:bodyPr/>
          <a:lstStyle/>
          <a:p>
            <a:pPr algn="r">
              <a:lnSpc>
                <a:spcPct val="80000"/>
              </a:lnSpc>
            </a:pPr>
            <a:r>
              <a:rPr lang="en-US" altLang="en-US" sz="2800" dirty="0"/>
              <a:t>   </a:t>
            </a:r>
          </a:p>
          <a:p>
            <a:pPr algn="r">
              <a:lnSpc>
                <a:spcPct val="80000"/>
              </a:lnSpc>
            </a:pPr>
            <a:r>
              <a:rPr lang="en-US" altLang="en-US" b="1" dirty="0">
                <a:solidFill>
                  <a:srgbClr val="0000FF"/>
                </a:solidFill>
              </a:rPr>
              <a:t>Team Leader:</a:t>
            </a:r>
          </a:p>
          <a:p>
            <a:pPr algn="r">
              <a:lnSpc>
                <a:spcPct val="80000"/>
              </a:lnSpc>
            </a:pPr>
            <a:r>
              <a:rPr lang="en-US" altLang="en-US" b="1" dirty="0" err="1">
                <a:solidFill>
                  <a:srgbClr val="0000FF"/>
                </a:solidFill>
              </a:rPr>
              <a:t>Thiru</a:t>
            </a:r>
            <a:r>
              <a:rPr lang="en-US" altLang="en-US" b="1" dirty="0">
                <a:solidFill>
                  <a:srgbClr val="0000FF"/>
                </a:solidFill>
              </a:rPr>
              <a:t> </a:t>
            </a:r>
            <a:r>
              <a:rPr lang="en-US" altLang="en-US" b="1" dirty="0" err="1">
                <a:solidFill>
                  <a:srgbClr val="0000FF"/>
                </a:solidFill>
              </a:rPr>
              <a:t>Amirtha</a:t>
            </a:r>
            <a:r>
              <a:rPr lang="en-US" altLang="en-US" b="1" dirty="0">
                <a:solidFill>
                  <a:srgbClr val="0000FF"/>
                </a:solidFill>
              </a:rPr>
              <a:t> </a:t>
            </a:r>
            <a:r>
              <a:rPr lang="en-US" altLang="en-US" b="1" dirty="0" err="1">
                <a:solidFill>
                  <a:srgbClr val="0000FF"/>
                </a:solidFill>
              </a:rPr>
              <a:t>Lakshmi.S</a:t>
            </a:r>
            <a:endParaRPr lang="en-US" altLang="en-US" b="1" dirty="0">
              <a:solidFill>
                <a:srgbClr val="0000FF"/>
              </a:solidFill>
            </a:endParaRPr>
          </a:p>
          <a:p>
            <a:pPr algn="r">
              <a:lnSpc>
                <a:spcPct val="80000"/>
              </a:lnSpc>
            </a:pPr>
            <a:r>
              <a:rPr lang="en-US" altLang="en-US" b="1" dirty="0">
                <a:solidFill>
                  <a:srgbClr val="0000FF"/>
                </a:solidFill>
              </a:rPr>
              <a:t>Team Members:</a:t>
            </a:r>
          </a:p>
          <a:p>
            <a:pPr algn="r">
              <a:lnSpc>
                <a:spcPct val="80000"/>
              </a:lnSpc>
            </a:pPr>
            <a:r>
              <a:rPr lang="en-US" altLang="en-US" b="1" dirty="0" err="1">
                <a:solidFill>
                  <a:srgbClr val="0000FF"/>
                </a:solidFill>
              </a:rPr>
              <a:t>Varshini.M</a:t>
            </a:r>
            <a:endParaRPr lang="en-US" altLang="en-US" b="1" dirty="0">
              <a:solidFill>
                <a:srgbClr val="0000FF"/>
              </a:solidFill>
            </a:endParaRPr>
          </a:p>
          <a:p>
            <a:pPr algn="r">
              <a:lnSpc>
                <a:spcPct val="80000"/>
              </a:lnSpc>
            </a:pPr>
            <a:r>
              <a:rPr lang="en-US" altLang="en-US" b="1" dirty="0" err="1">
                <a:solidFill>
                  <a:srgbClr val="0000FF"/>
                </a:solidFill>
              </a:rPr>
              <a:t>Divya</a:t>
            </a:r>
            <a:r>
              <a:rPr lang="en-US" altLang="en-US" b="1" dirty="0">
                <a:solidFill>
                  <a:srgbClr val="0000FF"/>
                </a:solidFill>
              </a:rPr>
              <a:t> </a:t>
            </a:r>
            <a:r>
              <a:rPr lang="en-US" altLang="en-US" b="1" dirty="0" err="1">
                <a:solidFill>
                  <a:srgbClr val="0000FF"/>
                </a:solidFill>
              </a:rPr>
              <a:t>Abirami.K</a:t>
            </a:r>
            <a:r>
              <a:rPr lang="en-US" altLang="en-US" b="1" dirty="0">
                <a:solidFill>
                  <a:srgbClr val="0000FF"/>
                </a:solidFill>
              </a:rPr>
              <a:t>  </a:t>
            </a:r>
          </a:p>
          <a:p>
            <a:pPr algn="r">
              <a:lnSpc>
                <a:spcPct val="80000"/>
              </a:lnSpc>
            </a:pPr>
            <a:r>
              <a:rPr lang="en-US" altLang="en-US" b="1" dirty="0" err="1">
                <a:solidFill>
                  <a:srgbClr val="0000FF"/>
                </a:solidFill>
              </a:rPr>
              <a:t>Thirisha.S</a:t>
            </a:r>
            <a:endParaRPr lang="en-US" altLang="en-US" b="1" dirty="0">
              <a:solidFill>
                <a:srgbClr val="0000FF"/>
              </a:solidFill>
            </a:endParaRP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0" y="3429000"/>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a:solidFill>
                  <a:srgbClr val="0000FF"/>
                </a:solidFill>
              </a:rPr>
              <a:t>Mentor:</a:t>
            </a:r>
          </a:p>
          <a:p>
            <a:pPr algn="l">
              <a:lnSpc>
                <a:spcPct val="80000"/>
              </a:lnSpc>
            </a:pPr>
            <a:r>
              <a:rPr lang="en-US" altLang="en-US" sz="2400" b="1" dirty="0" err="1">
                <a:solidFill>
                  <a:srgbClr val="0000FF"/>
                </a:solidFill>
              </a:rPr>
              <a:t>Mr.S.Murali</a:t>
            </a:r>
            <a:r>
              <a:rPr lang="en-US" altLang="en-US" sz="2400" b="1" dirty="0">
                <a:solidFill>
                  <a:srgbClr val="0000FF"/>
                </a:solidFill>
              </a:rPr>
              <a:t> </a:t>
            </a: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1066801"/>
            <a:ext cx="7772400" cy="457199"/>
          </a:xfrm>
          <a:noFill/>
          <a:ln/>
        </p:spPr>
        <p:txBody>
          <a:bodyPr anchor="ctr"/>
          <a:lstStyle/>
          <a:p>
            <a:br>
              <a:rPr lang="en-US" sz="3200" b="1" i="0" dirty="0">
                <a:solidFill>
                  <a:srgbClr val="FF0000"/>
                </a:solidFill>
                <a:effectLst/>
              </a:rPr>
            </a:br>
            <a:br>
              <a:rPr lang="en-US" sz="3200" b="1" i="0" dirty="0">
                <a:solidFill>
                  <a:srgbClr val="FF0000"/>
                </a:solidFill>
                <a:effectLst/>
              </a:rPr>
            </a:br>
            <a:r>
              <a:rPr lang="en-US" sz="3200" b="1" i="0" dirty="0">
                <a:solidFill>
                  <a:srgbClr val="FF0000"/>
                </a:solidFill>
                <a:effectLst/>
              </a:rPr>
              <a:t>AI-Powered Nutrition Analyzer For Fitness Enthusiasts</a:t>
            </a:r>
            <a:br>
              <a:rPr lang="en-US" sz="1000" b="1" i="0" dirty="0">
                <a:solidFill>
                  <a:srgbClr val="2D2828"/>
                </a:solidFill>
                <a:effectLst/>
                <a:latin typeface="Open Sans" panose="020B0606030504020204" pitchFamily="34" charset="0"/>
              </a:rPr>
            </a:br>
            <a:br>
              <a:rPr lang="en-US" sz="3200" b="1" i="0" dirty="0">
                <a:solidFill>
                  <a:srgbClr val="2D2828"/>
                </a:solidFill>
                <a:effectLst/>
                <a:latin typeface="Open Sans" panose="020B0606030504020204" pitchFamily="34" charset="0"/>
              </a:rPr>
            </a:br>
            <a:r>
              <a:rPr lang="en-US" altLang="en-US" sz="2800" b="1" dirty="0"/>
              <a:t>TEAM ID: </a:t>
            </a:r>
            <a:r>
              <a:rPr lang="en-IN" sz="2800" b="1" i="0" dirty="0">
                <a:solidFill>
                  <a:srgbClr val="222222"/>
                </a:solidFill>
                <a:effectLst/>
              </a:rPr>
              <a:t>PNT2022TMID23080</a:t>
            </a:r>
            <a:endParaRPr lang="en-US"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Paper-7</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 </a:t>
            </a:r>
            <a:r>
              <a:rPr lang="en-US" sz="2000" b="1" dirty="0" err="1">
                <a:solidFill>
                  <a:srgbClr val="0000FF"/>
                </a:solidFill>
                <a:cs typeface="Arial" panose="020B0604020202020204" pitchFamily="34" charset="0"/>
              </a:rPr>
              <a:t>Gourangi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Taware</a:t>
            </a:r>
            <a:r>
              <a:rPr lang="en-US" sz="2000" b="1" dirty="0">
                <a:solidFill>
                  <a:srgbClr val="0000FF"/>
                </a:solidFill>
                <a:cs typeface="Arial" panose="020B0604020202020204" pitchFamily="34" charset="0"/>
              </a:rPr>
              <a:t> , Rohit Agrawal , Pratik </a:t>
            </a:r>
            <a:r>
              <a:rPr lang="en-US" sz="2000" b="1" dirty="0" err="1">
                <a:solidFill>
                  <a:srgbClr val="0000FF"/>
                </a:solidFill>
                <a:cs typeface="Arial" panose="020B0604020202020204" pitchFamily="34" charset="0"/>
              </a:rPr>
              <a:t>Dhende</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Prathamesh</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Jondhalekar</a:t>
            </a:r>
            <a:r>
              <a:rPr lang="en-US" sz="2000" b="1" dirty="0">
                <a:solidFill>
                  <a:srgbClr val="0000FF"/>
                </a:solidFill>
                <a:cs typeface="Arial" panose="020B0604020202020204" pitchFamily="34" charset="0"/>
              </a:rPr>
              <a:t>, Shailesh </a:t>
            </a:r>
            <a:r>
              <a:rPr lang="en-US" sz="2000" b="1" dirty="0" err="1">
                <a:solidFill>
                  <a:srgbClr val="0000FF"/>
                </a:solidFill>
                <a:cs typeface="Arial" panose="020B0604020202020204" pitchFamily="34" charset="0"/>
              </a:rPr>
              <a:t>Hule</a:t>
            </a:r>
            <a:endParaRPr lang="en-US" sz="2000" b="1" dirty="0">
              <a:solidFill>
                <a:srgbClr val="0000FF"/>
              </a:solidFill>
              <a:cs typeface="Arial" panose="020B0604020202020204" pitchFamily="34" charset="0"/>
            </a:endParaRPr>
          </a:p>
          <a:p>
            <a:pPr algn="l"/>
            <a:r>
              <a:rPr lang="en-US" sz="2400" b="1" dirty="0">
                <a:solidFill>
                  <a:srgbClr val="FF0000"/>
                </a:solidFill>
                <a:cs typeface="Arial" panose="020B0604020202020204" pitchFamily="34" charset="0"/>
              </a:rPr>
              <a:t>Title : </a:t>
            </a:r>
            <a:r>
              <a:rPr lang="en-US" sz="2000" b="1" dirty="0">
                <a:solidFill>
                  <a:srgbClr val="0000FF"/>
                </a:solidFill>
                <a:cs typeface="Arial" panose="020B0604020202020204" pitchFamily="34" charset="0"/>
              </a:rPr>
              <a:t>AI-based Workout Assistant and Fitness guide</a:t>
            </a:r>
          </a:p>
          <a:p>
            <a:pPr algn="l"/>
            <a:r>
              <a:rPr lang="en-US" sz="2400" b="1" dirty="0">
                <a:solidFill>
                  <a:srgbClr val="FF0000"/>
                </a:solidFill>
                <a:cs typeface="Arial" panose="020B0604020202020204" pitchFamily="34" charset="0"/>
              </a:rPr>
              <a:t>Published Journal : </a:t>
            </a:r>
            <a:r>
              <a:rPr lang="en-US" sz="2000" b="1" dirty="0">
                <a:solidFill>
                  <a:srgbClr val="0000FF"/>
                </a:solidFill>
                <a:cs typeface="Arial" panose="020B0604020202020204" pitchFamily="34" charset="0"/>
              </a:rPr>
              <a:t>2022 IEEE 7th International conference for Convergence in Technology (I2CT)</a:t>
            </a:r>
          </a:p>
          <a:p>
            <a:pPr algn="l"/>
            <a:r>
              <a:rPr lang="en-US" sz="2400" b="1" dirty="0">
                <a:solidFill>
                  <a:srgbClr val="FF0000"/>
                </a:solidFill>
                <a:cs typeface="Arial" panose="020B0604020202020204" pitchFamily="34" charset="0"/>
              </a:rPr>
              <a:t>Year of published : </a:t>
            </a:r>
            <a:r>
              <a:rPr lang="en-US" sz="2000" b="1" dirty="0">
                <a:solidFill>
                  <a:srgbClr val="0000FF"/>
                </a:solidFill>
                <a:cs typeface="Arial" panose="020B0604020202020204" pitchFamily="34" charset="0"/>
              </a:rPr>
              <a:t>06-12-2021</a:t>
            </a:r>
          </a:p>
          <a:p>
            <a:pPr algn="l"/>
            <a:r>
              <a:rPr lang="en-US" sz="2400" b="1" dirty="0">
                <a:solidFill>
                  <a:srgbClr val="FF0000"/>
                </a:solidFill>
                <a:cs typeface="Arial" panose="020B0604020202020204" pitchFamily="34" charset="0"/>
              </a:rPr>
              <a:t>Objective : </a:t>
            </a:r>
            <a:r>
              <a:rPr lang="en-US" sz="2000" b="1" dirty="0">
                <a:solidFill>
                  <a:srgbClr val="0000FF"/>
                </a:solidFill>
                <a:cs typeface="Arial" panose="020B0604020202020204" pitchFamily="34" charset="0"/>
              </a:rPr>
              <a:t>This is an application that detects the users exercise pose counts the specified exercise repetitions and provides personalized, detailed recommendations on how the user can improve their form. </a:t>
            </a:r>
          </a:p>
          <a:p>
            <a:pPr algn="l"/>
            <a:r>
              <a:rPr lang="en-US" sz="2400" b="1" dirty="0">
                <a:solidFill>
                  <a:srgbClr val="FF0000"/>
                </a:solidFill>
                <a:cs typeface="Arial" panose="020B0604020202020204" pitchFamily="34" charset="0"/>
              </a:rPr>
              <a:t>Technology used : </a:t>
            </a:r>
            <a:r>
              <a:rPr lang="en-US" sz="2000" b="1" dirty="0">
                <a:solidFill>
                  <a:srgbClr val="0000FF"/>
                </a:solidFill>
                <a:cs typeface="Arial" panose="020B0604020202020204" pitchFamily="34" charset="0"/>
              </a:rPr>
              <a:t>Artificial Intelligent</a:t>
            </a:r>
            <a:endParaRPr lang="en-US" sz="20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0144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Paper-8</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err="1">
                <a:solidFill>
                  <a:srgbClr val="0000FF"/>
                </a:solidFill>
                <a:cs typeface="Arial" panose="020B0604020202020204" pitchFamily="34" charset="0"/>
              </a:rPr>
              <a:t>Chamodi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Lokuge</a:t>
            </a:r>
            <a:r>
              <a:rPr lang="en-US" sz="2000" b="1" dirty="0">
                <a:solidFill>
                  <a:srgbClr val="0000FF"/>
                </a:solidFill>
                <a:cs typeface="Arial" panose="020B0604020202020204" pitchFamily="34" charset="0"/>
              </a:rPr>
              <a:t> , Gamage </a:t>
            </a:r>
            <a:r>
              <a:rPr lang="en-US" sz="2000" b="1" dirty="0" err="1">
                <a:solidFill>
                  <a:srgbClr val="0000FF"/>
                </a:solidFill>
                <a:cs typeface="Arial" panose="020B0604020202020204" pitchFamily="34" charset="0"/>
              </a:rPr>
              <a:t>Upeksha</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Ganegoda</a:t>
            </a:r>
            <a:r>
              <a:rPr lang="en-US" sz="2000" b="1" dirty="0">
                <a:solidFill>
                  <a:srgbClr val="0000FF"/>
                </a:solidFill>
                <a:cs typeface="Arial" panose="020B0604020202020204" pitchFamily="34" charset="0"/>
              </a:rPr>
              <a:t> </a:t>
            </a:r>
          </a:p>
          <a:p>
            <a:pPr algn="l"/>
            <a:r>
              <a:rPr lang="en-US" sz="2400" b="1" i="0" dirty="0">
                <a:solidFill>
                  <a:srgbClr val="FF0000"/>
                </a:solidFill>
                <a:effectLst/>
                <a:cs typeface="Arial" panose="020B0604020202020204" pitchFamily="34" charset="0"/>
              </a:rPr>
              <a:t>Title: </a:t>
            </a:r>
            <a:r>
              <a:rPr lang="en-US" sz="2000" b="1" i="0" dirty="0">
                <a:solidFill>
                  <a:srgbClr val="0000FF"/>
                </a:solidFill>
                <a:effectLst/>
                <a:latin typeface="Arial" panose="020B0604020202020204" pitchFamily="34" charset="0"/>
              </a:rPr>
              <a:t>Implementation of a personalized and healthy meal recommender system in aid to achieve user fitness goals</a:t>
            </a:r>
          </a:p>
          <a:p>
            <a:pPr algn="l"/>
            <a:r>
              <a:rPr lang="en-US" sz="2400" b="1" dirty="0">
                <a:solidFill>
                  <a:srgbClr val="FF0000"/>
                </a:solidFill>
              </a:rPr>
              <a:t>Published Journal: </a:t>
            </a:r>
            <a:r>
              <a:rPr lang="en-US" sz="2000" b="1" dirty="0">
                <a:solidFill>
                  <a:srgbClr val="0000FF"/>
                </a:solidFill>
              </a:rPr>
              <a:t>2021 International Research Conference on Smart Computing and Systems Engineering (SCSE)</a:t>
            </a:r>
          </a:p>
          <a:p>
            <a:pPr algn="l"/>
            <a:r>
              <a:rPr lang="en-US" sz="2400" b="1" dirty="0">
                <a:solidFill>
                  <a:srgbClr val="FF0000"/>
                </a:solidFill>
              </a:rPr>
              <a:t>Year of Published: </a:t>
            </a:r>
            <a:r>
              <a:rPr lang="en-US" sz="2000" b="1" dirty="0">
                <a:solidFill>
                  <a:srgbClr val="0000FF"/>
                </a:solidFill>
              </a:rPr>
              <a:t>16-16 Sept  2021</a:t>
            </a:r>
          </a:p>
          <a:p>
            <a:pPr algn="l"/>
            <a:r>
              <a:rPr lang="en-US" sz="2400" b="1" dirty="0">
                <a:solidFill>
                  <a:srgbClr val="FF0000"/>
                </a:solidFill>
              </a:rPr>
              <a:t>Objectives: </a:t>
            </a:r>
            <a:r>
              <a:rPr lang="en-US" sz="2000" b="1" i="0" dirty="0">
                <a:solidFill>
                  <a:srgbClr val="0000FF"/>
                </a:solidFill>
                <a:effectLst/>
                <a:latin typeface="Arial" panose="020B0604020202020204" pitchFamily="34" charset="0"/>
              </a:rPr>
              <a:t>The proposed implementation aims to bridge the gap between the existing meal planning applications and the potential need for a personalized healthy meal plan. This paper succinctly presents the design and implementation of the proposed personalized and healthy meal recommendation system and further discusses the architecture and the evaluation of the design solution</a:t>
            </a:r>
            <a:r>
              <a:rPr lang="en-US" sz="1200" b="0" i="0" dirty="0">
                <a:solidFill>
                  <a:srgbClr val="333333"/>
                </a:solidFill>
                <a:effectLst/>
                <a:latin typeface="Arial" panose="020B0604020202020204" pitchFamily="34" charset="0"/>
              </a:rPr>
              <a:t>. </a:t>
            </a:r>
          </a:p>
          <a:p>
            <a:pPr algn="l"/>
            <a:r>
              <a:rPr lang="en-US" sz="2400" b="1" dirty="0">
                <a:solidFill>
                  <a:srgbClr val="FF0000"/>
                </a:solidFill>
              </a:rPr>
              <a:t>Technology used: </a:t>
            </a:r>
            <a:r>
              <a:rPr lang="en-US" sz="2000" b="1" dirty="0">
                <a:solidFill>
                  <a:srgbClr val="0000FF"/>
                </a:solidFill>
              </a:rPr>
              <a:t>Artificial Intelligence</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241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Critical Findings:</a:t>
            </a:r>
          </a:p>
          <a:p>
            <a:pPr algn="l"/>
            <a:endParaRPr lang="en-US" altLang="en-US" sz="2400" b="1" dirty="0">
              <a:solidFill>
                <a:srgbClr val="0000FF"/>
              </a:solidFill>
            </a:endParaRPr>
          </a:p>
          <a:p>
            <a:pPr algn="l">
              <a:buFont typeface="Wingdings" panose="05000000000000000000" pitchFamily="2" charset="2"/>
              <a:buChar char="Ø"/>
            </a:pPr>
            <a:r>
              <a:rPr lang="en-US" altLang="en-US" sz="2000" b="1" dirty="0">
                <a:solidFill>
                  <a:srgbClr val="0000FF"/>
                </a:solidFill>
              </a:rPr>
              <a:t>The application can be flexible in terms of timing according to their schedule</a:t>
            </a:r>
          </a:p>
          <a:p>
            <a:pPr algn="l">
              <a:buFont typeface="Wingdings" panose="05000000000000000000" pitchFamily="2" charset="2"/>
              <a:buChar char="Ø"/>
            </a:pPr>
            <a:r>
              <a:rPr lang="en-US" altLang="en-US" sz="2000" b="1" dirty="0">
                <a:solidFill>
                  <a:srgbClr val="0000FF"/>
                </a:solidFill>
              </a:rPr>
              <a:t>Credits are allotted according to their performances and activities</a:t>
            </a: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536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Problem Definition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393371"/>
            <a:ext cx="7848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000" b="1" i="0" dirty="0">
                <a:solidFill>
                  <a:srgbClr val="0000FF"/>
                </a:solidFill>
                <a:effectLst/>
                <a:latin typeface="+mn-lt"/>
              </a:rPr>
              <a:t>Food is essential for human life and has been the concern of many healthcare conventions. Nowadays new dietary assessment and nutrition analysis tools enable more opportunities to help people understand their daily eating habits, exploring nutrition patterns and maintain a healthy diet. Nutritional analysis is the process of determining the nutritional content of food. It is a vital part of analytical chemistry that provides information about the chemical composition, processing, quality control and contamination of food.</a:t>
            </a:r>
          </a:p>
          <a:p>
            <a:pPr algn="just"/>
            <a:r>
              <a:rPr lang="en-US" sz="2000" b="1" i="0" dirty="0">
                <a:solidFill>
                  <a:srgbClr val="0000FF"/>
                </a:solidFill>
                <a:effectLst/>
                <a:latin typeface="+mn-lt"/>
              </a:rPr>
              <a:t> The main aim of the project is to building a model which is used for classifying the fruit depends on the different characteristics like </a:t>
            </a:r>
            <a:r>
              <a:rPr lang="en-US" sz="2000" b="1" i="0" dirty="0" err="1">
                <a:solidFill>
                  <a:srgbClr val="0000FF"/>
                </a:solidFill>
                <a:effectLst/>
                <a:latin typeface="+mn-lt"/>
              </a:rPr>
              <a:t>colour</a:t>
            </a:r>
            <a:r>
              <a:rPr lang="en-US" sz="2000" b="1" i="0" dirty="0">
                <a:solidFill>
                  <a:srgbClr val="0000FF"/>
                </a:solidFill>
                <a:effectLst/>
                <a:latin typeface="+mn-lt"/>
              </a:rPr>
              <a:t>, shape, texture etc. Here the user can capture the images of different fruits and then the image will be sent the trained model. The model analyses the image and detect the nutrition based on the fruits like (Sugar, </a:t>
            </a:r>
            <a:r>
              <a:rPr lang="en-US" sz="2000" b="1" i="0" dirty="0" err="1">
                <a:solidFill>
                  <a:srgbClr val="0000FF"/>
                </a:solidFill>
                <a:effectLst/>
                <a:latin typeface="+mn-lt"/>
              </a:rPr>
              <a:t>Fibre</a:t>
            </a:r>
            <a:r>
              <a:rPr lang="en-US" sz="2000" b="1" i="0" dirty="0">
                <a:solidFill>
                  <a:srgbClr val="0000FF"/>
                </a:solidFill>
                <a:effectLst/>
                <a:latin typeface="+mn-lt"/>
              </a:rPr>
              <a:t>, Protein, Calories, etc.).</a:t>
            </a:r>
          </a:p>
          <a:p>
            <a:pPr algn="just" rtl="0">
              <a:spcBef>
                <a:spcPts val="0"/>
              </a:spcBef>
              <a:spcAft>
                <a:spcPts val="0"/>
              </a:spcAft>
            </a:pPr>
            <a:r>
              <a:rPr lang="en-US" sz="2000" b="1" i="0" dirty="0">
                <a:solidFill>
                  <a:srgbClr val="0000FF"/>
                </a:solidFill>
                <a:effectLst/>
                <a:latin typeface="Arial" panose="020B0604020202020204" pitchFamily="34" charset="0"/>
              </a:rPr>
              <a:t> </a:t>
            </a:r>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Technical Architecture</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AutoShape 2">
            <a:extLst>
              <a:ext uri="{FF2B5EF4-FFF2-40B4-BE49-F238E27FC236}">
                <a16:creationId xmlns:a16="http://schemas.microsoft.com/office/drawing/2014/main" id="{6510DA54-6DC1-D946-1DF8-7ECE26DF1C42}"/>
              </a:ext>
            </a:extLst>
          </p:cNvPr>
          <p:cNvSpPr>
            <a:spLocks noChangeAspect="1" noChangeArrowheads="1"/>
          </p:cNvSpPr>
          <p:nvPr/>
        </p:nvSpPr>
        <p:spPr bwMode="auto">
          <a:xfrm>
            <a:off x="1828800" y="1143000"/>
            <a:ext cx="4572000" cy="411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7ACECCF1-7413-7E35-B848-DBB1769DA3AA}"/>
              </a:ext>
            </a:extLst>
          </p:cNvPr>
          <p:cNvPicPr>
            <a:picLocks noChangeAspect="1"/>
          </p:cNvPicPr>
          <p:nvPr/>
        </p:nvPicPr>
        <p:blipFill>
          <a:blip r:embed="rId2"/>
          <a:stretch>
            <a:fillRect/>
          </a:stretch>
        </p:blipFill>
        <p:spPr>
          <a:xfrm>
            <a:off x="180975" y="1609725"/>
            <a:ext cx="8782050" cy="3638550"/>
          </a:xfrm>
          <a:prstGeom prst="rect">
            <a:avLst/>
          </a:prstGeom>
        </p:spPr>
      </p:pic>
    </p:spTree>
    <p:extLst>
      <p:ext uri="{BB962C8B-B14F-4D97-AF65-F5344CB8AC3E}">
        <p14:creationId xmlns:p14="http://schemas.microsoft.com/office/powerpoint/2010/main" val="1460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Chelsea G. Bender , Jason C. </a:t>
            </a:r>
            <a:r>
              <a:rPr lang="en-US" sz="2000" b="1" dirty="0" err="1">
                <a:solidFill>
                  <a:srgbClr val="0000FF"/>
                </a:solidFill>
                <a:cs typeface="Arial" panose="020B0604020202020204" pitchFamily="34" charset="0"/>
              </a:rPr>
              <a:t>Hoffstot</a:t>
            </a:r>
            <a:r>
              <a:rPr lang="en-US" sz="2000" b="1" dirty="0">
                <a:solidFill>
                  <a:srgbClr val="0000FF"/>
                </a:solidFill>
                <a:cs typeface="Arial" panose="020B0604020202020204" pitchFamily="34" charset="0"/>
              </a:rPr>
              <a:t> , Brain T. Combs , Sara </a:t>
            </a:r>
            <a:r>
              <a:rPr lang="en-US" sz="2000" b="1" dirty="0" err="1">
                <a:solidFill>
                  <a:srgbClr val="0000FF"/>
                </a:solidFill>
                <a:cs typeface="Arial" panose="020B0604020202020204" pitchFamily="34" charset="0"/>
              </a:rPr>
              <a:t>Hooshangi</a:t>
            </a:r>
            <a:r>
              <a:rPr lang="en-US" sz="2000" b="1" dirty="0">
                <a:solidFill>
                  <a:srgbClr val="0000FF"/>
                </a:solidFill>
                <a:cs typeface="Arial" panose="020B0604020202020204" pitchFamily="34" charset="0"/>
              </a:rPr>
              <a:t> , Justin Cappos </a:t>
            </a:r>
          </a:p>
          <a:p>
            <a:pPr algn="l"/>
            <a:r>
              <a:rPr lang="en-US" sz="2400" b="1" i="0" dirty="0">
                <a:solidFill>
                  <a:srgbClr val="FF0000"/>
                </a:solidFill>
                <a:effectLst/>
                <a:cs typeface="Arial" panose="020B0604020202020204" pitchFamily="34" charset="0"/>
              </a:rPr>
              <a:t>Title: </a:t>
            </a:r>
            <a:r>
              <a:rPr lang="en-US" sz="2000" b="1" dirty="0">
                <a:solidFill>
                  <a:srgbClr val="0000FF"/>
                </a:solidFill>
                <a:cs typeface="Arial" panose="020B0604020202020204" pitchFamily="34" charset="0"/>
              </a:rPr>
              <a:t>Measuring the Fitness using Fitness Trackers</a:t>
            </a:r>
            <a:endParaRPr lang="en-US" sz="2000" b="1" dirty="0">
              <a:solidFill>
                <a:srgbClr val="0000FF"/>
              </a:solidFill>
            </a:endParaRPr>
          </a:p>
          <a:p>
            <a:pPr algn="l"/>
            <a:r>
              <a:rPr lang="en-US" sz="2400" b="1" dirty="0">
                <a:solidFill>
                  <a:srgbClr val="FF0000"/>
                </a:solidFill>
              </a:rPr>
              <a:t>Published Journal: </a:t>
            </a:r>
            <a:r>
              <a:rPr lang="en-US" sz="2000" b="1" dirty="0">
                <a:solidFill>
                  <a:srgbClr val="0000FF"/>
                </a:solidFill>
              </a:rPr>
              <a:t>2017 IEEE Sensors Applications Symposium (SAS) </a:t>
            </a:r>
            <a:r>
              <a:rPr lang="en-IN" sz="2000" b="1" i="0" dirty="0">
                <a:solidFill>
                  <a:srgbClr val="333333"/>
                </a:solidFill>
                <a:effectLst/>
                <a:latin typeface="Arial" panose="020B0604020202020204" pitchFamily="34" charset="0"/>
              </a:rPr>
              <a:t> </a:t>
            </a:r>
            <a:endParaRPr lang="en-US" sz="2000" b="1" dirty="0">
              <a:solidFill>
                <a:srgbClr val="0000FF"/>
              </a:solidFill>
            </a:endParaRPr>
          </a:p>
          <a:p>
            <a:pPr algn="l"/>
            <a:r>
              <a:rPr lang="en-US" sz="2400" b="1" dirty="0">
                <a:solidFill>
                  <a:srgbClr val="FF0000"/>
                </a:solidFill>
              </a:rPr>
              <a:t>Year of Published: </a:t>
            </a:r>
            <a:r>
              <a:rPr lang="en-US" sz="2000" b="1" dirty="0">
                <a:solidFill>
                  <a:srgbClr val="0000FF"/>
                </a:solidFill>
              </a:rPr>
              <a:t>13-15 March 2017</a:t>
            </a:r>
          </a:p>
          <a:p>
            <a:pPr algn="just"/>
            <a:r>
              <a:rPr lang="en-US" sz="2400" b="1" dirty="0">
                <a:solidFill>
                  <a:srgbClr val="FF0000"/>
                </a:solidFill>
              </a:rPr>
              <a:t>Objective: </a:t>
            </a:r>
            <a:r>
              <a:rPr lang="en-US" sz="2000" b="1" i="0" dirty="0">
                <a:solidFill>
                  <a:srgbClr val="0000FF"/>
                </a:solidFill>
                <a:effectLst/>
                <a:latin typeface="Arial" panose="020B0604020202020204" pitchFamily="34" charset="0"/>
              </a:rPr>
              <a:t>Data collected by fitness trackers could play an important role in improving the health and well-being of the individuals who wear them. However, in order for it to be useful, the collected data must be accurate and also reflect real-world performance. This application compared step counts, calories burned, and miles travelled data collected by three pairs of fitness trackers over a 14-day time period in free-living conditions. Here the manufacturer's proprietary algorithm to calculate or infer such data</a:t>
            </a:r>
            <a:endParaRPr lang="en-US" sz="2000" b="1" dirty="0">
              <a:solidFill>
                <a:srgbClr val="0000FF"/>
              </a:solidFill>
            </a:endParaRPr>
          </a:p>
          <a:p>
            <a:pPr algn="l"/>
            <a:r>
              <a:rPr lang="en-US" sz="2400" b="1" dirty="0">
                <a:solidFill>
                  <a:srgbClr val="FF0000"/>
                </a:solidFill>
              </a:rPr>
              <a:t>Technology used: </a:t>
            </a:r>
            <a:r>
              <a:rPr lang="en-US" sz="2000" b="1" dirty="0">
                <a:solidFill>
                  <a:srgbClr val="0000FF"/>
                </a:solidFill>
              </a:rPr>
              <a:t>Artificial Intelligence</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3716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IN" sz="2000" b="1" i="0" dirty="0">
                <a:solidFill>
                  <a:srgbClr val="0000FF"/>
                </a:solidFill>
                <a:effectLst/>
                <a:latin typeface="Arial" panose="020B0604020202020204" pitchFamily="34" charset="0"/>
              </a:rPr>
              <a:t>Iman </a:t>
            </a:r>
            <a:r>
              <a:rPr lang="en-IN" sz="2000" b="1" i="0" dirty="0" err="1">
                <a:solidFill>
                  <a:srgbClr val="0000FF"/>
                </a:solidFill>
                <a:effectLst/>
                <a:latin typeface="Arial" panose="020B0604020202020204" pitchFamily="34" charset="0"/>
              </a:rPr>
              <a:t>Khaghani</a:t>
            </a:r>
            <a:r>
              <a:rPr lang="en-IN" sz="2000" b="1" i="0" dirty="0">
                <a:solidFill>
                  <a:srgbClr val="0000FF"/>
                </a:solidFill>
                <a:effectLst/>
                <a:latin typeface="Arial" panose="020B0604020202020204" pitchFamily="34" charset="0"/>
              </a:rPr>
              <a:t>-Far</a:t>
            </a:r>
            <a:r>
              <a:rPr lang="en-US" sz="2000" b="1" dirty="0">
                <a:solidFill>
                  <a:srgbClr val="0000FF"/>
                </a:solidFill>
                <a:cs typeface="Arial" panose="020B0604020202020204" pitchFamily="34" charset="0"/>
              </a:rPr>
              <a:t>, </a:t>
            </a:r>
            <a:r>
              <a:rPr lang="en-IN" sz="2000" b="1" i="0" dirty="0">
                <a:solidFill>
                  <a:srgbClr val="0000FF"/>
                </a:solidFill>
                <a:effectLst/>
                <a:latin typeface="Arial" panose="020B0604020202020204" pitchFamily="34" charset="0"/>
              </a:rPr>
              <a:t>Svetlana Nikitina , Marcos Baez , Ekaterina A. </a:t>
            </a:r>
            <a:r>
              <a:rPr lang="en-IN" sz="2000" b="1" i="0" dirty="0" err="1">
                <a:solidFill>
                  <a:srgbClr val="0000FF"/>
                </a:solidFill>
                <a:effectLst/>
                <a:latin typeface="Arial" panose="020B0604020202020204" pitchFamily="34" charset="0"/>
              </a:rPr>
              <a:t>Taran</a:t>
            </a:r>
            <a:r>
              <a:rPr lang="en-IN" sz="2000" b="1" i="0" dirty="0">
                <a:solidFill>
                  <a:srgbClr val="0000FF"/>
                </a:solidFill>
                <a:effectLst/>
                <a:latin typeface="Arial" panose="020B0604020202020204" pitchFamily="34" charset="0"/>
              </a:rPr>
              <a:t> , Fabio </a:t>
            </a:r>
            <a:r>
              <a:rPr lang="en-IN" sz="2000" b="1" i="0" dirty="0" err="1">
                <a:solidFill>
                  <a:srgbClr val="0000FF"/>
                </a:solidFill>
                <a:effectLst/>
                <a:latin typeface="Arial" panose="020B0604020202020204" pitchFamily="34" charset="0"/>
              </a:rPr>
              <a:t>Casati</a:t>
            </a:r>
            <a:r>
              <a:rPr lang="en-IN" sz="2000" b="1" i="0" dirty="0">
                <a:solidFill>
                  <a:srgbClr val="0000FF"/>
                </a:solidFill>
                <a:effectLst/>
                <a:latin typeface="Arial" panose="020B0604020202020204" pitchFamily="34" charset="0"/>
              </a:rPr>
              <a:t> </a:t>
            </a:r>
            <a:endParaRPr lang="en-US" sz="2000" b="1" dirty="0">
              <a:solidFill>
                <a:srgbClr val="0000FF"/>
              </a:solidFill>
              <a:cs typeface="Arial" panose="020B0604020202020204" pitchFamily="34" charset="0"/>
            </a:endParaRPr>
          </a:p>
          <a:p>
            <a:pPr algn="l"/>
            <a:r>
              <a:rPr lang="en-US" sz="2400" b="1" i="0" dirty="0">
                <a:solidFill>
                  <a:srgbClr val="FF0000"/>
                </a:solidFill>
                <a:effectLst/>
                <a:cs typeface="Arial" panose="020B0604020202020204" pitchFamily="34" charset="0"/>
              </a:rPr>
              <a:t>Title: </a:t>
            </a:r>
            <a:r>
              <a:rPr lang="en-US" sz="2000" b="1" i="0" dirty="0">
                <a:solidFill>
                  <a:srgbClr val="0000FF"/>
                </a:solidFill>
                <a:effectLst/>
                <a:latin typeface="Arial" panose="020B0604020202020204" pitchFamily="34" charset="0"/>
              </a:rPr>
              <a:t>Fitness Applications for Home-Based Training</a:t>
            </a:r>
            <a:endParaRPr lang="en-US" sz="2000" b="1" dirty="0">
              <a:solidFill>
                <a:srgbClr val="0000FF"/>
              </a:solidFill>
            </a:endParaRPr>
          </a:p>
          <a:p>
            <a:pPr algn="l"/>
            <a:r>
              <a:rPr lang="en-US" sz="2400" b="1" dirty="0">
                <a:solidFill>
                  <a:srgbClr val="FF0000"/>
                </a:solidFill>
              </a:rPr>
              <a:t>Published Journal: </a:t>
            </a:r>
            <a:r>
              <a:rPr lang="en-US" sz="2000" b="1" dirty="0">
                <a:solidFill>
                  <a:srgbClr val="0000FF"/>
                </a:solidFill>
              </a:rPr>
              <a:t>IEEE Pervasive Computing</a:t>
            </a:r>
          </a:p>
          <a:p>
            <a:pPr algn="l"/>
            <a:r>
              <a:rPr lang="en-US" sz="2400" b="1" dirty="0">
                <a:solidFill>
                  <a:srgbClr val="FF0000"/>
                </a:solidFill>
              </a:rPr>
              <a:t>Year of Published: </a:t>
            </a:r>
            <a:r>
              <a:rPr lang="en-US" sz="2000" b="1" dirty="0">
                <a:solidFill>
                  <a:srgbClr val="0000FF"/>
                </a:solidFill>
              </a:rPr>
              <a:t>25 Oct 2016</a:t>
            </a:r>
          </a:p>
          <a:p>
            <a:pPr algn="l"/>
            <a:r>
              <a:rPr lang="en-US" sz="2400" b="1" dirty="0">
                <a:solidFill>
                  <a:srgbClr val="FF0000"/>
                </a:solidFill>
              </a:rPr>
              <a:t>Objectives: </a:t>
            </a:r>
            <a:r>
              <a:rPr lang="en-US" sz="2000" b="1" i="0" dirty="0">
                <a:solidFill>
                  <a:srgbClr val="0000FF"/>
                </a:solidFill>
                <a:effectLst/>
                <a:latin typeface="Arial" panose="020B0604020202020204" pitchFamily="34" charset="0"/>
              </a:rPr>
              <a:t>Recent technological advances have created enormous opportunities for developing applications that support training from home - particularly for older adults, who often are socially more isolated, are physically less active, and have fewer chances to train in a gym. This application reviews current fitness applications and their features alongside the design challenges and opportunities of fitness applications for trainees at home</a:t>
            </a:r>
            <a:r>
              <a:rPr lang="en-US" sz="1200" b="0" i="0" dirty="0">
                <a:solidFill>
                  <a:srgbClr val="333333"/>
                </a:solidFill>
                <a:effectLst/>
                <a:latin typeface="Arial" panose="020B0604020202020204" pitchFamily="34" charset="0"/>
              </a:rPr>
              <a:t>.</a:t>
            </a:r>
          </a:p>
          <a:p>
            <a:pPr algn="l"/>
            <a:r>
              <a:rPr lang="en-US" sz="2400" b="1" dirty="0">
                <a:solidFill>
                  <a:srgbClr val="FF0000"/>
                </a:solidFill>
              </a:rPr>
              <a:t>Technology Used: </a:t>
            </a:r>
            <a:r>
              <a:rPr lang="en-US" sz="2000" b="1" dirty="0">
                <a:solidFill>
                  <a:srgbClr val="0000FF"/>
                </a:solidFill>
              </a:rPr>
              <a:t>Artificial Intelligence</a:t>
            </a:r>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028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Paper-3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a:t>
            </a:r>
            <a:r>
              <a:rPr lang="en-US" sz="2000" b="1" dirty="0">
                <a:solidFill>
                  <a:srgbClr val="0000FF"/>
                </a:solidFill>
                <a:cs typeface="Arial" panose="020B0604020202020204" pitchFamily="34" charset="0"/>
              </a:rPr>
              <a:t>Asia Flores , Brandon Hall , Luke Carter , Maxwell </a:t>
            </a:r>
            <a:r>
              <a:rPr lang="en-US" sz="2000" b="1" dirty="0" err="1">
                <a:solidFill>
                  <a:srgbClr val="0000FF"/>
                </a:solidFill>
                <a:cs typeface="Arial" panose="020B0604020202020204" pitchFamily="34" charset="0"/>
              </a:rPr>
              <a:t>Lanum</a:t>
            </a:r>
            <a:r>
              <a:rPr lang="en-US" sz="2000" b="1" dirty="0">
                <a:solidFill>
                  <a:srgbClr val="0000FF"/>
                </a:solidFill>
                <a:cs typeface="Arial" panose="020B0604020202020204" pitchFamily="34" charset="0"/>
              </a:rPr>
              <a:t> , Rishi </a:t>
            </a:r>
            <a:r>
              <a:rPr lang="en-US" sz="2000" b="1" dirty="0" err="1">
                <a:solidFill>
                  <a:srgbClr val="0000FF"/>
                </a:solidFill>
                <a:cs typeface="Arial" panose="020B0604020202020204" pitchFamily="34" charset="0"/>
              </a:rPr>
              <a:t>Narahari</a:t>
            </a:r>
            <a:r>
              <a:rPr lang="en-US" sz="2000" b="1" dirty="0">
                <a:solidFill>
                  <a:srgbClr val="0000FF"/>
                </a:solidFill>
                <a:cs typeface="Arial" panose="020B0604020202020204" pitchFamily="34" charset="0"/>
              </a:rPr>
              <a:t> , Garrett Goodman </a:t>
            </a:r>
          </a:p>
          <a:p>
            <a:pPr algn="l"/>
            <a:r>
              <a:rPr lang="en-US" sz="2400" b="1" dirty="0">
                <a:solidFill>
                  <a:srgbClr val="FF0000"/>
                </a:solidFill>
                <a:cs typeface="Arial" panose="020B0604020202020204" pitchFamily="34" charset="0"/>
              </a:rPr>
              <a:t>Title: </a:t>
            </a:r>
            <a:r>
              <a:rPr lang="en-US" sz="2000" b="1" dirty="0">
                <a:solidFill>
                  <a:srgbClr val="0000FF"/>
                </a:solidFill>
                <a:cs typeface="Arial" panose="020B0604020202020204" pitchFamily="34" charset="0"/>
              </a:rPr>
              <a:t>Verum Fitness: An AI Powered Mobile Fitness Safety and Improvement Application</a:t>
            </a:r>
          </a:p>
          <a:p>
            <a:pPr algn="l"/>
            <a:r>
              <a:rPr lang="en-US" sz="2400" b="1" dirty="0">
                <a:solidFill>
                  <a:srgbClr val="FF0000"/>
                </a:solidFill>
                <a:cs typeface="Arial" panose="020B0604020202020204" pitchFamily="34" charset="0"/>
              </a:rPr>
              <a:t>Published Journal: </a:t>
            </a:r>
            <a:r>
              <a:rPr lang="en-US" sz="2000" b="1" dirty="0">
                <a:solidFill>
                  <a:srgbClr val="0000FF"/>
                </a:solidFill>
                <a:cs typeface="Arial" panose="020B0604020202020204" pitchFamily="34" charset="0"/>
              </a:rPr>
              <a:t>2021</a:t>
            </a:r>
            <a:r>
              <a:rPr lang="en-US" sz="2400" b="1" dirty="0">
                <a:solidFill>
                  <a:srgbClr val="FF0000"/>
                </a:solidFill>
                <a:cs typeface="Arial" panose="020B0604020202020204" pitchFamily="34" charset="0"/>
              </a:rPr>
              <a:t> </a:t>
            </a:r>
            <a:r>
              <a:rPr lang="en-US" sz="2000" b="1" dirty="0">
                <a:solidFill>
                  <a:srgbClr val="0000FF"/>
                </a:solidFill>
                <a:cs typeface="Arial" panose="020B0604020202020204" pitchFamily="34" charset="0"/>
              </a:rPr>
              <a:t>IEEE 33rd International Conference on Tools with Artificial Intelligence (ICTAI)</a:t>
            </a:r>
          </a:p>
          <a:p>
            <a:pPr algn="l"/>
            <a:r>
              <a:rPr lang="en-US" sz="2400" b="1" dirty="0">
                <a:solidFill>
                  <a:srgbClr val="FF0000"/>
                </a:solidFill>
                <a:cs typeface="Arial" panose="020B0604020202020204" pitchFamily="34" charset="0"/>
              </a:rPr>
              <a:t>Year of published: </a:t>
            </a:r>
            <a:r>
              <a:rPr lang="en-US" sz="2000" b="1" dirty="0">
                <a:solidFill>
                  <a:srgbClr val="0000FF"/>
                </a:solidFill>
                <a:cs typeface="Arial" panose="020B0604020202020204" pitchFamily="34" charset="0"/>
              </a:rPr>
              <a:t>01-03 November 2021</a:t>
            </a:r>
          </a:p>
          <a:p>
            <a:pPr algn="l"/>
            <a:r>
              <a:rPr lang="en-US" sz="2400" b="1" dirty="0">
                <a:solidFill>
                  <a:srgbClr val="FF0000"/>
                </a:solidFill>
                <a:cs typeface="Arial" panose="020B0604020202020204" pitchFamily="34" charset="0"/>
              </a:rPr>
              <a:t>Objective: </a:t>
            </a:r>
            <a:r>
              <a:rPr lang="en-US" sz="2000" b="1" dirty="0">
                <a:solidFill>
                  <a:srgbClr val="0000FF"/>
                </a:solidFill>
                <a:cs typeface="Arial" panose="020B0604020202020204" pitchFamily="34" charset="0"/>
              </a:rPr>
              <a:t>At home fitness has rapidly risen recently due to the COVID-19 pandemic and stay-at-home-orders. This also produced a large set of first time users of gym equipment and structured exercise routines</a:t>
            </a:r>
          </a:p>
          <a:p>
            <a:pPr algn="l"/>
            <a:r>
              <a:rPr lang="en-US" sz="2400" b="1" dirty="0">
                <a:solidFill>
                  <a:srgbClr val="FF0000"/>
                </a:solidFill>
                <a:cs typeface="Arial" panose="020B0604020202020204" pitchFamily="34" charset="0"/>
              </a:rPr>
              <a:t>Technology used: </a:t>
            </a:r>
            <a:r>
              <a:rPr lang="en-US" sz="2000" b="1" dirty="0">
                <a:solidFill>
                  <a:srgbClr val="0000FF"/>
                </a:solidFill>
                <a:cs typeface="Arial" panose="020B0604020202020204" pitchFamily="34" charset="0"/>
              </a:rPr>
              <a:t>Artificial intelligent</a:t>
            </a:r>
            <a:endParaRPr lang="en-US" sz="2000" dirty="0">
              <a:solidFill>
                <a:srgbClr val="0000FF"/>
              </a:solidFill>
            </a:endParaRPr>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9593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 </a:t>
            </a:r>
            <a:r>
              <a:rPr lang="en-US" sz="2000" b="1" dirty="0">
                <a:solidFill>
                  <a:srgbClr val="0000FF"/>
                </a:solidFill>
                <a:cs typeface="Arial" panose="020B0604020202020204" pitchFamily="34" charset="0"/>
              </a:rPr>
              <a:t>Tin </a:t>
            </a:r>
            <a:r>
              <a:rPr lang="en-US" sz="2000" b="1" dirty="0" err="1">
                <a:solidFill>
                  <a:srgbClr val="0000FF"/>
                </a:solidFill>
                <a:cs typeface="Arial" panose="020B0604020202020204" pitchFamily="34" charset="0"/>
              </a:rPr>
              <a:t>Trung</a:t>
            </a:r>
            <a:r>
              <a:rPr lang="en-US" sz="2000" b="1" dirty="0">
                <a:solidFill>
                  <a:srgbClr val="0000FF"/>
                </a:solidFill>
                <a:cs typeface="Arial" panose="020B0604020202020204" pitchFamily="34" charset="0"/>
              </a:rPr>
              <a:t> Tran , Jae Won Choi , Chien Van Dang , Geon </a:t>
            </a:r>
            <a:r>
              <a:rPr lang="en-US" sz="2000" b="1" dirty="0" err="1">
                <a:solidFill>
                  <a:srgbClr val="0000FF"/>
                </a:solidFill>
                <a:cs typeface="Arial" panose="020B0604020202020204" pitchFamily="34" charset="0"/>
              </a:rPr>
              <a:t>SuPark</a:t>
            </a:r>
            <a:r>
              <a:rPr lang="en-US" sz="2000" b="1" dirty="0">
                <a:solidFill>
                  <a:srgbClr val="0000FF"/>
                </a:solidFill>
                <a:cs typeface="Arial" panose="020B0604020202020204" pitchFamily="34" charset="0"/>
              </a:rPr>
              <a:t> , Jun Young </a:t>
            </a:r>
            <a:r>
              <a:rPr lang="en-US" sz="2000" b="1" dirty="0" err="1">
                <a:solidFill>
                  <a:srgbClr val="0000FF"/>
                </a:solidFill>
                <a:cs typeface="Arial" panose="020B0604020202020204" pitchFamily="34" charset="0"/>
              </a:rPr>
              <a:t>Baek</a:t>
            </a:r>
            <a:r>
              <a:rPr lang="en-US" sz="2000" b="1" dirty="0">
                <a:solidFill>
                  <a:srgbClr val="0000FF"/>
                </a:solidFill>
                <a:cs typeface="Arial" panose="020B0604020202020204" pitchFamily="34" charset="0"/>
              </a:rPr>
              <a:t>                 </a:t>
            </a:r>
          </a:p>
          <a:p>
            <a:pPr algn="l"/>
            <a:r>
              <a:rPr lang="en-US" sz="2400" b="1" dirty="0">
                <a:solidFill>
                  <a:srgbClr val="FF0000"/>
                </a:solidFill>
                <a:cs typeface="Arial" panose="020B0604020202020204" pitchFamily="34" charset="0"/>
              </a:rPr>
              <a:t>Title : </a:t>
            </a:r>
            <a:r>
              <a:rPr lang="en-US" sz="2000" b="1" dirty="0">
                <a:solidFill>
                  <a:srgbClr val="0000FF"/>
                </a:solidFill>
                <a:cs typeface="Arial" panose="020B0604020202020204" pitchFamily="34" charset="0"/>
              </a:rPr>
              <a:t>Recommender System with Artificial Intelligence for Fitness Assistance System</a:t>
            </a:r>
          </a:p>
          <a:p>
            <a:pPr algn="l"/>
            <a:r>
              <a:rPr lang="en-US" sz="2400" b="1" dirty="0">
                <a:solidFill>
                  <a:srgbClr val="FF0000"/>
                </a:solidFill>
                <a:cs typeface="Arial" panose="020B0604020202020204" pitchFamily="34" charset="0"/>
              </a:rPr>
              <a:t>Published Journal :  </a:t>
            </a:r>
            <a:r>
              <a:rPr lang="en-US" sz="2000" b="1" dirty="0">
                <a:solidFill>
                  <a:srgbClr val="0000FF"/>
                </a:solidFill>
                <a:cs typeface="Arial" panose="020B0604020202020204" pitchFamily="34" charset="0"/>
              </a:rPr>
              <a:t>2018 15th International Conference on Ubiquitous Robots (UR)</a:t>
            </a:r>
          </a:p>
          <a:p>
            <a:pPr algn="l"/>
            <a:r>
              <a:rPr lang="en-US" sz="2400" b="1" dirty="0">
                <a:solidFill>
                  <a:srgbClr val="FF0000"/>
                </a:solidFill>
                <a:cs typeface="Arial" panose="020B0604020202020204" pitchFamily="34" charset="0"/>
              </a:rPr>
              <a:t>Year of published : </a:t>
            </a:r>
            <a:r>
              <a:rPr lang="en-US" sz="2000" b="1" dirty="0">
                <a:solidFill>
                  <a:srgbClr val="0000FF"/>
                </a:solidFill>
                <a:cs typeface="Arial" panose="020B0604020202020204" pitchFamily="34" charset="0"/>
              </a:rPr>
              <a:t>26-30 June 2018</a:t>
            </a:r>
          </a:p>
          <a:p>
            <a:pPr algn="l"/>
            <a:r>
              <a:rPr lang="en-US" sz="2400" b="1" dirty="0">
                <a:solidFill>
                  <a:srgbClr val="FF0000"/>
                </a:solidFill>
                <a:cs typeface="Arial" panose="020B0604020202020204" pitchFamily="34" charset="0"/>
              </a:rPr>
              <a:t>Objective : </a:t>
            </a:r>
            <a:r>
              <a:rPr lang="en-US" sz="2000" b="1" dirty="0">
                <a:solidFill>
                  <a:srgbClr val="0000FF"/>
                </a:solidFill>
                <a:cs typeface="Arial" panose="020B0604020202020204" pitchFamily="34" charset="0"/>
              </a:rPr>
              <a:t>This application has an ability to learn, analyze, predict, and make these suggestions as well as communicate to human through AI. Artificial Neural Network and Logistic Regression have been employed to predict the suitable workout for each beginner</a:t>
            </a:r>
          </a:p>
          <a:p>
            <a:pPr algn="l"/>
            <a:r>
              <a:rPr lang="en-US" sz="2400" b="1" dirty="0">
                <a:solidFill>
                  <a:srgbClr val="FF0000"/>
                </a:solidFill>
                <a:cs typeface="Arial" panose="020B0604020202020204" pitchFamily="34" charset="0"/>
              </a:rPr>
              <a:t>Technology used: </a:t>
            </a:r>
            <a:r>
              <a:rPr lang="en-US" sz="2000" b="1" dirty="0">
                <a:solidFill>
                  <a:srgbClr val="0000FF"/>
                </a:solidFill>
                <a:cs typeface="Arial" panose="020B0604020202020204" pitchFamily="34" charset="0"/>
              </a:rPr>
              <a:t>Artificial Intelligence</a:t>
            </a:r>
            <a:endParaRPr lang="en-US" altLang="en-US" sz="20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713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Paper-5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 </a:t>
            </a:r>
            <a:r>
              <a:rPr lang="en-US" sz="2000" b="1" dirty="0" err="1">
                <a:solidFill>
                  <a:srgbClr val="0000FF"/>
                </a:solidFill>
                <a:cs typeface="Arial" panose="020B0604020202020204" pitchFamily="34" charset="0"/>
              </a:rPr>
              <a:t>Ya</a:t>
            </a:r>
            <a:r>
              <a:rPr lang="en-US" sz="2000" b="1" dirty="0">
                <a:solidFill>
                  <a:srgbClr val="0000FF"/>
                </a:solidFill>
                <a:cs typeface="Arial" panose="020B0604020202020204" pitchFamily="34" charset="0"/>
              </a:rPr>
              <a:t> Lu , </a:t>
            </a:r>
            <a:r>
              <a:rPr lang="en-US" sz="2000" b="1" dirty="0" err="1">
                <a:solidFill>
                  <a:srgbClr val="0000FF"/>
                </a:solidFill>
                <a:cs typeface="Arial" panose="020B0604020202020204" pitchFamily="34" charset="0"/>
              </a:rPr>
              <a:t>Thomai</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Stathopoulou</a:t>
            </a:r>
            <a:r>
              <a:rPr lang="en-US" sz="2000" b="1" dirty="0">
                <a:solidFill>
                  <a:srgbClr val="0000FF"/>
                </a:solidFill>
                <a:cs typeface="Arial" panose="020B0604020202020204" pitchFamily="34" charset="0"/>
              </a:rPr>
              <a:t> , Maria F. </a:t>
            </a:r>
            <a:r>
              <a:rPr lang="en-US" sz="2000" b="1" dirty="0" err="1">
                <a:solidFill>
                  <a:srgbClr val="0000FF"/>
                </a:solidFill>
                <a:cs typeface="Arial" panose="020B0604020202020204" pitchFamily="34" charset="0"/>
              </a:rPr>
              <a:t>Vasiloglou</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Stergios</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Christodoulidis</a:t>
            </a:r>
            <a:endParaRPr lang="en-US" sz="2000" b="1" dirty="0">
              <a:solidFill>
                <a:srgbClr val="0000FF"/>
              </a:solidFill>
              <a:cs typeface="Arial" panose="020B0604020202020204" pitchFamily="34" charset="0"/>
            </a:endParaRPr>
          </a:p>
          <a:p>
            <a:pPr algn="l"/>
            <a:r>
              <a:rPr lang="en-US" sz="2400" b="1" dirty="0">
                <a:solidFill>
                  <a:srgbClr val="FF0000"/>
                </a:solidFill>
                <a:cs typeface="Arial" panose="020B0604020202020204" pitchFamily="34" charset="0"/>
              </a:rPr>
              <a:t>Title : </a:t>
            </a:r>
            <a:r>
              <a:rPr lang="en-US" sz="2000" b="1" dirty="0">
                <a:solidFill>
                  <a:srgbClr val="0000FF"/>
                </a:solidFill>
                <a:cs typeface="Arial" panose="020B0604020202020204" pitchFamily="34" charset="0"/>
              </a:rPr>
              <a:t>An Artificial Intelligence-Based System for Nutrient Intake Assessment of </a:t>
            </a:r>
            <a:r>
              <a:rPr lang="en-US" sz="2000" b="1" dirty="0" err="1">
                <a:solidFill>
                  <a:srgbClr val="0000FF"/>
                </a:solidFill>
                <a:cs typeface="Arial" panose="020B0604020202020204" pitchFamily="34" charset="0"/>
              </a:rPr>
              <a:t>Hospitalised</a:t>
            </a:r>
            <a:r>
              <a:rPr lang="en-US" sz="2000" b="1" dirty="0">
                <a:solidFill>
                  <a:srgbClr val="0000FF"/>
                </a:solidFill>
                <a:cs typeface="Arial" panose="020B0604020202020204" pitchFamily="34" charset="0"/>
              </a:rPr>
              <a:t> Patients</a:t>
            </a:r>
          </a:p>
          <a:p>
            <a:pPr algn="l"/>
            <a:r>
              <a:rPr lang="en-US" sz="2400" b="1" dirty="0">
                <a:solidFill>
                  <a:srgbClr val="FF0000"/>
                </a:solidFill>
                <a:cs typeface="Arial" panose="020B0604020202020204" pitchFamily="34" charset="0"/>
              </a:rPr>
              <a:t>Published Journal :  </a:t>
            </a:r>
            <a:r>
              <a:rPr lang="en-US" sz="2000" b="1" dirty="0">
                <a:solidFill>
                  <a:srgbClr val="0000FF"/>
                </a:solidFill>
                <a:cs typeface="Arial" panose="020B0604020202020204" pitchFamily="34" charset="0"/>
              </a:rPr>
              <a:t>2019 41st Annual International Conference of the IEEE Engineering in Medicine and Biology Society (EMBC)</a:t>
            </a:r>
          </a:p>
          <a:p>
            <a:pPr algn="l"/>
            <a:r>
              <a:rPr lang="en-US" sz="2400" b="1" dirty="0">
                <a:solidFill>
                  <a:srgbClr val="FF0000"/>
                </a:solidFill>
                <a:cs typeface="Arial" panose="020B0604020202020204" pitchFamily="34" charset="0"/>
              </a:rPr>
              <a:t>Year of published </a:t>
            </a:r>
            <a:r>
              <a:rPr lang="en-US" sz="2000" b="1" dirty="0">
                <a:solidFill>
                  <a:srgbClr val="0000FF"/>
                </a:solidFill>
                <a:cs typeface="Arial" panose="020B0604020202020204" pitchFamily="34" charset="0"/>
              </a:rPr>
              <a:t>: 23-27 July 2019</a:t>
            </a:r>
          </a:p>
          <a:p>
            <a:pPr algn="l"/>
            <a:r>
              <a:rPr lang="en-US" sz="2400" b="1" dirty="0">
                <a:solidFill>
                  <a:srgbClr val="FF0000"/>
                </a:solidFill>
                <a:cs typeface="Arial" panose="020B0604020202020204" pitchFamily="34" charset="0"/>
              </a:rPr>
              <a:t>Objective: </a:t>
            </a:r>
            <a:r>
              <a:rPr lang="en-US" sz="2000" b="1" dirty="0">
                <a:solidFill>
                  <a:srgbClr val="0000FF"/>
                </a:solidFill>
                <a:cs typeface="Arial" panose="020B0604020202020204" pitchFamily="34" charset="0"/>
              </a:rPr>
              <a:t>Regular nutrient intake monitoring in </a:t>
            </a:r>
            <a:r>
              <a:rPr lang="en-US" sz="2000" b="1" dirty="0" err="1">
                <a:solidFill>
                  <a:srgbClr val="0000FF"/>
                </a:solidFill>
                <a:cs typeface="Arial" panose="020B0604020202020204" pitchFamily="34" charset="0"/>
              </a:rPr>
              <a:t>hospitalised</a:t>
            </a:r>
            <a:r>
              <a:rPr lang="en-US" sz="2000" b="1" dirty="0">
                <a:solidFill>
                  <a:srgbClr val="0000FF"/>
                </a:solidFill>
                <a:cs typeface="Arial" panose="020B0604020202020204" pitchFamily="34" charset="0"/>
              </a:rPr>
              <a:t> patients plays a critical role in reducing the risk of disease-related malnutrition (DRM)</a:t>
            </a:r>
          </a:p>
          <a:p>
            <a:pPr algn="l"/>
            <a:r>
              <a:rPr lang="en-US" sz="2400" b="1" dirty="0">
                <a:solidFill>
                  <a:srgbClr val="FF0000"/>
                </a:solidFill>
                <a:cs typeface="Arial" panose="020B0604020202020204" pitchFamily="34" charset="0"/>
              </a:rPr>
              <a:t>Technology used : </a:t>
            </a:r>
            <a:r>
              <a:rPr lang="en-US" sz="2000" b="1" dirty="0">
                <a:solidFill>
                  <a:srgbClr val="0000FF"/>
                </a:solidFill>
                <a:cs typeface="Arial" panose="020B0604020202020204" pitchFamily="34" charset="0"/>
              </a:rPr>
              <a:t>Artificial Intelligence</a:t>
            </a:r>
            <a:endParaRPr lang="en-US" sz="2000"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6734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500743" y="685800"/>
            <a:ext cx="7772400" cy="533400"/>
          </a:xfrm>
        </p:spPr>
        <p:txBody>
          <a:bodyPr anchor="ctr"/>
          <a:lstStyle/>
          <a:p>
            <a:r>
              <a:rPr lang="en-US" altLang="en-US" sz="4000" b="1" dirty="0">
                <a:solidFill>
                  <a:srgbClr val="FF0000"/>
                </a:solidFill>
              </a:rPr>
              <a:t> Paper-6</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22514" y="1534886"/>
            <a:ext cx="8382000" cy="486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 : </a:t>
            </a:r>
            <a:r>
              <a:rPr lang="en-US" sz="2000" b="1" dirty="0">
                <a:solidFill>
                  <a:srgbClr val="0000FF"/>
                </a:solidFill>
                <a:cs typeface="Arial" panose="020B0604020202020204" pitchFamily="34" charset="0"/>
              </a:rPr>
              <a:t>Vaibhav Singh , Atharva </a:t>
            </a:r>
            <a:r>
              <a:rPr lang="en-US" sz="2000" b="1" dirty="0" err="1">
                <a:solidFill>
                  <a:srgbClr val="0000FF"/>
                </a:solidFill>
                <a:cs typeface="Arial" panose="020B0604020202020204" pitchFamily="34" charset="0"/>
              </a:rPr>
              <a:t>Patade</a:t>
            </a:r>
            <a:r>
              <a:rPr lang="en-US" sz="2000" b="1" dirty="0">
                <a:solidFill>
                  <a:srgbClr val="0000FF"/>
                </a:solidFill>
                <a:cs typeface="Arial" panose="020B0604020202020204" pitchFamily="34" charset="0"/>
              </a:rPr>
              <a:t> ,  </a:t>
            </a:r>
            <a:r>
              <a:rPr lang="en-US" sz="2000" b="1" dirty="0" err="1">
                <a:solidFill>
                  <a:srgbClr val="0000FF"/>
                </a:solidFill>
                <a:cs typeface="Arial" panose="020B0604020202020204" pitchFamily="34" charset="0"/>
              </a:rPr>
              <a:t>Gaurang</a:t>
            </a:r>
            <a:r>
              <a:rPr lang="en-US" sz="2000" b="1" dirty="0">
                <a:solidFill>
                  <a:srgbClr val="0000FF"/>
                </a:solidFill>
                <a:cs typeface="Arial" panose="020B0604020202020204" pitchFamily="34" charset="0"/>
              </a:rPr>
              <a:t> Pawar , </a:t>
            </a:r>
            <a:r>
              <a:rPr lang="en-US" sz="2000" b="1" dirty="0" err="1">
                <a:solidFill>
                  <a:srgbClr val="0000FF"/>
                </a:solidFill>
                <a:cs typeface="Arial" panose="020B0604020202020204" pitchFamily="34" charset="0"/>
              </a:rPr>
              <a:t>Dhanashree</a:t>
            </a:r>
            <a:r>
              <a:rPr lang="en-US" sz="2000" b="1" dirty="0">
                <a:solidFill>
                  <a:srgbClr val="0000FF"/>
                </a:solidFill>
                <a:cs typeface="Arial" panose="020B0604020202020204" pitchFamily="34" charset="0"/>
              </a:rPr>
              <a:t> </a:t>
            </a:r>
            <a:r>
              <a:rPr lang="en-US" sz="2000" b="1" dirty="0" err="1">
                <a:solidFill>
                  <a:srgbClr val="0000FF"/>
                </a:solidFill>
                <a:cs typeface="Arial" panose="020B0604020202020204" pitchFamily="34" charset="0"/>
              </a:rPr>
              <a:t>Hadsul</a:t>
            </a:r>
            <a:endParaRPr lang="en-US" sz="2000" b="1" dirty="0">
              <a:solidFill>
                <a:srgbClr val="0000FF"/>
              </a:solidFill>
              <a:cs typeface="Arial" panose="020B0604020202020204" pitchFamily="34" charset="0"/>
            </a:endParaRPr>
          </a:p>
          <a:p>
            <a:pPr algn="l"/>
            <a:r>
              <a:rPr lang="en-US" sz="2400" b="1" dirty="0">
                <a:solidFill>
                  <a:srgbClr val="FF0000"/>
                </a:solidFill>
                <a:cs typeface="Arial" panose="020B0604020202020204" pitchFamily="34" charset="0"/>
              </a:rPr>
              <a:t>Title : </a:t>
            </a:r>
            <a:r>
              <a:rPr lang="en-US" sz="2000" b="1" dirty="0" err="1">
                <a:solidFill>
                  <a:srgbClr val="0000FF"/>
                </a:solidFill>
                <a:cs typeface="Arial" panose="020B0604020202020204" pitchFamily="34" charset="0"/>
              </a:rPr>
              <a:t>trAIner</a:t>
            </a:r>
            <a:r>
              <a:rPr lang="en-US" sz="2000" b="1" dirty="0">
                <a:solidFill>
                  <a:srgbClr val="0000FF"/>
                </a:solidFill>
                <a:cs typeface="Arial" panose="020B0604020202020204" pitchFamily="34" charset="0"/>
              </a:rPr>
              <a:t> - An AI Fitness Coach Solution</a:t>
            </a:r>
          </a:p>
          <a:p>
            <a:pPr algn="l"/>
            <a:r>
              <a:rPr lang="en-US" sz="2400" b="1" dirty="0">
                <a:solidFill>
                  <a:srgbClr val="FF0000"/>
                </a:solidFill>
                <a:cs typeface="Arial" panose="020B0604020202020204" pitchFamily="34" charset="0"/>
              </a:rPr>
              <a:t>Published Journal : </a:t>
            </a:r>
            <a:r>
              <a:rPr lang="en-US" sz="2000" b="1" dirty="0">
                <a:solidFill>
                  <a:srgbClr val="0000FF"/>
                </a:solidFill>
                <a:cs typeface="Arial" panose="020B0604020202020204" pitchFamily="34" charset="0"/>
              </a:rPr>
              <a:t>2022 IEEE 7th International conference for Convergence in Technology (I2CT)</a:t>
            </a:r>
          </a:p>
          <a:p>
            <a:pPr algn="l"/>
            <a:r>
              <a:rPr lang="en-US" sz="2400" b="1" dirty="0">
                <a:solidFill>
                  <a:srgbClr val="FF0000"/>
                </a:solidFill>
                <a:cs typeface="Arial" panose="020B0604020202020204" pitchFamily="34" charset="0"/>
              </a:rPr>
              <a:t>Year of published : </a:t>
            </a:r>
            <a:r>
              <a:rPr lang="en-US" sz="2000" b="1" dirty="0">
                <a:solidFill>
                  <a:srgbClr val="0000FF"/>
                </a:solidFill>
                <a:cs typeface="Arial" panose="020B0604020202020204" pitchFamily="34" charset="0"/>
              </a:rPr>
              <a:t>07-09 April 2022</a:t>
            </a:r>
          </a:p>
          <a:p>
            <a:pPr algn="l"/>
            <a:r>
              <a:rPr lang="en-US" sz="2400" b="1" dirty="0">
                <a:solidFill>
                  <a:srgbClr val="FF0000"/>
                </a:solidFill>
                <a:cs typeface="Arial" panose="020B0604020202020204" pitchFamily="34" charset="0"/>
              </a:rPr>
              <a:t>Objective : </a:t>
            </a:r>
            <a:r>
              <a:rPr lang="en-US" sz="2000" b="1" dirty="0">
                <a:solidFill>
                  <a:srgbClr val="0000FF"/>
                </a:solidFill>
                <a:cs typeface="Arial" panose="020B0604020202020204" pitchFamily="34" charset="0"/>
              </a:rPr>
              <a:t>Implement an automated fitness coach solution which performs all the tasks of a physical personal trainer. This application obtains users’ motion data by the use of a webcam, and then applies human pose estimation assisted with repetition counting and form evaluation via voice based real time feedback.</a:t>
            </a:r>
          </a:p>
          <a:p>
            <a:pPr algn="l"/>
            <a:r>
              <a:rPr lang="en-US" sz="2400" b="1" dirty="0">
                <a:solidFill>
                  <a:srgbClr val="FF0000"/>
                </a:solidFill>
                <a:cs typeface="Arial" panose="020B0604020202020204" pitchFamily="34" charset="0"/>
              </a:rPr>
              <a:t>Technology used  :  </a:t>
            </a:r>
            <a:r>
              <a:rPr lang="en-US" sz="2000" b="1" dirty="0">
                <a:solidFill>
                  <a:srgbClr val="0000FF"/>
                </a:solidFill>
                <a:cs typeface="Arial" panose="020B0604020202020204" pitchFamily="34" charset="0"/>
              </a:rPr>
              <a:t>Artificial Intelligent</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892971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TotalTime>
  <Words>1074</Words>
  <Application>Microsoft Office PowerPoint</Application>
  <PresentationFormat>On-screen Show (4:3)</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Montserrat</vt:lpstr>
      <vt:lpstr>Open Sans</vt:lpstr>
      <vt:lpstr>Wingdings</vt:lpstr>
      <vt:lpstr>Default Design</vt:lpstr>
      <vt:lpstr>  AI-Powered Nutrition Analyzer For Fitness Enthusiasts  TEAM ID: PNT2022TMID23080</vt:lpstr>
      <vt:lpstr>Problem Definition   </vt:lpstr>
      <vt:lpstr>Technical Architecture   </vt:lpstr>
      <vt:lpstr>Paper-1</vt:lpstr>
      <vt:lpstr>Paper-2</vt:lpstr>
      <vt:lpstr>Paper-3</vt:lpstr>
      <vt:lpstr> Paper-4</vt:lpstr>
      <vt:lpstr>  Paper-5</vt:lpstr>
      <vt:lpstr> Paper-6</vt:lpstr>
      <vt:lpstr> Paper-7</vt:lpstr>
      <vt:lpstr>  Paper-8</vt:lpstr>
      <vt:lpstr> </vt:lpstr>
      <vt:lpstr>Thank You!</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lenovo</cp:lastModifiedBy>
  <cp:revision>77</cp:revision>
  <dcterms:created xsi:type="dcterms:W3CDTF">2009-01-22T06:27:40Z</dcterms:created>
  <dcterms:modified xsi:type="dcterms:W3CDTF">2022-09-10T17:09:41Z</dcterms:modified>
</cp:coreProperties>
</file>