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7" r:id="rId10"/>
    <p:sldId id="264" r:id="rId11"/>
    <p:sldId id="265" r:id="rId12"/>
    <p:sldId id="266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2" y="-4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298" y="2845875"/>
            <a:ext cx="9404723" cy="1400530"/>
          </a:xfrm>
        </p:spPr>
        <p:txBody>
          <a:bodyPr/>
          <a:lstStyle/>
          <a:p>
            <a:r>
              <a:rPr lang="en-US" dirty="0"/>
              <a:t>CASE APPROVALS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Populating the Authority Matrix</a:t>
            </a:r>
            <a:br>
              <a:rPr lang="en-US" sz="3200">
                <a:latin typeface="Calibri" panose="020F0502020204030204" charset="0"/>
                <a:cs typeface="Calibri" panose="020F0502020204030204" charset="0"/>
              </a:rPr>
            </a:br>
            <a:br>
              <a:rPr lang="en-US" sz="3200">
                <a:latin typeface="Calibri" panose="020F0502020204030204" charset="0"/>
                <a:cs typeface="Calibri" panose="020F0502020204030204" charset="0"/>
              </a:rPr>
            </a:b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• Pre-populate the list before the step</a:t>
            </a:r>
            <a:br>
              <a:rPr lang="en-US" sz="3200">
                <a:latin typeface="Calibri" panose="020F0502020204030204" charset="0"/>
                <a:cs typeface="Calibri" panose="020F0502020204030204" charset="0"/>
              </a:rPr>
            </a:b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Data Page </a:t>
            </a:r>
            <a:br>
              <a:rPr lang="en-US" sz="3200">
                <a:latin typeface="Calibri" panose="020F0502020204030204" charset="0"/>
                <a:cs typeface="Calibri" panose="020F0502020204030204" charset="0"/>
              </a:rPr>
            </a:b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Data Transform </a:t>
            </a:r>
            <a:br>
              <a:rPr lang="en-US" sz="3200">
                <a:latin typeface="Calibri" panose="020F0502020204030204" charset="0"/>
                <a:cs typeface="Calibri" panose="020F0502020204030204" charset="0"/>
              </a:rPr>
            </a:b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Decision Table</a:t>
            </a:r>
            <a:br>
              <a:rPr lang="en-US" sz="3200">
                <a:latin typeface="Calibri" panose="020F0502020204030204" charset="0"/>
                <a:cs typeface="Calibri" panose="020F0502020204030204" charset="0"/>
              </a:rPr>
            </a:br>
            <a:br>
              <a:rPr lang="en-US" sz="3200">
                <a:latin typeface="Calibri" panose="020F0502020204030204" charset="0"/>
                <a:cs typeface="Calibri" panose="020F0502020204030204" charset="0"/>
              </a:rPr>
            </a:b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• Use Decision Table to populate the list</a:t>
            </a:r>
            <a:br>
              <a:rPr lang="en-US" sz="3200">
                <a:latin typeface="Calibri" panose="020F0502020204030204" charset="0"/>
                <a:cs typeface="Calibri" panose="020F0502020204030204" charset="0"/>
              </a:rPr>
            </a:b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when the step is executed</a:t>
            </a:r>
            <a:br>
              <a:rPr lang="en-US" sz="3200">
                <a:latin typeface="Calibri" panose="020F0502020204030204" charset="0"/>
                <a:cs typeface="Calibri" panose="020F0502020204030204" charset="0"/>
              </a:rPr>
            </a:br>
            <a:endParaRPr lang="en-US"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Email Approval</a:t>
            </a:r>
            <a:br>
              <a:rPr lang="en-US" sz="3200">
                <a:latin typeface="Calibri" panose="020F0502020204030204" charset="0"/>
                <a:cs typeface="Calibri" panose="020F0502020204030204" charset="0"/>
              </a:rPr>
            </a:br>
            <a:br>
              <a:rPr lang="en-US" sz="3200">
                <a:latin typeface="Calibri" panose="020F0502020204030204" charset="0"/>
                <a:cs typeface="Calibri" panose="020F0502020204030204" charset="0"/>
              </a:rPr>
            </a:b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• Enable email approval to accept, reject, or take other actions on a case without login to the application.</a:t>
            </a:r>
            <a:br>
              <a:rPr lang="en-US" sz="3200">
                <a:latin typeface="Calibri" panose="020F0502020204030204" charset="0"/>
                <a:cs typeface="Calibri" panose="020F0502020204030204" charset="0"/>
              </a:rPr>
            </a:b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– The email includes an embedded prompt to accept or reject the case step.</a:t>
            </a:r>
            <a:br>
              <a:rPr lang="en-US" sz="3200">
                <a:latin typeface="Calibri" panose="020F0502020204030204" charset="0"/>
                <a:cs typeface="Calibri" panose="020F0502020204030204" charset="0"/>
              </a:rPr>
            </a:b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– The receiver clicks a button in the email message, which generates an email response that includes their decision and sends the email back to the application.</a:t>
            </a:r>
            <a:br>
              <a:rPr lang="en-US" sz="3200">
                <a:latin typeface="Calibri" panose="020F0502020204030204" charset="0"/>
                <a:cs typeface="Calibri" panose="020F0502020204030204" charset="0"/>
              </a:rPr>
            </a:b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• Configure at least one email account</a:t>
            </a:r>
            <a:br>
              <a:rPr lang="en-US" sz="3200">
                <a:latin typeface="Calibri" panose="020F0502020204030204" charset="0"/>
                <a:cs typeface="Calibri" panose="020F0502020204030204" charset="0"/>
              </a:rPr>
            </a:b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in the application that can send and</a:t>
            </a:r>
            <a:br>
              <a:rPr lang="en-US" sz="3200">
                <a:latin typeface="Calibri" panose="020F0502020204030204" charset="0"/>
                <a:cs typeface="Calibri" panose="020F0502020204030204" charset="0"/>
              </a:rPr>
            </a:b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receive emails.</a:t>
            </a:r>
            <a:endParaRPr lang="en-US"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endParaRPr lang="en-US" sz="6000">
              <a:latin typeface="Comic Sans MS" panose="030F0702030302020204" charset="0"/>
              <a:cs typeface="Comic Sans MS" panose="030F0702030302020204" charset="0"/>
            </a:endParaRPr>
          </a:p>
          <a:p>
            <a:pPr marL="0" indent="0" algn="ctr">
              <a:buNone/>
            </a:pPr>
            <a:r>
              <a:rPr lang="en-US" sz="6000">
                <a:latin typeface="Comic Sans MS" panose="030F0702030302020204" charset="0"/>
                <a:cs typeface="Comic Sans MS" panose="030F0702030302020204" charset="0"/>
              </a:rPr>
              <a:t>THANK YOU</a:t>
            </a:r>
            <a:endParaRPr lang="en-US" sz="60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17" y="440812"/>
            <a:ext cx="9404723" cy="5877279"/>
          </a:xfrm>
        </p:spPr>
        <p:txBody>
          <a:bodyPr/>
          <a:lstStyle/>
          <a:p>
            <a:r>
              <a:rPr lang="en-US" sz="2800" i="1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Case approvals are decision points at which one or more users decide whether to approve or reject a case</a:t>
            </a:r>
            <a:br>
              <a:rPr lang="en-US" sz="2800" i="1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</a:br>
            <a:br>
              <a:rPr lang="en-US" sz="2800" i="1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</a:br>
            <a:r>
              <a:rPr lang="en-US" sz="2800" i="1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For an example , an employee submits a request for an equipment upgrade. Equipment upgrade request are sent to a manager, who either approve or rejects the request</a:t>
            </a:r>
            <a:endParaRPr lang="en-US" sz="2800" i="1" dirty="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br>
              <a:rPr lang="en-US" sz="2800" i="1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</a:br>
            <a:r>
              <a:rPr lang="en-US" sz="2800" dirty="0">
                <a:latin typeface="Calibri" panose="020F0502020204030204" charset="0"/>
                <a:ea typeface="+mj-lt"/>
                <a:cs typeface="Calibri" panose="020F0502020204030204" charset="0"/>
                <a:sym typeface="+mn-ea"/>
              </a:rPr>
              <a:t>Approvals can be added to a business process to seek consent from users with different roles or levels of expertise.</a:t>
            </a:r>
            <a:br>
              <a:rPr lang="en-US" sz="2800" dirty="0"/>
            </a:br>
            <a:endParaRPr lang="en-US" sz="2800" i="1" dirty="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Star: 5 Points 2"/>
          <p:cNvSpPr/>
          <p:nvPr/>
        </p:nvSpPr>
        <p:spPr>
          <a:xfrm>
            <a:off x="585945" y="551496"/>
            <a:ext cx="452438" cy="381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2"/>
          <p:cNvSpPr/>
          <p:nvPr/>
        </p:nvSpPr>
        <p:spPr>
          <a:xfrm>
            <a:off x="586105" y="1736090"/>
            <a:ext cx="452755" cy="381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Star: 5 Points 2"/>
          <p:cNvSpPr/>
          <p:nvPr/>
        </p:nvSpPr>
        <p:spPr>
          <a:xfrm>
            <a:off x="585945" y="3480751"/>
            <a:ext cx="452438" cy="381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87863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3" descr="Graphical user interface, applicati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8" y="1708889"/>
            <a:ext cx="12189579" cy="29443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825" y="863956"/>
            <a:ext cx="8787866" cy="2561672"/>
          </a:xfrm>
        </p:spPr>
        <p:txBody>
          <a:bodyPr/>
          <a:lstStyle/>
          <a:p>
            <a:r>
              <a:rPr lang="en-US" sz="3600" dirty="0">
                <a:latin typeface="Calibri" panose="020F0502020204030204" charset="0"/>
                <a:cs typeface="Calibri" panose="020F0502020204030204" charset="0"/>
              </a:rPr>
              <a:t>-&gt;There are two types of approval present here</a:t>
            </a:r>
            <a:br>
              <a:rPr lang="en-US" sz="3600" dirty="0">
                <a:latin typeface="Calibri" panose="020F0502020204030204" charset="0"/>
                <a:cs typeface="Calibri" panose="020F0502020204030204" charset="0"/>
              </a:rPr>
            </a:br>
            <a:br>
              <a:rPr lang="en-US" sz="3600" dirty="0">
                <a:latin typeface="Calibri" panose="020F0502020204030204" charset="0"/>
                <a:cs typeface="Calibri" panose="020F0502020204030204" charset="0"/>
              </a:rPr>
            </a:br>
            <a:r>
              <a:rPr lang="en-US" sz="3600" dirty="0">
                <a:latin typeface="Calibri" panose="020F0502020204030204" charset="0"/>
                <a:cs typeface="Calibri" panose="020F0502020204030204" charset="0"/>
              </a:rPr>
              <a:t>-&gt; Single level Approval</a:t>
            </a:r>
            <a:br>
              <a:rPr lang="en-US" sz="3600" dirty="0">
                <a:latin typeface="Calibri" panose="020F0502020204030204" charset="0"/>
                <a:cs typeface="Calibri" panose="020F0502020204030204" charset="0"/>
              </a:rPr>
            </a:br>
            <a:r>
              <a:rPr lang="en-US" sz="3600" dirty="0">
                <a:latin typeface="Calibri" panose="020F0502020204030204" charset="0"/>
                <a:cs typeface="Calibri" panose="020F0502020204030204" charset="0"/>
              </a:rPr>
              <a:t>-&gt; Cascading level Approval</a:t>
            </a:r>
            <a:br>
              <a:rPr lang="en-US" sz="3600" dirty="0">
                <a:latin typeface="Calibri" panose="020F0502020204030204" charset="0"/>
                <a:cs typeface="Calibri" panose="020F0502020204030204" charset="0"/>
              </a:rPr>
            </a:br>
            <a:br>
              <a:rPr lang="en-US" sz="3600" dirty="0">
                <a:latin typeface="Calibri" panose="020F0502020204030204" charset="0"/>
                <a:cs typeface="Calibri" panose="020F0502020204030204" charset="0"/>
              </a:rPr>
            </a:br>
            <a:r>
              <a:rPr lang="en-US" sz="3600" dirty="0">
                <a:latin typeface="Calibri" panose="020F0502020204030204" charset="0"/>
                <a:cs typeface="Calibri" panose="020F0502020204030204" charset="0"/>
              </a:rPr>
              <a:t>• Single level</a:t>
            </a:r>
            <a:br>
              <a:rPr lang="en-US" sz="3600" dirty="0">
                <a:latin typeface="Calibri" panose="020F0502020204030204" charset="0"/>
                <a:cs typeface="Calibri" panose="020F0502020204030204" charset="0"/>
              </a:rPr>
            </a:br>
            <a:r>
              <a:rPr lang="en-US" sz="3600" dirty="0">
                <a:latin typeface="Calibri" panose="020F0502020204030204" charset="0"/>
                <a:cs typeface="Calibri" panose="020F0502020204030204" charset="0"/>
              </a:rPr>
              <a:t>– Receive approval from a single user</a:t>
            </a:r>
            <a:br>
              <a:rPr lang="en-US" sz="3600" dirty="0">
                <a:latin typeface="Calibri" panose="020F0502020204030204" charset="0"/>
                <a:cs typeface="Calibri" panose="020F0502020204030204" charset="0"/>
              </a:rPr>
            </a:br>
            <a:r>
              <a:rPr lang="en-US" sz="3600" dirty="0">
                <a:latin typeface="Calibri" panose="020F0502020204030204" charset="0"/>
                <a:cs typeface="Calibri" panose="020F0502020204030204" charset="0"/>
              </a:rPr>
              <a:t>by indicating a specific user, work</a:t>
            </a:r>
            <a:br>
              <a:rPr lang="en-US" sz="3600" dirty="0">
                <a:latin typeface="Calibri" panose="020F0502020204030204" charset="0"/>
                <a:cs typeface="Calibri" panose="020F0502020204030204" charset="0"/>
              </a:rPr>
            </a:br>
            <a:r>
              <a:rPr lang="en-US" sz="3600" dirty="0">
                <a:latin typeface="Calibri" panose="020F0502020204030204" charset="0"/>
                <a:cs typeface="Calibri" panose="020F0502020204030204" charset="0"/>
              </a:rPr>
              <a:t>queue or business logic.</a:t>
            </a:r>
            <a:endParaRPr lang="en-US" sz="36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Casacading Approvals</a:t>
            </a:r>
            <a:br>
              <a:rPr lang="en-US">
                <a:latin typeface="Calibri" panose="020F0502020204030204" charset="0"/>
                <a:cs typeface="Calibri" panose="020F0502020204030204" charset="0"/>
              </a:rPr>
            </a:br>
            <a:br>
              <a:rPr lang="en-US">
                <a:latin typeface="Calibri" panose="020F0502020204030204" charset="0"/>
                <a:cs typeface="Calibri" panose="020F0502020204030204" charset="0"/>
              </a:rPr>
            </a:b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Receive approval from people on different levels of your organizational chart or in different parts or departments of your organization.</a:t>
            </a:r>
            <a:br>
              <a:rPr lang="en-US" sz="3200">
                <a:latin typeface="Calibri" panose="020F0502020204030204" charset="0"/>
                <a:cs typeface="Calibri" panose="020F0502020204030204" charset="0"/>
              </a:rPr>
            </a:br>
            <a:br>
              <a:rPr lang="en-US" sz="3200">
                <a:latin typeface="Calibri" panose="020F0502020204030204" charset="0"/>
                <a:cs typeface="Calibri" panose="020F0502020204030204" charset="0"/>
              </a:rPr>
            </a:b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A list of approvers is processed until</a:t>
            </a:r>
            <a:br>
              <a:rPr lang="en-US" sz="3200">
                <a:latin typeface="Calibri" panose="020F0502020204030204" charset="0"/>
                <a:cs typeface="Calibri" panose="020F0502020204030204" charset="0"/>
              </a:rPr>
            </a:b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the action is rejected or the last</a:t>
            </a:r>
            <a:br>
              <a:rPr lang="en-US" sz="3200">
                <a:latin typeface="Calibri" panose="020F0502020204030204" charset="0"/>
                <a:cs typeface="Calibri" panose="020F0502020204030204" charset="0"/>
              </a:rPr>
            </a:b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approver in the list approves the</a:t>
            </a:r>
            <a:br>
              <a:rPr lang="en-US" sz="3200">
                <a:latin typeface="Calibri" panose="020F0502020204030204" charset="0"/>
                <a:cs typeface="Calibri" panose="020F0502020204030204" charset="0"/>
              </a:rPr>
            </a:b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action.</a:t>
            </a:r>
            <a:br>
              <a:rPr lang="en-US" sz="3200">
                <a:latin typeface="Calibri" panose="020F0502020204030204" charset="0"/>
                <a:cs typeface="Calibri" panose="020F0502020204030204" charset="0"/>
              </a:rPr>
            </a:br>
            <a:br>
              <a:rPr lang="en-US" sz="3200">
                <a:latin typeface="Calibri" panose="020F0502020204030204" charset="0"/>
                <a:cs typeface="Calibri" panose="020F0502020204030204" charset="0"/>
              </a:rPr>
            </a:br>
            <a:endParaRPr lang="en-US" sz="32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Calibri" panose="020F0502020204030204" charset="0"/>
                <a:cs typeface="Calibri" panose="020F0502020204030204" charset="0"/>
                <a:sym typeface="+mn-ea"/>
              </a:rPr>
              <a:t>There are two types of casacading approvals :</a:t>
            </a:r>
            <a:br>
              <a:rPr lang="en-US" sz="3200">
                <a:latin typeface="Calibri" panose="020F0502020204030204" charset="0"/>
                <a:cs typeface="Calibri" panose="020F0502020204030204" charset="0"/>
                <a:sym typeface="+mn-ea"/>
              </a:rPr>
            </a:br>
            <a:r>
              <a:rPr lang="en-US" sz="3200">
                <a:latin typeface="Calibri" panose="020F0502020204030204" charset="0"/>
                <a:cs typeface="Calibri" panose="020F0502020204030204" charset="0"/>
                <a:sym typeface="+mn-ea"/>
              </a:rPr>
              <a:t>             -&gt; Reporting Structure</a:t>
            </a:r>
            <a:br>
              <a:rPr lang="en-US" sz="3200">
                <a:latin typeface="Calibri" panose="020F0502020204030204" charset="0"/>
                <a:cs typeface="Calibri" panose="020F0502020204030204" charset="0"/>
                <a:sym typeface="+mn-ea"/>
              </a:rPr>
            </a:br>
            <a:r>
              <a:rPr lang="en-US" sz="3200">
                <a:latin typeface="Calibri" panose="020F0502020204030204" charset="0"/>
                <a:cs typeface="Calibri" panose="020F0502020204030204" charset="0"/>
                <a:sym typeface="+mn-ea"/>
              </a:rPr>
              <a:t>             -&gt; Authority matrix</a:t>
            </a:r>
            <a:br>
              <a:rPr lang="en-US" sz="3200">
                <a:latin typeface="Calibri" panose="020F0502020204030204" charset="0"/>
                <a:cs typeface="Calibri" panose="020F0502020204030204" charset="0"/>
                <a:sym typeface="+mn-ea"/>
              </a:rPr>
            </a:br>
            <a:br>
              <a:rPr lang="en-US" sz="3200">
                <a:latin typeface="Calibri" panose="020F0502020204030204" charset="0"/>
                <a:cs typeface="Calibri" panose="020F0502020204030204" charset="0"/>
                <a:sym typeface="+mn-ea"/>
              </a:rPr>
            </a:br>
            <a:r>
              <a:rPr lang="en-US" sz="3200">
                <a:latin typeface="Calibri" panose="020F0502020204030204" charset="0"/>
                <a:cs typeface="Calibri" panose="020F0502020204030204" charset="0"/>
                <a:sym typeface="+mn-ea"/>
              </a:rPr>
              <a:t>Reporting Structure :</a:t>
            </a:r>
            <a:br>
              <a:rPr lang="en-US" sz="3200">
                <a:latin typeface="Calibri" panose="020F0502020204030204" charset="0"/>
                <a:cs typeface="Calibri" panose="020F0502020204030204" charset="0"/>
                <a:sym typeface="+mn-ea"/>
              </a:rPr>
            </a:br>
            <a:br>
              <a:rPr lang="en-US" sz="3200">
                <a:latin typeface="Calibri" panose="020F0502020204030204" charset="0"/>
                <a:cs typeface="Calibri" panose="020F0502020204030204" charset="0"/>
                <a:sym typeface="+mn-ea"/>
              </a:rPr>
            </a:br>
            <a:r>
              <a:rPr lang="en-US" sz="3200">
                <a:latin typeface="Calibri" panose="020F0502020204030204" charset="0"/>
                <a:cs typeface="Calibri" panose="020F0502020204030204" charset="0"/>
                <a:sym typeface="+mn-ea"/>
              </a:rPr>
              <a:t>Type of cascading approval that allows</a:t>
            </a:r>
            <a:br>
              <a:rPr lang="en-US" sz="3200">
                <a:latin typeface="Calibri" panose="020F0502020204030204" charset="0"/>
                <a:cs typeface="Calibri" panose="020F0502020204030204" charset="0"/>
                <a:sym typeface="+mn-ea"/>
              </a:rPr>
            </a:br>
            <a:r>
              <a:rPr lang="en-US" sz="3200">
                <a:latin typeface="Calibri" panose="020F0502020204030204" charset="0"/>
                <a:cs typeface="Calibri" panose="020F0502020204030204" charset="0"/>
                <a:sym typeface="+mn-ea"/>
              </a:rPr>
              <a:t>receiving approval from people on</a:t>
            </a:r>
            <a:br>
              <a:rPr lang="en-US" sz="3200">
                <a:latin typeface="Calibri" panose="020F0502020204030204" charset="0"/>
                <a:cs typeface="Calibri" panose="020F0502020204030204" charset="0"/>
                <a:sym typeface="+mn-ea"/>
              </a:rPr>
            </a:br>
            <a:r>
              <a:rPr lang="en-US" sz="3200">
                <a:latin typeface="Calibri" panose="020F0502020204030204" charset="0"/>
                <a:cs typeface="Calibri" panose="020F0502020204030204" charset="0"/>
                <a:sym typeface="+mn-ea"/>
              </a:rPr>
              <a:t>different levels of an organizational</a:t>
            </a:r>
            <a:br>
              <a:rPr lang="en-US" sz="3200">
                <a:latin typeface="Calibri" panose="020F0502020204030204" charset="0"/>
                <a:cs typeface="Calibri" panose="020F0502020204030204" charset="0"/>
                <a:sym typeface="+mn-ea"/>
              </a:rPr>
            </a:br>
            <a:r>
              <a:rPr lang="en-US" sz="3200">
                <a:latin typeface="Calibri" panose="020F0502020204030204" charset="0"/>
                <a:cs typeface="Calibri" panose="020F0502020204030204" charset="0"/>
                <a:sym typeface="+mn-ea"/>
              </a:rPr>
              <a:t>chart.</a:t>
            </a:r>
            <a:br>
              <a:rPr lang="en-US">
                <a:latin typeface="Calibri" panose="020F0502020204030204" charset="0"/>
                <a:cs typeface="Calibri" panose="020F0502020204030204" charset="0"/>
              </a:rPr>
            </a:br>
            <a:endParaRPr lang="en-US"/>
          </a:p>
        </p:txBody>
      </p:sp>
      <p:pic>
        <p:nvPicPr>
          <p:cNvPr id="3" name="Content Placeholder 2" descr="WhatsApp Image 2022-07-28 at 9.59.05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47965" y="1615440"/>
            <a:ext cx="3152775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df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5160" y="453390"/>
            <a:ext cx="10947400" cy="57950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Determines which operator is the</a:t>
            </a:r>
            <a:br>
              <a:rPr lang="en-US" sz="3600">
                <a:latin typeface="Calibri" panose="020F0502020204030204" charset="0"/>
                <a:cs typeface="Calibri" panose="020F0502020204030204" charset="0"/>
              </a:rPr>
            </a:br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starting point in the reporting structure.</a:t>
            </a:r>
            <a:br>
              <a:rPr lang="en-US" sz="3600">
                <a:latin typeface="Calibri" panose="020F0502020204030204" charset="0"/>
                <a:cs typeface="Calibri" panose="020F0502020204030204" charset="0"/>
              </a:rPr>
            </a:br>
            <a:br>
              <a:rPr lang="en-US" sz="3600">
                <a:latin typeface="Calibri" panose="020F0502020204030204" charset="0"/>
                <a:cs typeface="Calibri" panose="020F0502020204030204" charset="0"/>
              </a:rPr>
            </a:br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– Reporting manager</a:t>
            </a:r>
            <a:br>
              <a:rPr lang="en-US" sz="3600">
                <a:latin typeface="Calibri" panose="020F0502020204030204" charset="0"/>
                <a:cs typeface="Calibri" panose="020F0502020204030204" charset="0"/>
              </a:rPr>
            </a:br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– Reporting manager of current user.</a:t>
            </a:r>
            <a:br>
              <a:rPr lang="en-US" sz="3600">
                <a:latin typeface="Calibri" panose="020F0502020204030204" charset="0"/>
                <a:cs typeface="Calibri" panose="020F0502020204030204" charset="0"/>
              </a:rPr>
            </a:br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– Workgroup manager</a:t>
            </a:r>
            <a:br>
              <a:rPr lang="en-US" sz="3600">
                <a:latin typeface="Calibri" panose="020F0502020204030204" charset="0"/>
                <a:cs typeface="Calibri" panose="020F0502020204030204" charset="0"/>
              </a:rPr>
            </a:br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– Manager of the current user’s</a:t>
            </a:r>
            <a:br>
              <a:rPr lang="en-US" sz="3600">
                <a:latin typeface="Calibri" panose="020F0502020204030204" charset="0"/>
                <a:cs typeface="Calibri" panose="020F0502020204030204" charset="0"/>
              </a:rPr>
            </a:br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default workgroup.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R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08595" y="1853565"/>
            <a:ext cx="4145915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Authority Matrix :</a:t>
            </a:r>
            <a:br>
              <a:rPr lang="en-US" sz="3600">
                <a:latin typeface="Calibri" panose="020F0502020204030204" charset="0"/>
                <a:cs typeface="Calibri" panose="020F0502020204030204" charset="0"/>
              </a:rPr>
            </a:br>
            <a:br>
              <a:rPr lang="en-US" sz="3600">
                <a:latin typeface="Calibri" panose="020F0502020204030204" charset="0"/>
                <a:cs typeface="Calibri" panose="020F0502020204030204" charset="0"/>
              </a:rPr>
            </a:br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Used when a set of rules directs </a:t>
            </a:r>
            <a:br>
              <a:rPr lang="en-US" sz="3600">
                <a:latin typeface="Calibri" panose="020F0502020204030204" charset="0"/>
                <a:cs typeface="Calibri" panose="020F0502020204030204" charset="0"/>
              </a:rPr>
            </a:br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the approval chains to individuals </a:t>
            </a:r>
            <a:br>
              <a:rPr lang="en-US" sz="3600">
                <a:latin typeface="Calibri" panose="020F0502020204030204" charset="0"/>
                <a:cs typeface="Calibri" panose="020F0502020204030204" charset="0"/>
              </a:rPr>
            </a:br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both inside and outside the </a:t>
            </a:r>
            <a:br>
              <a:rPr lang="en-US" sz="3600">
                <a:latin typeface="Calibri" panose="020F0502020204030204" charset="0"/>
                <a:cs typeface="Calibri" panose="020F0502020204030204" charset="0"/>
              </a:rPr>
            </a:br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organization of the submitter</a:t>
            </a:r>
            <a:br>
              <a:rPr lang="en-US" sz="3600">
                <a:latin typeface="Calibri" panose="020F0502020204030204" charset="0"/>
                <a:cs typeface="Calibri" panose="020F0502020204030204" charset="0"/>
              </a:rPr>
            </a:br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• Implemented as a page list </a:t>
            </a:r>
            <a:br>
              <a:rPr lang="en-US" sz="3600">
                <a:latin typeface="Calibri" panose="020F0502020204030204" charset="0"/>
                <a:cs typeface="Calibri" panose="020F0502020204030204" charset="0"/>
              </a:rPr>
            </a:br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property of the case type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sd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34175" y="2626360"/>
            <a:ext cx="4733290" cy="396176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2204</Words>
  <Application>WPS Presentation</Application>
  <PresentationFormat>Widescreen</PresentationFormat>
  <Paragraphs>21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5" baseType="lpstr">
      <vt:lpstr>Arial</vt:lpstr>
      <vt:lpstr>SimSun</vt:lpstr>
      <vt:lpstr>Wingdings</vt:lpstr>
      <vt:lpstr>Wingdings 3</vt:lpstr>
      <vt:lpstr>Symbol</vt:lpstr>
      <vt:lpstr>Arial</vt:lpstr>
      <vt:lpstr>Calibri</vt:lpstr>
      <vt:lpstr>Century Gothic</vt:lpstr>
      <vt:lpstr>Microsoft YaHei</vt:lpstr>
      <vt:lpstr>Arial Unicode MS</vt:lpstr>
      <vt:lpstr>Bahnschrift Light Condensed</vt:lpstr>
      <vt:lpstr>Bahnschrift SemiBold SemiCondensed</vt:lpstr>
      <vt:lpstr>Bahnschrift SemiLight</vt:lpstr>
      <vt:lpstr>Cambria</vt:lpstr>
      <vt:lpstr>Calibri</vt:lpstr>
      <vt:lpstr>Calibri Light</vt:lpstr>
      <vt:lpstr>Bahnschrift SemiLight SemiCondensed</vt:lpstr>
      <vt:lpstr>Cambria Math</vt:lpstr>
      <vt:lpstr>Arial Black</vt:lpstr>
      <vt:lpstr>Bahnschrift SemiBold</vt:lpstr>
      <vt:lpstr>Bahnschrift SemiBold Condensed</vt:lpstr>
      <vt:lpstr>Comic Sans MS</vt:lpstr>
      <vt:lpstr>Ion</vt:lpstr>
      <vt:lpstr>CASE APPROVALS</vt:lpstr>
      <vt:lpstr>Case approvals are decision points at which one or more users decide whether to approve or reject a case  For an example , an employee submits a request for an equipment upgrade. Equipment upgrade request are sent to a manager, who either approve or rejects the request</vt:lpstr>
      <vt:lpstr>PowerPoint 演示文稿</vt:lpstr>
      <vt:lpstr>Approvals can be added to a business process to seek consent from users with different roles or levels of expertise.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Kabilan Kandaswamy</cp:lastModifiedBy>
  <cp:revision>64</cp:revision>
  <dcterms:created xsi:type="dcterms:W3CDTF">2022-07-28T03:14:00Z</dcterms:created>
  <dcterms:modified xsi:type="dcterms:W3CDTF">2022-07-28T05:28:58Z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42AD128C90F448B9A8BC0DB0A34B0C9B</vt:lpwstr>
  </property>
  <property fmtid="{D5CDD505-2E9C-101B-9397-08002B2CF9AE}" pid="4" name="KSOProductBuildVer">
    <vt:lpwstr>1033-11.2.0.11191</vt:lpwstr>
  </property>
</Properties>
</file>