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9" r:id="rId4"/>
    <p:sldId id="311" r:id="rId5"/>
    <p:sldId id="273" r:id="rId6"/>
    <p:sldId id="315" r:id="rId7"/>
    <p:sldId id="312" r:id="rId8"/>
    <p:sldId id="313" r:id="rId9"/>
    <p:sldId id="319" r:id="rId10"/>
    <p:sldId id="316" r:id="rId11"/>
    <p:sldId id="317" r:id="rId12"/>
    <p:sldId id="314" r:id="rId13"/>
    <p:sldId id="320" r:id="rId14"/>
    <p:sldId id="321" r:id="rId15"/>
    <p:sldId id="322" r:id="rId16"/>
    <p:sldId id="326" r:id="rId17"/>
    <p:sldId id="327" r:id="rId18"/>
    <p:sldId id="328" r:id="rId19"/>
    <p:sldId id="27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00"/>
    <a:srgbClr val="CC0000"/>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p:cViewPr varScale="1">
        <p:scale>
          <a:sx n="69" d="100"/>
          <a:sy n="69" d="100"/>
        </p:scale>
        <p:origin x="13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228975"/>
            <a:ext cx="6400800" cy="2533650"/>
          </a:xfrm>
        </p:spPr>
        <p:txBody>
          <a:bodyPr/>
          <a:lstStyle/>
          <a:p>
            <a:pPr algn="r">
              <a:lnSpc>
                <a:spcPct val="80000"/>
              </a:lnSpc>
            </a:pPr>
            <a:r>
              <a:rPr lang="en-US" altLang="en-US" sz="2800" dirty="0"/>
              <a:t> </a:t>
            </a:r>
            <a:r>
              <a:rPr lang="en-US" altLang="en-US" b="1" dirty="0">
                <a:solidFill>
                  <a:srgbClr val="FF0000"/>
                </a:solidFill>
              </a:rPr>
              <a:t>Team Leader:</a:t>
            </a:r>
          </a:p>
          <a:p>
            <a:pPr algn="r">
              <a:lnSpc>
                <a:spcPct val="80000"/>
              </a:lnSpc>
            </a:pPr>
            <a:r>
              <a:rPr lang="en-US" altLang="en-US" b="1" dirty="0" err="1">
                <a:solidFill>
                  <a:srgbClr val="0000FF"/>
                </a:solidFill>
              </a:rPr>
              <a:t>Darathi</a:t>
            </a:r>
            <a:r>
              <a:rPr lang="en-US" altLang="en-US" b="1" dirty="0">
                <a:solidFill>
                  <a:srgbClr val="0000FF"/>
                </a:solidFill>
              </a:rPr>
              <a:t> J</a:t>
            </a:r>
          </a:p>
          <a:p>
            <a:pPr algn="r">
              <a:lnSpc>
                <a:spcPct val="80000"/>
              </a:lnSpc>
            </a:pPr>
            <a:endParaRPr lang="en-US" altLang="en-US" b="1" dirty="0">
              <a:solidFill>
                <a:srgbClr val="0000FF"/>
              </a:solidFill>
            </a:endParaRPr>
          </a:p>
          <a:p>
            <a:pPr algn="r">
              <a:lnSpc>
                <a:spcPct val="80000"/>
              </a:lnSpc>
            </a:pPr>
            <a:r>
              <a:rPr lang="en-US" altLang="en-US" b="1" dirty="0">
                <a:solidFill>
                  <a:srgbClr val="FF0000"/>
                </a:solidFill>
              </a:rPr>
              <a:t>Team Members:</a:t>
            </a:r>
          </a:p>
          <a:p>
            <a:pPr algn="r">
              <a:lnSpc>
                <a:spcPct val="80000"/>
              </a:lnSpc>
            </a:pPr>
            <a:r>
              <a:rPr lang="en-US" altLang="en-US" b="1" dirty="0">
                <a:solidFill>
                  <a:srgbClr val="0000FF"/>
                </a:solidFill>
              </a:rPr>
              <a:t>Baruni Priya T S</a:t>
            </a:r>
            <a:br>
              <a:rPr lang="en-US" altLang="en-US" b="1" dirty="0">
                <a:solidFill>
                  <a:srgbClr val="0000FF"/>
                </a:solidFill>
              </a:rPr>
            </a:br>
            <a:r>
              <a:rPr lang="en-US" altLang="en-US" b="1" dirty="0" err="1">
                <a:solidFill>
                  <a:srgbClr val="0000FF"/>
                </a:solidFill>
              </a:rPr>
              <a:t>Sorna</a:t>
            </a:r>
            <a:r>
              <a:rPr lang="en-US" altLang="en-US" b="1" dirty="0">
                <a:solidFill>
                  <a:srgbClr val="0000FF"/>
                </a:solidFill>
              </a:rPr>
              <a:t> V</a:t>
            </a:r>
            <a:br>
              <a:rPr lang="en-US" altLang="en-US" b="1" dirty="0">
                <a:solidFill>
                  <a:srgbClr val="0000FF"/>
                </a:solidFill>
              </a:rPr>
            </a:br>
            <a:r>
              <a:rPr lang="en-US" altLang="en-US" b="1" dirty="0" err="1">
                <a:solidFill>
                  <a:srgbClr val="0000FF"/>
                </a:solidFill>
              </a:rPr>
              <a:t>Swathika</a:t>
            </a:r>
            <a:r>
              <a:rPr lang="en-US" altLang="en-US" b="1" dirty="0">
                <a:solidFill>
                  <a:srgbClr val="0000FF"/>
                </a:solidFill>
              </a:rPr>
              <a:t> J</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228600" y="3228975"/>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FF0000"/>
                </a:solidFill>
              </a:rPr>
              <a:t>Mentor:</a:t>
            </a:r>
          </a:p>
          <a:p>
            <a:pPr algn="l">
              <a:lnSpc>
                <a:spcPct val="80000"/>
              </a:lnSpc>
            </a:pPr>
            <a:r>
              <a:rPr lang="en-US" altLang="en-US" sz="2400" b="1" dirty="0">
                <a:solidFill>
                  <a:srgbClr val="0000FF"/>
                </a:solidFill>
              </a:rPr>
              <a:t>Mr. S. Murali </a:t>
            </a: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066801"/>
            <a:ext cx="7772400" cy="1762124"/>
          </a:xfrm>
          <a:noFill/>
          <a:ln/>
        </p:spPr>
        <p:txBody>
          <a:bodyPr anchor="ctr"/>
          <a:lstStyle/>
          <a:p>
            <a:r>
              <a:rPr lang="en-US" altLang="en-US" sz="3200" b="1" dirty="0">
                <a:solidFill>
                  <a:srgbClr val="FF0000"/>
                </a:solidFill>
              </a:rPr>
              <a:t>WEB PHISHING DETECTION</a:t>
            </a:r>
            <a:br>
              <a:rPr lang="en-US" altLang="en-US" sz="3200" dirty="0"/>
            </a:br>
            <a:br>
              <a:rPr lang="en-US" altLang="en-US" sz="3200" dirty="0"/>
            </a:br>
            <a:r>
              <a:rPr lang="en-US" altLang="en-US" sz="2800" b="1" dirty="0">
                <a:solidFill>
                  <a:srgbClr val="FF0000"/>
                </a:solidFill>
              </a:rPr>
              <a:t>TEAM ID: </a:t>
            </a:r>
            <a:r>
              <a:rPr lang="en-US" altLang="en-US" sz="2800" b="1" dirty="0">
                <a:solidFill>
                  <a:srgbClr val="0000FF"/>
                </a:solidFill>
              </a:rPr>
              <a:t>PNT2022TMID22982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Jian Mao, </a:t>
            </a:r>
            <a:r>
              <a:rPr lang="en-US" sz="2000" b="1" dirty="0" err="1">
                <a:solidFill>
                  <a:srgbClr val="0000FF"/>
                </a:solidFill>
              </a:rPr>
              <a:t>Wenqian</a:t>
            </a:r>
            <a:r>
              <a:rPr lang="en-US" sz="2000" b="1" dirty="0">
                <a:solidFill>
                  <a:srgbClr val="0000FF"/>
                </a:solidFill>
              </a:rPr>
              <a:t> Tian, Pei Li, Tao Wei and </a:t>
            </a:r>
            <a:r>
              <a:rPr lang="en-US" sz="2000" b="1" dirty="0" err="1">
                <a:solidFill>
                  <a:srgbClr val="0000FF"/>
                </a:solidFill>
              </a:rPr>
              <a:t>Zhenkai</a:t>
            </a:r>
            <a:r>
              <a:rPr lang="en-US" sz="2000" b="1" dirty="0">
                <a:solidFill>
                  <a:srgbClr val="0000FF"/>
                </a:solidFill>
              </a:rPr>
              <a:t> Liang</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Phishing-Alarm: Robust and Efficient Phishing Detection via Page Component Similarity</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5)</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23 August 2017</a:t>
            </a: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3186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paper proposes a robust solution to identify phishing pages according to the visual similarity of web page components, which are difficult to be evaded by attackers. The authors developed techniques to select the effective features on a web page, and propose an efficient method for page similarity detection according to these features. Their approach was prototyped and evaluated using a large set of phishing pages. The results illustrate that the approach is efficient and effective.</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Phishing – alarm</a:t>
            </a:r>
          </a:p>
          <a:p>
            <a:pPr marL="342900" indent="-342900" algn="l">
              <a:buFont typeface="Arial" panose="020B0604020202020204" pitchFamily="34" charset="0"/>
              <a:buChar char="•"/>
            </a:pPr>
            <a:r>
              <a:rPr lang="en-US" sz="2000" b="1" dirty="0">
                <a:solidFill>
                  <a:srgbClr val="0000FF"/>
                </a:solidFill>
              </a:rPr>
              <a:t>Black / White list based detection</a:t>
            </a:r>
          </a:p>
          <a:p>
            <a:pPr marL="342900" indent="-342900" algn="l">
              <a:buFont typeface="Arial" panose="020B0604020202020204" pitchFamily="34" charset="0"/>
              <a:buChar char="•"/>
            </a:pPr>
            <a:r>
              <a:rPr lang="en-US" sz="2000" b="1" dirty="0">
                <a:solidFill>
                  <a:srgbClr val="0000FF"/>
                </a:solidFill>
              </a:rPr>
              <a:t>URL based detection</a:t>
            </a:r>
          </a:p>
          <a:p>
            <a:pPr marL="342900" indent="-342900" algn="l">
              <a:buFont typeface="Arial" panose="020B0604020202020204" pitchFamily="34" charset="0"/>
              <a:buChar char="•"/>
            </a:pPr>
            <a:r>
              <a:rPr lang="en-US" sz="2000" b="1" dirty="0">
                <a:solidFill>
                  <a:srgbClr val="0000FF"/>
                </a:solidFill>
              </a:rPr>
              <a:t>Content based detection</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6" name="Picture 2">
            <a:extLst>
              <a:ext uri="{FF2B5EF4-FFF2-40B4-BE49-F238E27FC236}">
                <a16:creationId xmlns:a16="http://schemas.microsoft.com/office/drawing/2014/main" id="{D56D3E9E-D170-5486-E7F8-820A387A8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66800"/>
            <a:ext cx="8763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Peng Yang, </a:t>
            </a:r>
            <a:r>
              <a:rPr lang="en-US" sz="2000" b="1" dirty="0" err="1">
                <a:solidFill>
                  <a:srgbClr val="0000FF"/>
                </a:solidFill>
              </a:rPr>
              <a:t>Guangzhen</a:t>
            </a:r>
            <a:r>
              <a:rPr lang="en-US" sz="2000" b="1" dirty="0">
                <a:solidFill>
                  <a:srgbClr val="0000FF"/>
                </a:solidFill>
              </a:rPr>
              <a:t> Zhao and Peng Zeng</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Phishing Website Detection Based on Multidimensional Features Driven by Deep Learning</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7)</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11 January 2019</a:t>
            </a: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971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APWG (Anti-Phishing Working Group) defines phishing as a criminal mechanism employing both social engineering and technical subterfuge to steal personal identity data and financial account credentials of consumers. A multidimensional feature phishing detection approach was proposed based on a fast detection method by using deep learning (MFPD). A dynamic category decision algorithm (DCDA) is proposed. By revising the output judgment conditions of the </a:t>
            </a:r>
            <a:r>
              <a:rPr lang="en-US" sz="2000" b="1" dirty="0" err="1">
                <a:solidFill>
                  <a:srgbClr val="0000FF"/>
                </a:solidFill>
              </a:rPr>
              <a:t>softmax</a:t>
            </a:r>
            <a:r>
              <a:rPr lang="en-US" sz="2000" b="1" dirty="0">
                <a:solidFill>
                  <a:srgbClr val="0000FF"/>
                </a:solidFill>
              </a:rPr>
              <a:t> classifier in the deep learning process and setting a threshold, the detection time can be reduced.</a:t>
            </a:r>
          </a:p>
          <a:p>
            <a:pPr algn="just"/>
            <a:endParaRPr lang="en-US" sz="2000" b="1" dirty="0">
              <a:solidFill>
                <a:srgbClr val="FF0000"/>
              </a:solidFill>
            </a:endParaRPr>
          </a:p>
          <a:p>
            <a:pPr algn="just"/>
            <a:r>
              <a:rPr lang="en-US" sz="2400" b="1" dirty="0">
                <a:solidFill>
                  <a:srgbClr val="FF0000"/>
                </a:solidFill>
              </a:rPr>
              <a:t>Phishing Detection Algorithms: </a:t>
            </a:r>
          </a:p>
          <a:p>
            <a:pPr marL="342900" indent="-342900" algn="l">
              <a:buFont typeface="Arial" panose="020B0604020202020204" pitchFamily="34" charset="0"/>
              <a:buChar char="•"/>
            </a:pPr>
            <a:r>
              <a:rPr lang="en-US" sz="2000" b="1" dirty="0">
                <a:solidFill>
                  <a:srgbClr val="0000FF"/>
                </a:solidFill>
              </a:rPr>
              <a:t>The CNN-LSTM Algorithm</a:t>
            </a:r>
          </a:p>
          <a:p>
            <a:pPr marL="342900" indent="-342900" algn="l">
              <a:buFont typeface="Arial" panose="020B0604020202020204" pitchFamily="34" charset="0"/>
              <a:buChar char="•"/>
            </a:pPr>
            <a:r>
              <a:rPr lang="en-US" sz="2000" b="1" dirty="0">
                <a:solidFill>
                  <a:srgbClr val="0000FF"/>
                </a:solidFill>
              </a:rPr>
              <a:t>The Multidimensional Feature Algorithm</a:t>
            </a:r>
          </a:p>
          <a:p>
            <a:pPr marL="342900" indent="-342900" algn="l">
              <a:buFont typeface="Arial" panose="020B0604020202020204" pitchFamily="34" charset="0"/>
              <a:buChar char="•"/>
            </a:pPr>
            <a:r>
              <a:rPr lang="en-US" sz="2000" b="1" dirty="0">
                <a:solidFill>
                  <a:srgbClr val="0000FF"/>
                </a:solidFill>
              </a:rPr>
              <a:t>The Dynamic Category Decision Algorithm</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9967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4" name="Picture 2">
            <a:extLst>
              <a:ext uri="{FF2B5EF4-FFF2-40B4-BE49-F238E27FC236}">
                <a16:creationId xmlns:a16="http://schemas.microsoft.com/office/drawing/2014/main" id="{483109AB-1BBB-FA82-7EEF-DDB886F67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85454"/>
            <a:ext cx="9143999" cy="408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7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Saad Al-Ahmadi, </a:t>
            </a:r>
            <a:r>
              <a:rPr lang="en-US" sz="2000" b="1" dirty="0" err="1">
                <a:solidFill>
                  <a:srgbClr val="0000FF"/>
                </a:solidFill>
              </a:rPr>
              <a:t>Afrah</a:t>
            </a:r>
            <a:r>
              <a:rPr lang="en-US" sz="2000" b="1" dirty="0">
                <a:solidFill>
                  <a:srgbClr val="0000FF"/>
                </a:solidFill>
              </a:rPr>
              <a:t> Alotaibi and Omar </a:t>
            </a:r>
            <a:r>
              <a:rPr lang="en-US" sz="2000" b="1" dirty="0" err="1">
                <a:solidFill>
                  <a:srgbClr val="0000FF"/>
                </a:solidFill>
              </a:rPr>
              <a:t>Alsaleh</a:t>
            </a:r>
            <a:endParaRPr lang="en-US" sz="2000" b="1" dirty="0">
              <a:solidFill>
                <a:srgbClr val="0000FF"/>
              </a:solidFill>
            </a:endParaRP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PDGAN: Phishing Detection With Generative Adversarial Networks</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10)</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18 April 2022 </a:t>
            </a: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9370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A website is classified as phishing in a machine learning approach if the tested website results match the predefined feature set. The performance of this approach depends on the feature set, training data, and classification algorithm. Using machine learning algorithms can enable unseen URLs to be easily detected. A phishing website detection approach PDGAN, which does not depend on webpage content but rather only on a webpage’s URL is designed. PDGAN uses a deep learning model, namely a GAN, whose adversarial process allows the model to learn different variations in phishing features and produce a final model that provides better detection results.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Deep learning</a:t>
            </a:r>
          </a:p>
          <a:p>
            <a:pPr marL="342900" indent="-342900" algn="l">
              <a:buFont typeface="Arial" panose="020B0604020202020204" pitchFamily="34" charset="0"/>
              <a:buChar char="•"/>
            </a:pPr>
            <a:r>
              <a:rPr lang="en-US" sz="2000" b="1" dirty="0">
                <a:solidFill>
                  <a:srgbClr val="0000FF"/>
                </a:solidFill>
              </a:rPr>
              <a:t>Deep Neural Network</a:t>
            </a:r>
          </a:p>
          <a:p>
            <a:pPr marL="342900" indent="-342900" algn="l">
              <a:buFont typeface="Arial" panose="020B0604020202020204" pitchFamily="34" charset="0"/>
              <a:buChar char="•"/>
            </a:pPr>
            <a:r>
              <a:rPr lang="en-US" sz="2000" b="1" dirty="0">
                <a:solidFill>
                  <a:srgbClr val="0000FF"/>
                </a:solidFill>
              </a:rPr>
              <a:t>Long short-term memory network (LSTM)</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58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6" name="Picture 2">
            <a:extLst>
              <a:ext uri="{FF2B5EF4-FFF2-40B4-BE49-F238E27FC236}">
                <a16:creationId xmlns:a16="http://schemas.microsoft.com/office/drawing/2014/main" id="{96D834FC-147A-BA14-E95E-B33903B21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83" y="1556904"/>
            <a:ext cx="8376834" cy="374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0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693987"/>
            <a:ext cx="7772400" cy="1470025"/>
          </a:xfrm>
        </p:spPr>
        <p:txBody>
          <a:bodyPr anchor="ctr"/>
          <a:lstStyle/>
          <a:p>
            <a:r>
              <a:rPr lang="en-US" altLang="en-US" sz="3600" b="1" dirty="0">
                <a:solidFill>
                  <a:srgbClr val="FF0000"/>
                </a:solidFill>
              </a:rPr>
              <a:t>Thank You </a:t>
            </a:r>
            <a:r>
              <a:rPr lang="en-US" altLang="en-US" sz="3600" b="1" dirty="0">
                <a:solidFill>
                  <a:srgbClr val="FF0000"/>
                </a:solidFill>
                <a:sym typeface="Wingdings" panose="05000000000000000000" pitchFamily="2" charset="2"/>
              </a:rPr>
              <a:t></a:t>
            </a:r>
            <a:endParaRPr lang="en-US" altLang="en-US" sz="36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47700" y="1295400"/>
            <a:ext cx="784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r>
              <a:rPr lang="en-US" sz="2000" b="1" i="0" dirty="0">
                <a:solidFill>
                  <a:srgbClr val="0000FF"/>
                </a:solidFill>
                <a:effectLst/>
                <a:latin typeface="Arial" panose="020B0604020202020204" pitchFamily="34" charset="0"/>
              </a:rPr>
              <a:t>There are a number of users who purchase products online and make payments through e-banking. There are e-banking websites that ask users to provide sensitive data such as username, password &amp; credit card details, etc., often for malicious reasons. This type of e-banking website is known as a phishing website. Web phishing is one of many security threats to web services on the Internet.</a:t>
            </a:r>
          </a:p>
          <a:p>
            <a:pPr algn="just" rtl="0">
              <a:spcBef>
                <a:spcPts val="0"/>
              </a:spcBef>
              <a:spcAft>
                <a:spcPts val="0"/>
              </a:spcAft>
            </a:pPr>
            <a:br>
              <a:rPr lang="en-US" sz="2000" b="1" dirty="0">
                <a:solidFill>
                  <a:srgbClr val="0000FF"/>
                </a:solidFill>
              </a:rPr>
            </a:br>
            <a:r>
              <a:rPr lang="en-US" sz="2000" b="1" i="0" dirty="0">
                <a:solidFill>
                  <a:srgbClr val="0000FF"/>
                </a:solidFill>
                <a:effectLst/>
                <a:latin typeface="Arial" panose="020B0604020202020204" pitchFamily="34" charset="0"/>
              </a:rPr>
              <a:t>In order to detect and predict e-banking phishing websites, we proposed an intelligent, flexible and effective system that is based on using classification algorithms and techniques to extract the phishing datasets criteria to classify their legitimacy. The e-banking phishing website can be detected based on some important characteristics like URL and domain identity, and security and encryption criteria in the final phishing detection rate. </a:t>
            </a: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Technical Architecture</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3">
            <a:extLst>
              <a:ext uri="{FF2B5EF4-FFF2-40B4-BE49-F238E27FC236}">
                <a16:creationId xmlns:a16="http://schemas.microsoft.com/office/drawing/2014/main" id="{3616BE1B-14D2-5E59-590D-1A38E7D4D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876839"/>
            <a:ext cx="8077199" cy="3485322"/>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err="1">
                <a:solidFill>
                  <a:srgbClr val="0000FF"/>
                </a:solidFill>
              </a:rPr>
              <a:t>Zuochao</a:t>
            </a:r>
            <a:r>
              <a:rPr lang="en-US" sz="2000" b="1" dirty="0">
                <a:solidFill>
                  <a:srgbClr val="0000FF"/>
                </a:solidFill>
              </a:rPr>
              <a:t> Dou, Issa Khalil, Abdallah </a:t>
            </a:r>
            <a:r>
              <a:rPr lang="en-US" sz="2000" b="1" dirty="0" err="1">
                <a:solidFill>
                  <a:srgbClr val="0000FF"/>
                </a:solidFill>
              </a:rPr>
              <a:t>Khreishah</a:t>
            </a:r>
            <a:r>
              <a:rPr lang="en-US" sz="2000" b="1" dirty="0">
                <a:solidFill>
                  <a:srgbClr val="0000FF"/>
                </a:solidFill>
              </a:rPr>
              <a:t>, Ala Al-Fuqaha and Mohsen </a:t>
            </a:r>
            <a:r>
              <a:rPr lang="en-US" sz="2000" b="1" dirty="0" err="1">
                <a:solidFill>
                  <a:srgbClr val="0000FF"/>
                </a:solidFill>
              </a:rPr>
              <a:t>Guizani</a:t>
            </a:r>
            <a:r>
              <a:rPr lang="en-US" sz="2000" b="1" dirty="0">
                <a:solidFill>
                  <a:srgbClr val="0000FF"/>
                </a:solidFill>
              </a:rPr>
              <a:t> </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Systematization of Knowledge (</a:t>
            </a:r>
            <a:r>
              <a:rPr lang="en-US" sz="2000" b="1" dirty="0" err="1">
                <a:solidFill>
                  <a:srgbClr val="0000FF"/>
                </a:solidFill>
              </a:rPr>
              <a:t>SoK</a:t>
            </a:r>
            <a:r>
              <a:rPr lang="en-US" sz="2000" b="1" dirty="0">
                <a:solidFill>
                  <a:srgbClr val="0000FF"/>
                </a:solidFill>
              </a:rPr>
              <a:t>): A Systematic Review of Software-Based Web Phishing Detection </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Communications Surveys &amp; Tutorials </a:t>
            </a:r>
          </a:p>
          <a:p>
            <a:pPr algn="l"/>
            <a:r>
              <a:rPr lang="en-US" sz="2000" b="1" dirty="0">
                <a:solidFill>
                  <a:srgbClr val="0000FF"/>
                </a:solidFill>
              </a:rPr>
              <a:t>( Volume: 19, Issue: 4, </a:t>
            </a:r>
            <a:r>
              <a:rPr lang="en-US" sz="2000" b="1" dirty="0" err="1">
                <a:solidFill>
                  <a:srgbClr val="0000FF"/>
                </a:solidFill>
              </a:rPr>
              <a:t>Fourthquarter</a:t>
            </a:r>
            <a:r>
              <a:rPr lang="en-US" sz="2000" b="1" dirty="0">
                <a:solidFill>
                  <a:srgbClr val="0000FF"/>
                </a:solidFill>
              </a:rPr>
              <a:t> 2017)</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13 September 2017</a:t>
            </a:r>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objective of this paper is to provide a systematic understanding of existing phishing detection studies and provide a comprehensive way to evaluate phishing detection approaches from different perspectives in order to guide future developments and validations of new or upgraded anti-phishing techniques. Software-based phishing detection includes many important aspects like the phishing detection life cycle, taxonomy of phishing detection schemes, evaluation datasets, detection features, and evaluation metrics and strategies.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just">
              <a:buFont typeface="Arial" panose="020B0604020202020204" pitchFamily="34" charset="0"/>
              <a:buChar char="•"/>
            </a:pPr>
            <a:r>
              <a:rPr lang="en-US" sz="2000" b="1" dirty="0">
                <a:solidFill>
                  <a:srgbClr val="0000FF"/>
                </a:solidFill>
              </a:rPr>
              <a:t>Data mining algorithms</a:t>
            </a:r>
          </a:p>
          <a:p>
            <a:pPr marL="342900" indent="-342900" algn="just">
              <a:buFont typeface="Arial" panose="020B0604020202020204" pitchFamily="34" charset="0"/>
              <a:buChar char="•"/>
            </a:pPr>
            <a:r>
              <a:rPr lang="en-US" sz="2000" b="1" dirty="0">
                <a:solidFill>
                  <a:srgbClr val="0000FF"/>
                </a:solidFill>
              </a:rPr>
              <a:t>Sequential Minimal Optimization (SMO)</a:t>
            </a:r>
          </a:p>
          <a:p>
            <a:pPr marL="342900" indent="-342900" algn="just">
              <a:buFont typeface="Arial" panose="020B0604020202020204" pitchFamily="34" charset="0"/>
              <a:buChar char="•"/>
            </a:pPr>
            <a:r>
              <a:rPr lang="en-US" sz="2000" b="1" dirty="0">
                <a:solidFill>
                  <a:srgbClr val="0000FF"/>
                </a:solidFill>
              </a:rPr>
              <a:t>Logistic Regression (LR)</a:t>
            </a:r>
          </a:p>
          <a:p>
            <a:pPr marL="342900" indent="-342900" algn="just">
              <a:buFont typeface="Arial" panose="020B0604020202020204" pitchFamily="34" charset="0"/>
              <a:buChar char="•"/>
            </a:pPr>
            <a:r>
              <a:rPr lang="en-US" sz="2000" b="1" dirty="0">
                <a:solidFill>
                  <a:srgbClr val="0000FF"/>
                </a:solidFill>
              </a:rPr>
              <a:t>Neural Network (NN)</a:t>
            </a: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5AA03257-74AC-D884-4B64-CDC7DEF6AA76}"/>
              </a:ext>
            </a:extLst>
          </p:cNvPr>
          <p:cNvPicPr>
            <a:picLocks noChangeAspect="1"/>
          </p:cNvPicPr>
          <p:nvPr/>
        </p:nvPicPr>
        <p:blipFill>
          <a:blip r:embed="rId2"/>
          <a:stretch>
            <a:fillRect/>
          </a:stretch>
        </p:blipFill>
        <p:spPr>
          <a:xfrm>
            <a:off x="609600" y="762000"/>
            <a:ext cx="8318533" cy="5867400"/>
          </a:xfrm>
          <a:prstGeom prst="rect">
            <a:avLst/>
          </a:prstGeom>
        </p:spPr>
      </p:pic>
    </p:spTree>
    <p:extLst>
      <p:ext uri="{BB962C8B-B14F-4D97-AF65-F5344CB8AC3E}">
        <p14:creationId xmlns:p14="http://schemas.microsoft.com/office/powerpoint/2010/main" val="249087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Said </a:t>
            </a:r>
            <a:r>
              <a:rPr lang="en-US" sz="2000" b="1" dirty="0" err="1">
                <a:solidFill>
                  <a:srgbClr val="0000FF"/>
                </a:solidFill>
              </a:rPr>
              <a:t>Salloum</a:t>
            </a:r>
            <a:r>
              <a:rPr lang="en-US" sz="2000" b="1" dirty="0">
                <a:solidFill>
                  <a:srgbClr val="0000FF"/>
                </a:solidFill>
              </a:rPr>
              <a:t>, Tarek Gaber, Sunil </a:t>
            </a:r>
            <a:r>
              <a:rPr lang="en-US" sz="2000" b="1" dirty="0" err="1">
                <a:solidFill>
                  <a:srgbClr val="0000FF"/>
                </a:solidFill>
              </a:rPr>
              <a:t>Vadera</a:t>
            </a:r>
            <a:r>
              <a:rPr lang="en-US" sz="2000" b="1" dirty="0">
                <a:solidFill>
                  <a:srgbClr val="0000FF"/>
                </a:solidFill>
              </a:rPr>
              <a:t> and Khaled </a:t>
            </a:r>
            <a:r>
              <a:rPr lang="en-US" sz="2000" b="1" dirty="0" err="1">
                <a:solidFill>
                  <a:srgbClr val="0000FF"/>
                </a:solidFill>
              </a:rPr>
              <a:t>Shaalan</a:t>
            </a:r>
            <a:r>
              <a:rPr lang="en-US" sz="2000" b="1" dirty="0">
                <a:solidFill>
                  <a:srgbClr val="0000FF"/>
                </a:solidFill>
              </a:rPr>
              <a:t> </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A Systematic Literature Review on Phishing Email Detection Using Natural Language Processing Techniques</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10)</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14 June 2022</a:t>
            </a:r>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0327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most common phishing attack vectors include communication channels like emails and other messaging apps. This paper offers a comprehensive literature review of studies that aim to utilize natural language processing (NLP) and machine learning (ML) methods for detecting phishing emails. The work in aimed to survey the work published using NLP and ML for detecting phishing emails but has not systematically reviewed all published papers in the last 10 years.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Natural Language Processing</a:t>
            </a:r>
          </a:p>
          <a:p>
            <a:pPr marL="342900" indent="-342900" algn="l">
              <a:buFont typeface="Arial" panose="020B0604020202020204" pitchFamily="34" charset="0"/>
              <a:buChar char="•"/>
            </a:pPr>
            <a:r>
              <a:rPr lang="en-US" sz="2000" b="1" dirty="0">
                <a:solidFill>
                  <a:srgbClr val="0000FF"/>
                </a:solidFill>
              </a:rPr>
              <a:t>Adam optimizer</a:t>
            </a:r>
          </a:p>
          <a:p>
            <a:pPr marL="342900" indent="-342900" algn="l">
              <a:buFont typeface="Arial" panose="020B0604020202020204" pitchFamily="34" charset="0"/>
              <a:buChar char="•"/>
            </a:pPr>
            <a:r>
              <a:rPr lang="en-US" sz="2000" b="1" dirty="0">
                <a:solidFill>
                  <a:srgbClr val="0000FF"/>
                </a:solidFill>
              </a:rPr>
              <a:t> Convolutional Neural Network (CNN)</a:t>
            </a:r>
          </a:p>
          <a:p>
            <a:pPr marL="342900" indent="-342900" algn="l">
              <a:buFont typeface="Arial" panose="020B0604020202020204" pitchFamily="34" charset="0"/>
              <a:buChar char="•"/>
            </a:pPr>
            <a:r>
              <a:rPr lang="en-US" sz="2000" b="1" dirty="0">
                <a:solidFill>
                  <a:srgbClr val="0000FF"/>
                </a:solidFill>
              </a:rPr>
              <a:t>Latent Semantic Analysis (LSA)</a:t>
            </a: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1207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0" name="Picture 2">
            <a:extLst>
              <a:ext uri="{FF2B5EF4-FFF2-40B4-BE49-F238E27FC236}">
                <a16:creationId xmlns:a16="http://schemas.microsoft.com/office/drawing/2014/main" id="{C71E5359-891E-8E52-32A6-E17E40FD77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32" r="8751"/>
          <a:stretch/>
        </p:blipFill>
        <p:spPr bwMode="auto">
          <a:xfrm>
            <a:off x="157654" y="990600"/>
            <a:ext cx="882869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232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TotalTime>
  <Words>960</Words>
  <Application>Microsoft Office PowerPoint</Application>
  <PresentationFormat>On-screen Show (4:3)</PresentationFormat>
  <Paragraphs>162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Wingdings</vt:lpstr>
      <vt:lpstr>Default Design</vt:lpstr>
      <vt:lpstr>WEB PHISHING DETECTION  TEAM ID: PNT2022TMID22982</vt:lpstr>
      <vt:lpstr>Problem Definition   </vt:lpstr>
      <vt:lpstr>Technical Architecture   </vt:lpstr>
      <vt:lpstr>Paper 1</vt:lpstr>
      <vt:lpstr>PowerPoint Presentation</vt:lpstr>
      <vt:lpstr>PowerPoint Presentation</vt:lpstr>
      <vt:lpstr>Paper 2</vt:lpstr>
      <vt:lpstr>PowerPoint Presentation</vt:lpstr>
      <vt:lpstr>PowerPoint Presentation</vt:lpstr>
      <vt:lpstr>Paper 3</vt:lpstr>
      <vt:lpstr>PowerPoint Presentation</vt:lpstr>
      <vt:lpstr>PowerPoint Presentation</vt:lpstr>
      <vt:lpstr>Paper 4</vt:lpstr>
      <vt:lpstr>PowerPoint Presentation</vt:lpstr>
      <vt:lpstr>PowerPoint Presentation</vt:lpstr>
      <vt:lpstr>Paper 5</vt:lpstr>
      <vt:lpstr>PowerPoint Presentation</vt:lpstr>
      <vt:lpstr>PowerPoint Presentation</vt:lpstr>
      <vt:lpstr>Thank You </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Baruni Priya T S</cp:lastModifiedBy>
  <cp:revision>62</cp:revision>
  <dcterms:created xsi:type="dcterms:W3CDTF">2009-01-22T06:27:40Z</dcterms:created>
  <dcterms:modified xsi:type="dcterms:W3CDTF">2022-09-10T17:54:44Z</dcterms:modified>
</cp:coreProperties>
</file>