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
  </p:notesMasterIdLst>
  <p:sldIdLst>
    <p:sldId id="256" r:id="rId2"/>
    <p:sldId id="257" r:id="rId3"/>
    <p:sldId id="259" r:id="rId4"/>
    <p:sldId id="271" r:id="rId5"/>
    <p:sldId id="270" r:id="rId6"/>
    <p:sldId id="278" r:id="rId7"/>
    <p:sldId id="269" r:id="rId8"/>
    <p:sldId id="263" r:id="rId9"/>
    <p:sldId id="279" r:id="rId10"/>
    <p:sldId id="274" r:id="rId11"/>
    <p:sldId id="27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3635"/>
    <a:srgbClr val="FF0D97"/>
    <a:srgbClr val="0000CC"/>
    <a:srgbClr val="9EFF29"/>
    <a:srgbClr val="C80064"/>
    <a:srgbClr val="C33A1F"/>
    <a:srgbClr val="FF2549"/>
    <a:srgbClr val="007033"/>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40"/>
      </p:cViewPr>
      <p:guideLst>
        <p:guide orient="horz" pos="1620"/>
        <p:guide pos="2889"/>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11/24/2022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690" y="3290266"/>
            <a:ext cx="8067368" cy="884898"/>
          </a:xfrm>
        </p:spPr>
        <p:txBody>
          <a:bodyPr>
            <a:normAutofit fontScale="90000"/>
          </a:bodyPr>
          <a:lstStyle/>
          <a:p>
            <a:r>
              <a:rPr lang="en-US" dirty="0">
                <a:latin typeface="Times New Roman" panose="02020603050405020304" pitchFamily="18" charset="0"/>
                <a:cs typeface="Times New Roman" panose="02020603050405020304" pitchFamily="18" charset="0"/>
              </a:rPr>
              <a:t>VELAMMAL ENGINEERING COLLEGE</a:t>
            </a:r>
          </a:p>
        </p:txBody>
      </p:sp>
      <p:sp>
        <p:nvSpPr>
          <p:cNvPr id="3" name="Subtitle 2"/>
          <p:cNvSpPr>
            <a:spLocks noGrp="1"/>
          </p:cNvSpPr>
          <p:nvPr>
            <p:ph type="subTitle" idx="1"/>
          </p:nvPr>
        </p:nvSpPr>
        <p:spPr>
          <a:xfrm>
            <a:off x="545690" y="4074050"/>
            <a:ext cx="8096864" cy="730043"/>
          </a:xfrm>
        </p:spPr>
        <p:txBody>
          <a:bodyPr>
            <a:normAutofit fontScale="67500" lnSpcReduction="20000"/>
          </a:bodyPr>
          <a:lstStyle/>
          <a:p>
            <a:r>
              <a:rPr lang="en-US" dirty="0">
                <a:latin typeface="Times New Roman" panose="02020603050405020304" pitchFamily="18" charset="0"/>
                <a:cs typeface="Times New Roman" panose="02020603050405020304" pitchFamily="18" charset="0"/>
              </a:rPr>
              <a:t>(An Autonomous Institution)</a:t>
            </a:r>
          </a:p>
          <a:p>
            <a:r>
              <a:rPr lang="en-US" dirty="0">
                <a:latin typeface="Times New Roman" panose="02020603050405020304" pitchFamily="18" charset="0"/>
                <a:cs typeface="Times New Roman" panose="02020603050405020304" pitchFamily="18" charset="0"/>
              </a:rPr>
              <a:t>Ambattur Red Hills Rd, Velammal Nagar, Surapet, Chennai, TamilNadu 600066</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rPr>
              <a:t>FUTURE ENHANCEMENT</a:t>
            </a:r>
          </a:p>
        </p:txBody>
      </p:sp>
      <p:sp>
        <p:nvSpPr>
          <p:cNvPr id="3" name="Content Placeholder 2"/>
          <p:cNvSpPr>
            <a:spLocks noGrp="1"/>
          </p:cNvSpPr>
          <p:nvPr>
            <p:ph idx="1"/>
          </p:nvPr>
        </p:nvSpPr>
        <p:spPr>
          <a:xfrm>
            <a:off x="463712" y="1731185"/>
            <a:ext cx="8246070" cy="3163527"/>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We can enhance this project further by adding these features</a:t>
            </a:r>
          </a:p>
          <a:p>
            <a:pPr algn="just"/>
            <a:r>
              <a:rPr lang="en-US" sz="1600" dirty="0">
                <a:latin typeface="Times New Roman" panose="02020603050405020304" pitchFamily="18" charset="0"/>
                <a:cs typeface="Times New Roman" panose="02020603050405020304" pitchFamily="18" charset="0"/>
              </a:rPr>
              <a:t>Bot can do audio message greeting</a:t>
            </a:r>
          </a:p>
          <a:p>
            <a:pPr algn="just"/>
            <a:r>
              <a:rPr lang="en-US" sz="1600" dirty="0">
                <a:latin typeface="Times New Roman" panose="02020603050405020304" pitchFamily="18" charset="0"/>
                <a:cs typeface="Times New Roman" panose="02020603050405020304" pitchFamily="18" charset="0"/>
              </a:rPr>
              <a:t>Bot can greet the user in the language in which the users are comfortable(Multilanguage support) </a:t>
            </a:r>
          </a:p>
          <a:p>
            <a:pPr algn="just"/>
            <a:r>
              <a:rPr lang="en-US" sz="1600" dirty="0">
                <a:latin typeface="Times New Roman" panose="02020603050405020304" pitchFamily="18" charset="0"/>
                <a:cs typeface="Times New Roman" panose="02020603050405020304" pitchFamily="18" charset="0"/>
              </a:rPr>
              <a:t>Do sentiment analysis in customer message.</a:t>
            </a:r>
            <a:r>
              <a:rPr lang="en-US" sz="1600" b="0" i="0"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a:t>
            </a:r>
            <a:r>
              <a:rPr lang="en-US" sz="1600" b="0" i="0" dirty="0">
                <a:effectLst/>
                <a:latin typeface="Times New Roman" panose="02020603050405020304" pitchFamily="18" charset="0"/>
                <a:cs typeface="Times New Roman" panose="02020603050405020304" pitchFamily="18" charset="0"/>
              </a:rPr>
              <a:t>ith sentiment analysis, bots can figure out your happy and annoyed users.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We can add call services in Chatbot</a:t>
            </a:r>
          </a:p>
          <a:p>
            <a:pPr algn="just"/>
            <a:r>
              <a:rPr lang="en-US" sz="1600" b="0" i="0" dirty="0">
                <a:effectLst/>
                <a:latin typeface="Times New Roman" panose="02020603050405020304" pitchFamily="18" charset="0"/>
                <a:cs typeface="Times New Roman" panose="02020603050405020304" pitchFamily="18" charset="0"/>
              </a:rPr>
              <a:t>Bots can greatly reduce the number of human agents required and also improve the employee attrition ratio which is due to the repetitive nature of routine calls.</a:t>
            </a:r>
          </a:p>
          <a:p>
            <a:endParaRPr lang="en-US" sz="1600"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306" y="2106132"/>
            <a:ext cx="8259098" cy="763526"/>
          </a:xfrm>
        </p:spPr>
        <p:txBody>
          <a:bodyPr/>
          <a:lstStyle/>
          <a:p>
            <a:r>
              <a:rPr lang="en-IN" altLang="en-US" dirty="0"/>
              <a:t>THANK YOU!</a:t>
            </a:r>
          </a:p>
        </p:txBody>
      </p:sp>
      <p:pic>
        <p:nvPicPr>
          <p:cNvPr id="11" name="Picture 10">
            <a:extLst>
              <a:ext uri="{FF2B5EF4-FFF2-40B4-BE49-F238E27FC236}">
                <a16:creationId xmlns:a16="http://schemas.microsoft.com/office/drawing/2014/main" id="{1E1C4FE7-1524-0364-325F-B3D91EF8A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97" y="1398833"/>
            <a:ext cx="3559283" cy="27332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724" y="2471980"/>
            <a:ext cx="4843221" cy="2306495"/>
          </a:xfrm>
        </p:spPr>
        <p:txBody>
          <a:bodyPr>
            <a:normAutofit fontScale="52500" lnSpcReduction="20000"/>
          </a:bodyPr>
          <a:lstStyle/>
          <a:p>
            <a:pPr marL="0" indent="0" algn="l">
              <a:buNone/>
            </a:pPr>
            <a:r>
              <a:rPr lang="en-US" dirty="0">
                <a:latin typeface="Times New Roman" panose="02020603050405020304" pitchFamily="18" charset="0"/>
                <a:cs typeface="Times New Roman" panose="02020603050405020304" pitchFamily="18" charset="0"/>
              </a:rPr>
              <a:t>TEAM ID: PNT2022TMID23608 ​</a:t>
            </a:r>
          </a:p>
          <a:p>
            <a:pPr marL="0" indent="0" algn="l">
              <a:buNone/>
            </a:pP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BHUVANESHWARI M (113219071004)​</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MIRIDINI V (113219071019)​</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SAHANA JM (113219071033)​</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SUJI N (113219071043)​</a:t>
            </a:r>
          </a:p>
          <a:p>
            <a:endParaRPr lang="en-US" dirty="0"/>
          </a:p>
        </p:txBody>
      </p:sp>
      <p:sp>
        <p:nvSpPr>
          <p:cNvPr id="5" name="TextBox 4">
            <a:extLst>
              <a:ext uri="{FF2B5EF4-FFF2-40B4-BE49-F238E27FC236}">
                <a16:creationId xmlns:a16="http://schemas.microsoft.com/office/drawing/2014/main" id="{398868BC-BC8C-8AA5-00B3-B4EE2D1C43AE}"/>
              </a:ext>
            </a:extLst>
          </p:cNvPr>
          <p:cNvSpPr txBox="1"/>
          <p:nvPr/>
        </p:nvSpPr>
        <p:spPr>
          <a:xfrm flipH="1">
            <a:off x="5168684" y="2748064"/>
            <a:ext cx="4369021"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bg1"/>
                </a:solidFill>
                <a:latin typeface="Times New Roman" pitchFamily="18" charset="0"/>
                <a:cs typeface="Times New Roman" pitchFamily="18" charset="0"/>
              </a:rPr>
              <a:t>Industry mentor :</a:t>
            </a:r>
            <a:r>
              <a:rPr lang="en-US" sz="1600" dirty="0" err="1">
                <a:solidFill>
                  <a:schemeClr val="bg1"/>
                </a:solidFill>
                <a:latin typeface="Times New Roman" pitchFamily="18" charset="0"/>
                <a:cs typeface="Times New Roman" pitchFamily="18" charset="0"/>
              </a:rPr>
              <a:t>Mrs.Durga</a:t>
            </a:r>
            <a:r>
              <a:rPr lang="en-US" sz="1600" dirty="0">
                <a:solidFill>
                  <a:schemeClr val="bg1"/>
                </a:solidFill>
                <a:latin typeface="Times New Roman" pitchFamily="18" charset="0"/>
                <a:cs typeface="Times New Roman" pitchFamily="18" charset="0"/>
              </a:rPr>
              <a:t> Prasad</a:t>
            </a:r>
          </a:p>
          <a:p>
            <a:pPr marL="285750" indent="-285750">
              <a:lnSpc>
                <a:spcPct val="150000"/>
              </a:lnSpc>
              <a:buFont typeface="Arial" panose="020B0604020202020204" pitchFamily="34" charset="0"/>
              <a:buChar char="•"/>
            </a:pPr>
            <a:r>
              <a:rPr lang="en-US" sz="1600" dirty="0">
                <a:solidFill>
                  <a:schemeClr val="bg1"/>
                </a:solidFill>
                <a:latin typeface="Times New Roman" pitchFamily="18" charset="0"/>
                <a:cs typeface="Times New Roman" pitchFamily="18" charset="0"/>
              </a:rPr>
              <a:t>Faculty  </a:t>
            </a:r>
            <a:r>
              <a:rPr lang="en-US" sz="1600" dirty="0" err="1">
                <a:solidFill>
                  <a:schemeClr val="bg1"/>
                </a:solidFill>
                <a:latin typeface="Times New Roman" pitchFamily="18" charset="0"/>
                <a:cs typeface="Times New Roman" pitchFamily="18" charset="0"/>
              </a:rPr>
              <a:t>mentor:Mrs.S.Vinodhini</a:t>
            </a:r>
            <a:endParaRPr lang="en-US" sz="1600" dirty="0">
              <a:solidFill>
                <a:schemeClr val="bg1"/>
              </a:solidFill>
              <a:latin typeface="Times New Roman" pitchFamily="18" charset="0"/>
              <a:cs typeface="Times New Roman" pitchFamily="18" charset="0"/>
            </a:endParaRPr>
          </a:p>
          <a:p>
            <a:pPr marL="285750" indent="-285750">
              <a:lnSpc>
                <a:spcPct val="150000"/>
              </a:lnSpc>
              <a:buFont typeface="Arial" panose="020B0604020202020204" pitchFamily="34" charset="0"/>
              <a:buChar char="•"/>
            </a:pPr>
            <a:r>
              <a:rPr lang="en-US" sz="1600" dirty="0">
                <a:solidFill>
                  <a:schemeClr val="bg1"/>
                </a:solidFill>
                <a:latin typeface="Times New Roman" pitchFamily="18" charset="0"/>
                <a:cs typeface="Times New Roman" pitchFamily="18" charset="0"/>
              </a:rPr>
              <a:t>Evaluator </a:t>
            </a:r>
            <a:r>
              <a:rPr lang="en-US" sz="1600" dirty="0" err="1">
                <a:solidFill>
                  <a:schemeClr val="bg1"/>
                </a:solidFill>
                <a:latin typeface="Times New Roman" pitchFamily="18" charset="0"/>
                <a:cs typeface="Times New Roman" pitchFamily="18" charset="0"/>
              </a:rPr>
              <a:t>name:Mrs.CM.Nalayini</a:t>
            </a:r>
            <a:endParaRPr lang="en-US" sz="1600" dirty="0">
              <a:latin typeface="Times New Roman" pitchFamily="18" charset="0"/>
              <a:cs typeface="Times New Roman" pitchFamily="18" charset="0"/>
            </a:endParaRPr>
          </a:p>
          <a:p>
            <a:r>
              <a:rPr lang="en-US" sz="1800" dirty="0">
                <a:latin typeface="Times New Roman" pitchFamily="18" charset="0"/>
                <a:cs typeface="Times New Roman" pitchFamily="18" charset="0"/>
              </a:rPr>
              <a:t> </a:t>
            </a:r>
          </a:p>
          <a:p>
            <a:endParaRPr lang="en-IN" dirty="0"/>
          </a:p>
        </p:txBody>
      </p:sp>
      <p:sp>
        <p:nvSpPr>
          <p:cNvPr id="6" name="Rectangle 5">
            <a:extLst>
              <a:ext uri="{FF2B5EF4-FFF2-40B4-BE49-F238E27FC236}">
                <a16:creationId xmlns:a16="http://schemas.microsoft.com/office/drawing/2014/main" id="{55E9A907-EFAD-10B6-8B85-4FD46478DB47}"/>
              </a:ext>
            </a:extLst>
          </p:cNvPr>
          <p:cNvSpPr/>
          <p:nvPr/>
        </p:nvSpPr>
        <p:spPr>
          <a:xfrm>
            <a:off x="1561779" y="993384"/>
            <a:ext cx="6376490" cy="1077218"/>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AI BASED DISCOURSE FOR </a:t>
            </a: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BANKING INDUSTRY</a:t>
            </a:r>
            <a:endParaRPr lang="en-I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ABSTRACT</a:t>
            </a:r>
          </a:p>
        </p:txBody>
      </p:sp>
      <p:sp>
        <p:nvSpPr>
          <p:cNvPr id="5" name="Content Placeholder 4"/>
          <p:cNvSpPr>
            <a:spLocks noGrp="1"/>
          </p:cNvSpPr>
          <p:nvPr>
            <p:ph idx="1"/>
          </p:nvPr>
        </p:nvSpPr>
        <p:spPr/>
        <p:txBody>
          <a:bodyPr>
            <a:normAutofit fontScale="75000" lnSpcReduction="20000"/>
          </a:bodyPr>
          <a:lstStyle/>
          <a:p>
            <a:r>
              <a:rPr lang="en-US" dirty="0">
                <a:latin typeface="Times New Roman" panose="02020603050405020304" pitchFamily="18" charset="0"/>
                <a:cs typeface="Times New Roman" panose="02020603050405020304" pitchFamily="18" charset="0"/>
              </a:rPr>
              <a:t>In this project, we will be building a Chat Bot using IBM Watson’s assistant. This Chat Bot will have the ability to perform activities such as guiding the customer to create a bank account, answering loan queries, general bank queries, queries related to net banking and all such kind of similar needs. With the help of this bot the customer will be able to get all the required details related to banking. This bot is deployed using Python-Flask. We will be building a Flask application which will be running in our local browser with a user interface. We will also make use of Python, NLP, IBM Cloud, Deep learning to build this Chat Bot. In the flask application the users will be able to interact with Bot and clear their queries.​</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rPr>
              <a:t>PROBLEM STATEMENT</a:t>
            </a:r>
          </a:p>
        </p:txBody>
      </p:sp>
      <p:graphicFrame>
        <p:nvGraphicFramePr>
          <p:cNvPr id="2" name="Content Placeholder 1"/>
          <p:cNvGraphicFramePr>
            <a:graphicFrameLocks noGrp="1"/>
          </p:cNvGraphicFramePr>
          <p:nvPr>
            <p:ph idx="1"/>
          </p:nvPr>
        </p:nvGraphicFramePr>
        <p:xfrm>
          <a:off x="1732936" y="1143000"/>
          <a:ext cx="6828155" cy="3394710"/>
        </p:xfrm>
        <a:graphic>
          <a:graphicData uri="http://schemas.openxmlformats.org/drawingml/2006/table">
            <a:tbl>
              <a:tblPr firstRow="1" bandRow="1">
                <a:tableStyleId>{5940675A-B579-460E-94D1-54222C63F5DA}</a:tableStyleId>
              </a:tblPr>
              <a:tblGrid>
                <a:gridCol w="1204595">
                  <a:extLst>
                    <a:ext uri="{9D8B030D-6E8A-4147-A177-3AD203B41FA5}">
                      <a16:colId xmlns:a16="http://schemas.microsoft.com/office/drawing/2014/main" val="20000"/>
                    </a:ext>
                  </a:extLst>
                </a:gridCol>
                <a:gridCol w="962660">
                  <a:extLst>
                    <a:ext uri="{9D8B030D-6E8A-4147-A177-3AD203B41FA5}">
                      <a16:colId xmlns:a16="http://schemas.microsoft.com/office/drawing/2014/main" val="20001"/>
                    </a:ext>
                  </a:extLst>
                </a:gridCol>
                <a:gridCol w="1042670">
                  <a:extLst>
                    <a:ext uri="{9D8B030D-6E8A-4147-A177-3AD203B41FA5}">
                      <a16:colId xmlns:a16="http://schemas.microsoft.com/office/drawing/2014/main" val="20002"/>
                    </a:ext>
                  </a:extLst>
                </a:gridCol>
                <a:gridCol w="98806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626870">
                  <a:extLst>
                    <a:ext uri="{9D8B030D-6E8A-4147-A177-3AD203B41FA5}">
                      <a16:colId xmlns:a16="http://schemas.microsoft.com/office/drawing/2014/main" val="20005"/>
                    </a:ext>
                  </a:extLst>
                </a:gridCol>
              </a:tblGrid>
              <a:tr h="318135">
                <a:tc>
                  <a:txBody>
                    <a:bodyPr/>
                    <a:lstStyle/>
                    <a:p>
                      <a:pPr indent="0">
                        <a:buNone/>
                      </a:pPr>
                      <a:r>
                        <a:rPr lang="en-US" sz="1000" b="1">
                          <a:latin typeface="Times New Roman" panose="02020603050405020304" charset="0"/>
                          <a:cs typeface="Times New Roman" panose="02020603050405020304" charset="0"/>
                        </a:rPr>
                        <a:t>ProblemStatement(PS)</a:t>
                      </a:r>
                      <a:endParaRPr lang="en-US" sz="1000" b="1">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Times New Roman" panose="02020603050405020304" charset="0"/>
                          <a:cs typeface="Times New Roman" panose="02020603050405020304" charset="0"/>
                        </a:rPr>
                        <a:t>Iam(Customer)</a:t>
                      </a:r>
                      <a:endParaRPr lang="en-US" sz="1000" b="1">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Times New Roman" panose="02020603050405020304" charset="0"/>
                          <a:cs typeface="Times New Roman" panose="02020603050405020304" charset="0"/>
                        </a:rPr>
                        <a:t>I’mtrying to</a:t>
                      </a:r>
                      <a:endParaRPr lang="en-US" sz="1000" b="1">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Times New Roman" panose="02020603050405020304" charset="0"/>
                          <a:cs typeface="Times New Roman" panose="02020603050405020304" charset="0"/>
                        </a:rPr>
                        <a:t>But</a:t>
                      </a:r>
                      <a:endParaRPr lang="en-US" sz="1000" b="1">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Times New Roman" panose="02020603050405020304" charset="0"/>
                          <a:cs typeface="Times New Roman" panose="02020603050405020304" charset="0"/>
                        </a:rPr>
                        <a:t>Because</a:t>
                      </a:r>
                      <a:endParaRPr lang="en-US" sz="1000" b="1">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Times New Roman" panose="02020603050405020304" charset="0"/>
                          <a:cs typeface="Times New Roman" panose="02020603050405020304" charset="0"/>
                        </a:rPr>
                        <a:t>Whichmakes mefeel</a:t>
                      </a:r>
                      <a:endParaRPr lang="en-US" sz="1000" b="1">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indent="0">
                        <a:buNone/>
                      </a:pPr>
                      <a:r>
                        <a:rPr lang="en-US" sz="1000" b="0">
                          <a:latin typeface="Times New Roman" panose="02020603050405020304" charset="0"/>
                          <a:cs typeface="Times New Roman" panose="02020603050405020304" charset="0"/>
                        </a:rPr>
                        <a:t>PS-1</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A bankCustomer</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Do mytransactionsviabank</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Ittakeslongtime</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Thebank isrushanddistant</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frustrated</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4875">
                <a:tc>
                  <a:txBody>
                    <a:bodyPr/>
                    <a:lstStyle/>
                    <a:p>
                      <a:pPr indent="0">
                        <a:buNone/>
                      </a:pPr>
                      <a:r>
                        <a:rPr lang="en-US" sz="1000" b="0">
                          <a:latin typeface="Times New Roman" panose="02020603050405020304" charset="0"/>
                          <a:cs typeface="Times New Roman" panose="02020603050405020304" charset="0"/>
                        </a:rPr>
                        <a:t>PS-2</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ATraveller</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To send mymoney to myfamily</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It isinconvenient</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I don’t stayin a singleplace for along timeandIkeeptravelling</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I couldn’t support myfamily</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270">
                <a:tc>
                  <a:txBody>
                    <a:bodyPr/>
                    <a:lstStyle/>
                    <a:p>
                      <a:pPr indent="0">
                        <a:buNone/>
                      </a:pPr>
                      <a:r>
                        <a:rPr lang="en-US" sz="1000" b="0">
                          <a:latin typeface="Times New Roman" panose="02020603050405020304" charset="0"/>
                          <a:cs typeface="Times New Roman" panose="02020603050405020304" charset="0"/>
                        </a:rPr>
                        <a:t>PS-3</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Priya, abusyworkingwoman</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To do mytransactionsviabank</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It is notpossible</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I don’t haveenoughtimetogobankdirectly</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unfinished</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59180">
                <a:tc>
                  <a:txBody>
                    <a:bodyPr/>
                    <a:lstStyle/>
                    <a:p>
                      <a:pPr indent="0">
                        <a:buNone/>
                      </a:pPr>
                      <a:r>
                        <a:rPr lang="en-US" sz="1000" b="0">
                          <a:latin typeface="Times New Roman" panose="02020603050405020304" charset="0"/>
                          <a:cs typeface="Times New Roman" panose="02020603050405020304" charset="0"/>
                        </a:rPr>
                        <a:t>PS-4</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Hosteller</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Avail aneducationalloan</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I amunawareofthedetails</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My hostelhas strictoutingrestrictionssoIcouldn’tgobankdirectly</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Thatmyfeepaymentis pending</a:t>
                      </a:r>
                      <a:endParaRPr lang="en-US" sz="1000" b="0">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solve this Problem, we are going to design an AI Chatbot using IBM Watson Assistant which saves the Customer’s time and cost as they don't need to go bank directly. We are going to Deploy using Python Flask. We are also going to make use of many trending features such as NLP, NLU and IBM Cloud. We are going to train our model using Deep Learning. Our Chatbot will be built in such a way that it can Chat for hours without the need for human supervision.</a:t>
            </a:r>
          </a:p>
          <a:p>
            <a:endParaRPr lang="en-US"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sz="3200" dirty="0"/>
              <a:t>WORK FLOW</a:t>
            </a:r>
          </a:p>
        </p:txBody>
      </p:sp>
      <p:sp>
        <p:nvSpPr>
          <p:cNvPr id="5" name="Content Placeholder 4"/>
          <p:cNvSpPr>
            <a:spLocks noGrp="1"/>
          </p:cNvSpPr>
          <p:nvPr>
            <p:ph idx="1"/>
          </p:nvPr>
        </p:nvSpPr>
        <p:spPr/>
        <p:txBody>
          <a:bodyPr>
            <a:normAutofit fontScale="82500" lnSpcReduction="20000"/>
          </a:bodyPr>
          <a:lstStyle/>
          <a:p>
            <a:endParaRPr lang="en-US" dirty="0"/>
          </a:p>
          <a:p>
            <a:r>
              <a:rPr lang="en-US" dirty="0">
                <a:latin typeface="Times New Roman" panose="02020603050405020304" pitchFamily="18" charset="0"/>
                <a:cs typeface="Times New Roman" panose="02020603050405020304" pitchFamily="18" charset="0"/>
              </a:rPr>
              <a:t>Create IBM Services.</a:t>
            </a:r>
          </a:p>
          <a:p>
            <a:r>
              <a:rPr lang="en-US" dirty="0">
                <a:latin typeface="Times New Roman" panose="02020603050405020304" pitchFamily="18" charset="0"/>
                <a:cs typeface="Times New Roman" panose="02020603050405020304" pitchFamily="18" charset="0"/>
              </a:rPr>
              <a:t>Creating skills &amp; Assistant for Chatbot.</a:t>
            </a:r>
          </a:p>
          <a:p>
            <a:r>
              <a:rPr lang="en-US" dirty="0">
                <a:latin typeface="Times New Roman" panose="02020603050405020304" pitchFamily="18" charset="0"/>
                <a:cs typeface="Times New Roman" panose="02020603050405020304" pitchFamily="18" charset="0"/>
              </a:rPr>
              <a:t>Creating Savings account action.</a:t>
            </a:r>
          </a:p>
          <a:p>
            <a:r>
              <a:rPr lang="en-US" dirty="0">
                <a:latin typeface="Times New Roman" panose="02020603050405020304" pitchFamily="18" charset="0"/>
                <a:cs typeface="Times New Roman" panose="02020603050405020304" pitchFamily="18" charset="0"/>
              </a:rPr>
              <a:t>Creating Current account action.</a:t>
            </a:r>
          </a:p>
          <a:p>
            <a:r>
              <a:rPr lang="en-US" dirty="0">
                <a:latin typeface="Times New Roman" panose="02020603050405020304" pitchFamily="18" charset="0"/>
                <a:cs typeface="Times New Roman" panose="02020603050405020304" pitchFamily="18" charset="0"/>
              </a:rPr>
              <a:t>Creating Loan account action.</a:t>
            </a:r>
          </a:p>
          <a:p>
            <a:r>
              <a:rPr lang="en-US" dirty="0">
                <a:latin typeface="Times New Roman" panose="02020603050405020304" pitchFamily="18" charset="0"/>
                <a:cs typeface="Times New Roman" panose="02020603050405020304" pitchFamily="18" charset="0"/>
              </a:rPr>
              <a:t>Creating a general query action.</a:t>
            </a:r>
          </a:p>
          <a:p>
            <a:r>
              <a:rPr lang="en-US" dirty="0">
                <a:latin typeface="Times New Roman" panose="02020603050405020304" pitchFamily="18" charset="0"/>
                <a:cs typeface="Times New Roman" panose="02020603050405020304" pitchFamily="18" charset="0"/>
              </a:rPr>
              <a:t>Creating a Net banking action.</a:t>
            </a:r>
          </a:p>
          <a:p>
            <a:r>
              <a:rPr lang="en-US" dirty="0">
                <a:latin typeface="Times New Roman" panose="02020603050405020304" pitchFamily="18" charset="0"/>
                <a:cs typeface="Times New Roman" panose="02020603050405020304" pitchFamily="18" charset="0"/>
              </a:rPr>
              <a:t>Create HTML web page.</a:t>
            </a:r>
          </a:p>
          <a:p>
            <a:r>
              <a:rPr lang="en-US" dirty="0">
                <a:latin typeface="Times New Roman" panose="02020603050405020304" pitchFamily="18" charset="0"/>
                <a:cs typeface="Times New Roman" panose="02020603050405020304" pitchFamily="18" charset="0"/>
              </a:rPr>
              <a:t>Integrate the Watson Chatbot with web page</a:t>
            </a:r>
            <a:r>
              <a:rPr lang="en-US" dirty="0"/>
              <a:t>.</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410704"/>
            <a:ext cx="8259098" cy="658679"/>
          </a:xfrm>
        </p:spPr>
        <p:txBody>
          <a:bodyPr>
            <a:normAutofit/>
          </a:bodyPr>
          <a:lstStyle/>
          <a:p>
            <a:r>
              <a:rPr lang="en-IN" altLang="en-US" sz="3200" dirty="0">
                <a:latin typeface="Times New Roman" panose="02020603050405020304" pitchFamily="18" charset="0"/>
                <a:cs typeface="Times New Roman" panose="02020603050405020304" pitchFamily="18" charset="0"/>
              </a:rPr>
              <a:t>JIRA</a:t>
            </a:r>
          </a:p>
        </p:txBody>
      </p:sp>
      <p:pic>
        <p:nvPicPr>
          <p:cNvPr id="5" name="Content Placeholder 4">
            <a:extLst>
              <a:ext uri="{FF2B5EF4-FFF2-40B4-BE49-F238E27FC236}">
                <a16:creationId xmlns:a16="http://schemas.microsoft.com/office/drawing/2014/main" id="{844F13D7-8618-AEC0-680B-B117D675DB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376"/>
          <a:stretch/>
        </p:blipFill>
        <p:spPr>
          <a:xfrm>
            <a:off x="2061275" y="1239676"/>
            <a:ext cx="4881967" cy="36791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88956" y="709854"/>
            <a:ext cx="2843939" cy="723739"/>
          </a:xfrm>
        </p:spPr>
        <p:txBody>
          <a:bodyPr>
            <a:noAutofit/>
          </a:bodyPr>
          <a:lstStyle/>
          <a:p>
            <a:r>
              <a:rPr lang="en-IN" altLang="en-US" sz="3600" dirty="0">
                <a:solidFill>
                  <a:schemeClr val="accent5">
                    <a:lumMod val="40000"/>
                    <a:lumOff val="60000"/>
                  </a:schemeClr>
                </a:solidFill>
                <a:latin typeface="Times New Roman" panose="02020603050405020304" pitchFamily="18" charset="0"/>
                <a:cs typeface="Times New Roman" panose="02020603050405020304" pitchFamily="18" charset="0"/>
              </a:rPr>
              <a:t>OUTPUT</a:t>
            </a:r>
            <a:endParaRPr lang="en-IN" altLang="en-US" sz="44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pic>
        <p:nvPicPr>
          <p:cNvPr id="26" name="Picture 26"/>
          <p:cNvPicPr>
            <a:picLocks noGrp="1" noChangeAspect="1"/>
          </p:cNvPicPr>
          <p:nvPr>
            <p:ph sz="half" idx="2"/>
          </p:nvPr>
        </p:nvPicPr>
        <p:blipFill>
          <a:blip r:embed="rId2"/>
          <a:stretch>
            <a:fillRect/>
          </a:stretch>
        </p:blipFill>
        <p:spPr>
          <a:xfrm>
            <a:off x="441702" y="1433593"/>
            <a:ext cx="8245098" cy="3415268"/>
          </a:xfrm>
          <a:prstGeom prst="rect">
            <a:avLst/>
          </a:prstGeom>
        </p:spPr>
      </p:pic>
      <p:sp>
        <p:nvSpPr>
          <p:cNvPr id="7" name="Text Box 6"/>
          <p:cNvSpPr txBox="1"/>
          <p:nvPr/>
        </p:nvSpPr>
        <p:spPr>
          <a:xfrm>
            <a:off x="3002915" y="1999615"/>
            <a:ext cx="309880" cy="368300"/>
          </a:xfrm>
          <a:prstGeom prst="rect">
            <a:avLst/>
          </a:prstGeom>
          <a:noFill/>
        </p:spPr>
        <p:txBody>
          <a:bodyPr wrap="none" rtlCol="0">
            <a:spAutoFit/>
          </a:bodyPr>
          <a:lstStyle/>
          <a:p>
            <a:endParaRPr lang="en-US"/>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7"/>
          <p:cNvPicPr>
            <a:picLocks noGrp="1" noChangeAspect="1"/>
          </p:cNvPicPr>
          <p:nvPr>
            <p:ph sz="quarter" idx="4"/>
          </p:nvPr>
        </p:nvPicPr>
        <p:blipFill>
          <a:blip r:embed="rId2"/>
          <a:stretch>
            <a:fillRect/>
          </a:stretch>
        </p:blipFill>
        <p:spPr>
          <a:xfrm>
            <a:off x="805912" y="984142"/>
            <a:ext cx="7415939" cy="3657599"/>
          </a:xfrm>
          <a:prstGeom prst="rect">
            <a:avLst/>
          </a:prstGeom>
        </p:spPr>
      </p:pic>
      <p:sp>
        <p:nvSpPr>
          <p:cNvPr id="7" name="Text Box 6"/>
          <p:cNvSpPr txBox="1"/>
          <p:nvPr/>
        </p:nvSpPr>
        <p:spPr>
          <a:xfrm>
            <a:off x="3002915" y="1999615"/>
            <a:ext cx="309880" cy="368300"/>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69494069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On-screen Show (16:9)</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Times New Roman</vt:lpstr>
      <vt:lpstr>Office Theme</vt:lpstr>
      <vt:lpstr>VELAMMAL ENGINEERING COLLEGE</vt:lpstr>
      <vt:lpstr>PowerPoint Presentation</vt:lpstr>
      <vt:lpstr>ABSTRACT</vt:lpstr>
      <vt:lpstr>PROBLEM STATEMENT</vt:lpstr>
      <vt:lpstr>PROPOSED SOLUTION</vt:lpstr>
      <vt:lpstr>WORK FLOW</vt:lpstr>
      <vt:lpstr>JIRA</vt:lpstr>
      <vt:lpstr>PowerPoint Presentation</vt:lpstr>
      <vt:lpstr>PowerPoint Presentation</vt:lpstr>
      <vt:lpstr>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2017-08-01T15:40:00Z</dcterms:created>
  <dcterms:modified xsi:type="dcterms:W3CDTF">2022-11-24T06:34:52Z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784F5BAD775E467190AC623DB5047818</vt:lpwstr>
  </property>
  <property fmtid="{D5CDD505-2E9C-101B-9397-08002B2CF9AE}" pid="3" name="KSOProductBuildVer">
    <vt:lpwstr>1033-11.2.0.11341</vt:lpwstr>
  </property>
</Properties>
</file>