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309" r:id="rId4"/>
    <p:sldId id="273" r:id="rId5"/>
    <p:sldId id="310" r:id="rId6"/>
    <p:sldId id="291" r:id="rId7"/>
    <p:sldId id="295" r:id="rId8"/>
    <p:sldId id="293" r:id="rId9"/>
    <p:sldId id="306" r:id="rId10"/>
    <p:sldId id="271"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0000"/>
    <a:srgbClr val="0066FF"/>
    <a:srgbClr val="0000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660"/>
  </p:normalViewPr>
  <p:slideViewPr>
    <p:cSldViewPr>
      <p:cViewPr varScale="1">
        <p:scale>
          <a:sx n="83" d="100"/>
          <a:sy n="83" d="100"/>
        </p:scale>
        <p:origin x="-1368"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0C3F2-125F-C05C-30A0-85C77647AAA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AA4816F-9B53-0B65-9552-F2B57244609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25C9961-EDD2-6351-FACA-128B58B556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0679BD33-12ED-891E-C973-3D84196B80B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332A6ADE-BC26-B2CC-9516-EF2A94214111}"/>
              </a:ext>
            </a:extLst>
          </p:cNvPr>
          <p:cNvSpPr>
            <a:spLocks noGrp="1"/>
          </p:cNvSpPr>
          <p:nvPr>
            <p:ph type="sldNum" sz="quarter" idx="12"/>
          </p:nvPr>
        </p:nvSpPr>
        <p:spPr/>
        <p:txBody>
          <a:bodyPr/>
          <a:lstStyle>
            <a:lvl1pPr>
              <a:defRPr/>
            </a:lvl1pPr>
          </a:lstStyle>
          <a:p>
            <a:fld id="{63183D0D-DF78-4A86-93C3-F9747DEB223D}" type="slidenum">
              <a:rPr lang="en-US" altLang="en-US"/>
              <a:pPr/>
              <a:t>‹#›</a:t>
            </a:fld>
            <a:endParaRPr lang="en-US" altLang="en-US"/>
          </a:p>
        </p:txBody>
      </p:sp>
    </p:spTree>
    <p:extLst>
      <p:ext uri="{BB962C8B-B14F-4D97-AF65-F5344CB8AC3E}">
        <p14:creationId xmlns:p14="http://schemas.microsoft.com/office/powerpoint/2010/main" val="403151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D9FD89-8D19-C54B-D596-E2A73E76B2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E1B5DB2-39F0-2981-70F7-A14EE7E4C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E19AC0-6C85-639D-8391-EB34EB2EB9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0D1BBBF2-A712-56B3-0E27-BC3C4F92073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8E39CCB3-9EC2-3815-9279-2BC0DA4C96FB}"/>
              </a:ext>
            </a:extLst>
          </p:cNvPr>
          <p:cNvSpPr>
            <a:spLocks noGrp="1"/>
          </p:cNvSpPr>
          <p:nvPr>
            <p:ph type="sldNum" sz="quarter" idx="12"/>
          </p:nvPr>
        </p:nvSpPr>
        <p:spPr/>
        <p:txBody>
          <a:bodyPr/>
          <a:lstStyle>
            <a:lvl1pPr>
              <a:defRPr/>
            </a:lvl1pPr>
          </a:lstStyle>
          <a:p>
            <a:fld id="{F8B1D467-F82D-4AD8-9D1D-B9B0C2A36B94}" type="slidenum">
              <a:rPr lang="en-US" altLang="en-US"/>
              <a:pPr/>
              <a:t>‹#›</a:t>
            </a:fld>
            <a:endParaRPr lang="en-US" altLang="en-US"/>
          </a:p>
        </p:txBody>
      </p:sp>
    </p:spTree>
    <p:extLst>
      <p:ext uri="{BB962C8B-B14F-4D97-AF65-F5344CB8AC3E}">
        <p14:creationId xmlns:p14="http://schemas.microsoft.com/office/powerpoint/2010/main" val="41718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C02E1BD-11E7-8762-96DC-1D9C2850668C}"/>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10EE7E6-112C-FCC4-2D67-790AC272CA78}"/>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29793C1-72E1-16DE-E1DB-0D998296830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B96869C9-CC1B-F499-6A4F-3D4B45D0F82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1F2483BF-D0F6-61CD-068E-AE2B7843BAFF}"/>
              </a:ext>
            </a:extLst>
          </p:cNvPr>
          <p:cNvSpPr>
            <a:spLocks noGrp="1"/>
          </p:cNvSpPr>
          <p:nvPr>
            <p:ph type="sldNum" sz="quarter" idx="12"/>
          </p:nvPr>
        </p:nvSpPr>
        <p:spPr/>
        <p:txBody>
          <a:bodyPr/>
          <a:lstStyle>
            <a:lvl1pPr>
              <a:defRPr/>
            </a:lvl1pPr>
          </a:lstStyle>
          <a:p>
            <a:fld id="{93ADF9EC-E650-417D-91A6-C37A3AC00B9A}" type="slidenum">
              <a:rPr lang="en-US" altLang="en-US"/>
              <a:pPr/>
              <a:t>‹#›</a:t>
            </a:fld>
            <a:endParaRPr lang="en-US" altLang="en-US"/>
          </a:p>
        </p:txBody>
      </p:sp>
    </p:spTree>
    <p:extLst>
      <p:ext uri="{BB962C8B-B14F-4D97-AF65-F5344CB8AC3E}">
        <p14:creationId xmlns:p14="http://schemas.microsoft.com/office/powerpoint/2010/main" val="248536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753952-BA4E-4A7A-6F4C-C2CE1A040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D6351C8-6D55-9CC3-AE95-3317EADEA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2E8723-43AA-5928-14F5-4C98555E4D4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B8AE821F-D943-BCD7-6B25-C1392438A2A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768B050B-9186-2301-569C-569B1B65A364}"/>
              </a:ext>
            </a:extLst>
          </p:cNvPr>
          <p:cNvSpPr>
            <a:spLocks noGrp="1"/>
          </p:cNvSpPr>
          <p:nvPr>
            <p:ph type="sldNum" sz="quarter" idx="12"/>
          </p:nvPr>
        </p:nvSpPr>
        <p:spPr/>
        <p:txBody>
          <a:bodyPr/>
          <a:lstStyle>
            <a:lvl1pPr>
              <a:defRPr/>
            </a:lvl1pPr>
          </a:lstStyle>
          <a:p>
            <a:fld id="{BAC01B02-8C23-45A1-AAC7-ABE0281714D4}" type="slidenum">
              <a:rPr lang="en-US" altLang="en-US"/>
              <a:pPr/>
              <a:t>‹#›</a:t>
            </a:fld>
            <a:endParaRPr lang="en-US" altLang="en-US"/>
          </a:p>
        </p:txBody>
      </p:sp>
    </p:spTree>
    <p:extLst>
      <p:ext uri="{BB962C8B-B14F-4D97-AF65-F5344CB8AC3E}">
        <p14:creationId xmlns:p14="http://schemas.microsoft.com/office/powerpoint/2010/main" val="41265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7109F2-CD54-568E-5FEE-7026B41EFA5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0722820-26FF-4B74-FA2C-A4BA99DD002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xmlns="" id="{465B80B4-C0FA-C3D7-E8CF-C51E212B0BD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89F61B47-3BFB-5426-B387-66FC4062600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4980774E-2617-BFA2-A3D7-230D939E5158}"/>
              </a:ext>
            </a:extLst>
          </p:cNvPr>
          <p:cNvSpPr>
            <a:spLocks noGrp="1"/>
          </p:cNvSpPr>
          <p:nvPr>
            <p:ph type="sldNum" sz="quarter" idx="12"/>
          </p:nvPr>
        </p:nvSpPr>
        <p:spPr/>
        <p:txBody>
          <a:bodyPr/>
          <a:lstStyle>
            <a:lvl1pPr>
              <a:defRPr/>
            </a:lvl1pPr>
          </a:lstStyle>
          <a:p>
            <a:fld id="{98AFCA3E-4617-4A0F-947E-A209CF079188}" type="slidenum">
              <a:rPr lang="en-US" altLang="en-US"/>
              <a:pPr/>
              <a:t>‹#›</a:t>
            </a:fld>
            <a:endParaRPr lang="en-US" altLang="en-US"/>
          </a:p>
        </p:txBody>
      </p:sp>
    </p:spTree>
    <p:extLst>
      <p:ext uri="{BB962C8B-B14F-4D97-AF65-F5344CB8AC3E}">
        <p14:creationId xmlns:p14="http://schemas.microsoft.com/office/powerpoint/2010/main" val="83535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82DF8-5DE0-5D3D-DC33-1A7F4D907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77BFEFE-C7F0-2EAA-C2EE-3638FEF729C7}"/>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695CA96-4947-46C5-F1DA-C4CEA5DF6075}"/>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9063A10-9E17-9190-0CAC-A03580C729F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xmlns="" id="{CAC6B2F2-916F-5B6D-73D2-90F246A45AF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xmlns="" id="{01F1BE36-89AF-B27F-8A11-B42E298A84F0}"/>
              </a:ext>
            </a:extLst>
          </p:cNvPr>
          <p:cNvSpPr>
            <a:spLocks noGrp="1"/>
          </p:cNvSpPr>
          <p:nvPr>
            <p:ph type="sldNum" sz="quarter" idx="12"/>
          </p:nvPr>
        </p:nvSpPr>
        <p:spPr/>
        <p:txBody>
          <a:bodyPr/>
          <a:lstStyle>
            <a:lvl1pPr>
              <a:defRPr/>
            </a:lvl1pPr>
          </a:lstStyle>
          <a:p>
            <a:fld id="{00F52EF0-A007-470A-AEA2-9A676AD249C5}" type="slidenum">
              <a:rPr lang="en-US" altLang="en-US"/>
              <a:pPr/>
              <a:t>‹#›</a:t>
            </a:fld>
            <a:endParaRPr lang="en-US" altLang="en-US"/>
          </a:p>
        </p:txBody>
      </p:sp>
    </p:spTree>
    <p:extLst>
      <p:ext uri="{BB962C8B-B14F-4D97-AF65-F5344CB8AC3E}">
        <p14:creationId xmlns:p14="http://schemas.microsoft.com/office/powerpoint/2010/main" val="297870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5A31D8-E67E-B913-B9CB-06D8A1718A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C9A43FC-CA06-85C4-9757-00236A10A6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0E7723B-21E8-B9C0-B309-C6C1BE75B0B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B320187-05A8-8C9E-C04F-84A51FD0E95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0BF1A9B-F3AD-587A-90AE-EEA742F0BFC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314CE9C-948B-E776-C6B4-F1EB7DD978F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xmlns="" id="{884EE58A-C718-C979-C9DA-3AB57649FBA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xmlns="" id="{7D18ADB9-9CCD-D3D0-A2B1-CBA62DAA1DB5}"/>
              </a:ext>
            </a:extLst>
          </p:cNvPr>
          <p:cNvSpPr>
            <a:spLocks noGrp="1"/>
          </p:cNvSpPr>
          <p:nvPr>
            <p:ph type="sldNum" sz="quarter" idx="12"/>
          </p:nvPr>
        </p:nvSpPr>
        <p:spPr/>
        <p:txBody>
          <a:bodyPr/>
          <a:lstStyle>
            <a:lvl1pPr>
              <a:defRPr/>
            </a:lvl1pPr>
          </a:lstStyle>
          <a:p>
            <a:fld id="{E239B55C-DB0E-4886-A6AD-21873F356092}" type="slidenum">
              <a:rPr lang="en-US" altLang="en-US"/>
              <a:pPr/>
              <a:t>‹#›</a:t>
            </a:fld>
            <a:endParaRPr lang="en-US" altLang="en-US"/>
          </a:p>
        </p:txBody>
      </p:sp>
    </p:spTree>
    <p:extLst>
      <p:ext uri="{BB962C8B-B14F-4D97-AF65-F5344CB8AC3E}">
        <p14:creationId xmlns:p14="http://schemas.microsoft.com/office/powerpoint/2010/main" val="300086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45BEC-ACB9-B584-0D4C-35C35ACAD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C01DD57-F133-418E-7E10-0873FF084A0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xmlns="" id="{F06D424B-252B-8EEF-FC60-6A0854CDB15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xmlns="" id="{891AE493-0196-9C28-F373-679536D10612}"/>
              </a:ext>
            </a:extLst>
          </p:cNvPr>
          <p:cNvSpPr>
            <a:spLocks noGrp="1"/>
          </p:cNvSpPr>
          <p:nvPr>
            <p:ph type="sldNum" sz="quarter" idx="12"/>
          </p:nvPr>
        </p:nvSpPr>
        <p:spPr/>
        <p:txBody>
          <a:bodyPr/>
          <a:lstStyle>
            <a:lvl1pPr>
              <a:defRPr/>
            </a:lvl1pPr>
          </a:lstStyle>
          <a:p>
            <a:fld id="{3322CB04-9AB6-4EDD-8A22-9A85B4C5C1EF}" type="slidenum">
              <a:rPr lang="en-US" altLang="en-US"/>
              <a:pPr/>
              <a:t>‹#›</a:t>
            </a:fld>
            <a:endParaRPr lang="en-US" altLang="en-US"/>
          </a:p>
        </p:txBody>
      </p:sp>
    </p:spTree>
    <p:extLst>
      <p:ext uri="{BB962C8B-B14F-4D97-AF65-F5344CB8AC3E}">
        <p14:creationId xmlns:p14="http://schemas.microsoft.com/office/powerpoint/2010/main" val="412815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972DFAF-B37D-B016-93D4-AFF8277C0DA6}"/>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xmlns="" id="{EF8842F3-7573-7708-8435-91AED8761D5D}"/>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xmlns="" id="{CBED862A-A533-1067-B224-7CE4A48AFDBA}"/>
              </a:ext>
            </a:extLst>
          </p:cNvPr>
          <p:cNvSpPr>
            <a:spLocks noGrp="1"/>
          </p:cNvSpPr>
          <p:nvPr>
            <p:ph type="sldNum" sz="quarter" idx="12"/>
          </p:nvPr>
        </p:nvSpPr>
        <p:spPr/>
        <p:txBody>
          <a:bodyPr/>
          <a:lstStyle>
            <a:lvl1pPr>
              <a:defRPr/>
            </a:lvl1pPr>
          </a:lstStyle>
          <a:p>
            <a:fld id="{871FC81D-0686-4A91-84DE-69A23B4E3CE7}" type="slidenum">
              <a:rPr lang="en-US" altLang="en-US"/>
              <a:pPr/>
              <a:t>‹#›</a:t>
            </a:fld>
            <a:endParaRPr lang="en-US" altLang="en-US"/>
          </a:p>
        </p:txBody>
      </p:sp>
    </p:spTree>
    <p:extLst>
      <p:ext uri="{BB962C8B-B14F-4D97-AF65-F5344CB8AC3E}">
        <p14:creationId xmlns:p14="http://schemas.microsoft.com/office/powerpoint/2010/main" val="301898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93BD91-2160-7425-9920-3009B40E178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E84B5F1-E385-441E-C63E-7586424573D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83D82B2-151B-FDC0-E40D-D95CAAA28A5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F7D75F-FBA4-35A5-3325-FA8B0B51FE8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xmlns="" id="{154B930E-E7FD-3B02-34D5-9E2BA608364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xmlns="" id="{C5F949D2-6D06-8735-9924-8C6F48FE47B6}"/>
              </a:ext>
            </a:extLst>
          </p:cNvPr>
          <p:cNvSpPr>
            <a:spLocks noGrp="1"/>
          </p:cNvSpPr>
          <p:nvPr>
            <p:ph type="sldNum" sz="quarter" idx="12"/>
          </p:nvPr>
        </p:nvSpPr>
        <p:spPr/>
        <p:txBody>
          <a:bodyPr/>
          <a:lstStyle>
            <a:lvl1pPr>
              <a:defRPr/>
            </a:lvl1pPr>
          </a:lstStyle>
          <a:p>
            <a:fld id="{D783426F-BF78-47E3-8E00-41C4FEE4A386}" type="slidenum">
              <a:rPr lang="en-US" altLang="en-US"/>
              <a:pPr/>
              <a:t>‹#›</a:t>
            </a:fld>
            <a:endParaRPr lang="en-US" altLang="en-US"/>
          </a:p>
        </p:txBody>
      </p:sp>
    </p:spTree>
    <p:extLst>
      <p:ext uri="{BB962C8B-B14F-4D97-AF65-F5344CB8AC3E}">
        <p14:creationId xmlns:p14="http://schemas.microsoft.com/office/powerpoint/2010/main" val="182079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F85529-CE55-F88C-731D-60288D50F97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F81997B-340C-6592-A12E-98864C5B228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1AE66CC-7D3B-908B-E57D-1D4C09278D2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BBBC5AF-7809-670C-5E7D-539E342CA83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xmlns="" id="{627CBB82-D3A1-46C3-2C5F-1EE78AF97E9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xmlns="" id="{4A2A2C4F-2E0A-03DA-8CB5-C5DCDAB5CD3A}"/>
              </a:ext>
            </a:extLst>
          </p:cNvPr>
          <p:cNvSpPr>
            <a:spLocks noGrp="1"/>
          </p:cNvSpPr>
          <p:nvPr>
            <p:ph type="sldNum" sz="quarter" idx="12"/>
          </p:nvPr>
        </p:nvSpPr>
        <p:spPr/>
        <p:txBody>
          <a:bodyPr/>
          <a:lstStyle>
            <a:lvl1pPr>
              <a:defRPr/>
            </a:lvl1pPr>
          </a:lstStyle>
          <a:p>
            <a:fld id="{5682D045-3EE0-473D-8DB4-EF86BF3E7D4D}" type="slidenum">
              <a:rPr lang="en-US" altLang="en-US"/>
              <a:pPr/>
              <a:t>‹#›</a:t>
            </a:fld>
            <a:endParaRPr lang="en-US" altLang="en-US"/>
          </a:p>
        </p:txBody>
      </p:sp>
    </p:spTree>
    <p:extLst>
      <p:ext uri="{BB962C8B-B14F-4D97-AF65-F5344CB8AC3E}">
        <p14:creationId xmlns:p14="http://schemas.microsoft.com/office/powerpoint/2010/main" val="334294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F805DE2A-A169-205F-457E-ABF264D2E2D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FF7BB356-BC5C-78A0-EF4A-E83EB7B0D7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xmlns="" id="{F555AC39-5599-3208-59FC-EFB34639847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xmlns="" id="{12B3B7FC-7311-5AE6-C6E7-E0ABA89EE44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xmlns="" id="{77048CCC-E007-61D4-C935-792A3BF5BEE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B25D085-8FB8-49E5-9652-15246D909D9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xmlns="" id="{BD1E0755-B478-DF69-BEF6-F5AA12B9B232}"/>
              </a:ext>
            </a:extLst>
          </p:cNvPr>
          <p:cNvSpPr>
            <a:spLocks noGrp="1" noChangeArrowheads="1"/>
          </p:cNvSpPr>
          <p:nvPr>
            <p:ph type="subTitle" idx="1"/>
          </p:nvPr>
        </p:nvSpPr>
        <p:spPr>
          <a:xfrm>
            <a:off x="2514600" y="3028950"/>
            <a:ext cx="6400800" cy="2533650"/>
          </a:xfrm>
        </p:spPr>
        <p:txBody>
          <a:bodyPr/>
          <a:lstStyle/>
          <a:p>
            <a:pPr algn="r">
              <a:lnSpc>
                <a:spcPct val="80000"/>
              </a:lnSpc>
            </a:pPr>
            <a:r>
              <a:rPr lang="en-US" altLang="en-US" sz="2800" dirty="0"/>
              <a:t>   </a:t>
            </a:r>
          </a:p>
          <a:p>
            <a:pPr algn="r">
              <a:lnSpc>
                <a:spcPct val="80000"/>
              </a:lnSpc>
            </a:pPr>
            <a:r>
              <a:rPr lang="en-US" altLang="en-US" b="1" dirty="0">
                <a:solidFill>
                  <a:srgbClr val="0000FF"/>
                </a:solidFill>
              </a:rPr>
              <a:t>Team Leader:</a:t>
            </a:r>
          </a:p>
          <a:p>
            <a:pPr algn="r">
              <a:lnSpc>
                <a:spcPct val="80000"/>
              </a:lnSpc>
            </a:pPr>
            <a:r>
              <a:rPr lang="en-US" altLang="en-US" b="1" dirty="0" err="1">
                <a:solidFill>
                  <a:srgbClr val="0000FF"/>
                </a:solidFill>
              </a:rPr>
              <a:t>N.Gayathri</a:t>
            </a:r>
            <a:endParaRPr lang="en-US" altLang="en-US" b="1" dirty="0">
              <a:solidFill>
                <a:srgbClr val="0000FF"/>
              </a:solidFill>
            </a:endParaRPr>
          </a:p>
          <a:p>
            <a:pPr algn="r">
              <a:lnSpc>
                <a:spcPct val="80000"/>
              </a:lnSpc>
            </a:pPr>
            <a:r>
              <a:rPr lang="en-US" altLang="en-US" b="1" dirty="0" err="1">
                <a:solidFill>
                  <a:srgbClr val="0000FF"/>
                </a:solidFill>
              </a:rPr>
              <a:t>A.Varshini</a:t>
            </a:r>
            <a:endParaRPr lang="en-US" altLang="en-US" b="1" dirty="0">
              <a:solidFill>
                <a:srgbClr val="0000FF"/>
              </a:solidFill>
            </a:endParaRPr>
          </a:p>
          <a:p>
            <a:pPr algn="r">
              <a:lnSpc>
                <a:spcPct val="80000"/>
              </a:lnSpc>
            </a:pPr>
            <a:r>
              <a:rPr lang="en-US" altLang="en-US" b="1" dirty="0" err="1">
                <a:solidFill>
                  <a:srgbClr val="0000FF"/>
                </a:solidFill>
              </a:rPr>
              <a:t>S.Vijayalakshmi</a:t>
            </a:r>
            <a:endParaRPr lang="en-US" altLang="en-US" b="1" dirty="0">
              <a:solidFill>
                <a:srgbClr val="0000FF"/>
              </a:solidFill>
            </a:endParaRPr>
          </a:p>
          <a:p>
            <a:pPr algn="r">
              <a:lnSpc>
                <a:spcPct val="80000"/>
              </a:lnSpc>
            </a:pPr>
            <a:r>
              <a:rPr lang="en-US" altLang="en-US" b="1" dirty="0" err="1">
                <a:solidFill>
                  <a:srgbClr val="0000FF"/>
                </a:solidFill>
              </a:rPr>
              <a:t>S.Karthika</a:t>
            </a:r>
            <a:endParaRPr lang="en-US" altLang="en-US" b="1" dirty="0">
              <a:solidFill>
                <a:srgbClr val="0000FF"/>
              </a:solidFill>
            </a:endParaRPr>
          </a:p>
        </p:txBody>
      </p:sp>
      <p:sp>
        <p:nvSpPr>
          <p:cNvPr id="2053" name="Rectangle 5">
            <a:extLst>
              <a:ext uri="{FF2B5EF4-FFF2-40B4-BE49-F238E27FC236}">
                <a16:creationId xmlns:a16="http://schemas.microsoft.com/office/drawing/2014/main" xmlns="" id="{0FB40234-14F6-6558-1315-E0F1B22DE78F}"/>
              </a:ext>
            </a:extLst>
          </p:cNvPr>
          <p:cNvSpPr>
            <a:spLocks noChangeArrowheads="1"/>
          </p:cNvSpPr>
          <p:nvPr/>
        </p:nvSpPr>
        <p:spPr bwMode="auto">
          <a:xfrm>
            <a:off x="0" y="3429000"/>
            <a:ext cx="5105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lnSpc>
                <a:spcPct val="80000"/>
              </a:lnSpc>
            </a:pPr>
            <a:r>
              <a:rPr lang="en-US" altLang="en-US" sz="2400" b="1" dirty="0">
                <a:solidFill>
                  <a:srgbClr val="0000FF"/>
                </a:solidFill>
              </a:rPr>
              <a:t>Mentor :</a:t>
            </a:r>
          </a:p>
          <a:p>
            <a:pPr algn="l">
              <a:lnSpc>
                <a:spcPct val="80000"/>
              </a:lnSpc>
            </a:pPr>
            <a:r>
              <a:rPr lang="en-US" altLang="en-US" sz="2400" b="1" dirty="0">
                <a:solidFill>
                  <a:srgbClr val="0000FF"/>
                </a:solidFill>
              </a:rPr>
              <a:t>Dr. </a:t>
            </a:r>
            <a:r>
              <a:rPr lang="en-IN" altLang="en-US" sz="2400" b="1" dirty="0" err="1">
                <a:solidFill>
                  <a:srgbClr val="0000FF"/>
                </a:solidFill>
              </a:rPr>
              <a:t>R</a:t>
            </a:r>
            <a:r>
              <a:rPr lang="en-IN" sz="2400" b="1" dirty="0" err="1">
                <a:solidFill>
                  <a:srgbClr val="0000FF"/>
                </a:solidFill>
              </a:rPr>
              <a:t>.Vijayalakshmi</a:t>
            </a:r>
            <a:r>
              <a:rPr lang="en-IN" sz="2400" b="1" dirty="0">
                <a:solidFill>
                  <a:srgbClr val="0000FF"/>
                </a:solidFill>
              </a:rPr>
              <a:t> </a:t>
            </a:r>
            <a:r>
              <a:rPr lang="en-US" altLang="en-US" sz="2400" b="1" dirty="0">
                <a:solidFill>
                  <a:srgbClr val="0000FF"/>
                </a:solidFill>
              </a:rPr>
              <a:t> </a:t>
            </a:r>
          </a:p>
          <a:p>
            <a:pPr algn="l">
              <a:lnSpc>
                <a:spcPct val="80000"/>
              </a:lnSpc>
            </a:pPr>
            <a:endParaRPr lang="en-US" altLang="en-US" sz="2400" b="1" dirty="0">
              <a:solidFill>
                <a:srgbClr val="0000FF"/>
              </a:solidFill>
            </a:endParaRPr>
          </a:p>
          <a:p>
            <a:pPr algn="l">
              <a:lnSpc>
                <a:spcPct val="80000"/>
              </a:lnSpc>
            </a:pPr>
            <a:endParaRPr lang="en-US" altLang="en-US" b="1" dirty="0">
              <a:solidFill>
                <a:srgbClr val="0000FF"/>
              </a:solidFill>
            </a:endParaRPr>
          </a:p>
        </p:txBody>
      </p:sp>
      <p:sp>
        <p:nvSpPr>
          <p:cNvPr id="2055" name="Rectangle 7">
            <a:extLst>
              <a:ext uri="{FF2B5EF4-FFF2-40B4-BE49-F238E27FC236}">
                <a16:creationId xmlns:a16="http://schemas.microsoft.com/office/drawing/2014/main" xmlns="" id="{85B6B11C-6E37-C194-5C54-9EC1A13DC0A8}"/>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 name="Rectangle 10">
            <a:extLst>
              <a:ext uri="{FF2B5EF4-FFF2-40B4-BE49-F238E27FC236}">
                <a16:creationId xmlns:a16="http://schemas.microsoft.com/office/drawing/2014/main" xmlns="" id="{D632D7FD-0250-B514-5171-7BE273263439}"/>
              </a:ext>
            </a:extLst>
          </p:cNvPr>
          <p:cNvSpPr>
            <a:spLocks noGrp="1" noChangeArrowheads="1"/>
          </p:cNvSpPr>
          <p:nvPr>
            <p:ph type="ctrTitle"/>
          </p:nvPr>
        </p:nvSpPr>
        <p:spPr>
          <a:xfrm>
            <a:off x="685800" y="1066801"/>
            <a:ext cx="7772400" cy="1219199"/>
          </a:xfrm>
          <a:noFill/>
          <a:ln/>
        </p:spPr>
        <p:txBody>
          <a:bodyPr anchor="ctr"/>
          <a:lstStyle/>
          <a:p>
            <a:r>
              <a:rPr lang="en-IN" sz="3200" b="1" dirty="0">
                <a:solidFill>
                  <a:srgbClr val="FF0000"/>
                </a:solidFill>
              </a:rPr>
              <a:t>Ai-Powered Nutrition Analyzer For Fitness Enthusiasts</a:t>
            </a:r>
            <a:r>
              <a:rPr lang="en-US" altLang="en-US" sz="3200" dirty="0"/>
              <a:t/>
            </a:r>
            <a:br>
              <a:rPr lang="en-US" altLang="en-US" sz="3200" dirty="0"/>
            </a:br>
            <a:r>
              <a:rPr lang="en-US" altLang="en-US" sz="3200" dirty="0"/>
              <a:t/>
            </a:r>
            <a:br>
              <a:rPr lang="en-US" altLang="en-US" sz="3200" dirty="0"/>
            </a:br>
            <a:r>
              <a:rPr lang="en-US" altLang="en-US" sz="2800" b="1" dirty="0"/>
              <a:t>TEAM ID: PNT2022TMID23094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a:extLst>
              <a:ext uri="{FF2B5EF4-FFF2-40B4-BE49-F238E27FC236}">
                <a16:creationId xmlns:a16="http://schemas.microsoft.com/office/drawing/2014/main" xmlns="" id="{8380EB24-A1C0-18AB-F5D6-FA8415C88AD0}"/>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Rectangle 6">
            <a:extLst>
              <a:ext uri="{FF2B5EF4-FFF2-40B4-BE49-F238E27FC236}">
                <a16:creationId xmlns:a16="http://schemas.microsoft.com/office/drawing/2014/main" xmlns="" id="{8211B6FE-7656-A2A9-1982-FCFD3C08BF8F}"/>
              </a:ext>
            </a:extLst>
          </p:cNvPr>
          <p:cNvSpPr>
            <a:spLocks noGrp="1" noChangeArrowheads="1"/>
          </p:cNvSpPr>
          <p:nvPr>
            <p:ph type="ctrTitle"/>
          </p:nvPr>
        </p:nvSpPr>
        <p:spPr>
          <a:xfrm>
            <a:off x="685800" y="2130425"/>
            <a:ext cx="7772400" cy="1470025"/>
          </a:xfrm>
        </p:spPr>
        <p:txBody>
          <a:bodyPr anchor="ctr"/>
          <a:lstStyle/>
          <a:p>
            <a:r>
              <a:rPr lang="en-US" altLang="en-US" sz="3600" b="1">
                <a:solidFill>
                  <a:srgbClr val="FF0000"/>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400" b="1" dirty="0">
                <a:solidFill>
                  <a:srgbClr val="FF0000"/>
                </a:solidFill>
              </a:rPr>
              <a:t>Problem Definition</a:t>
            </a:r>
            <a:r>
              <a:rPr lang="en-US" altLang="en-US" sz="4400" dirty="0"/>
              <a:t> </a:t>
            </a:r>
            <a:r>
              <a:rPr lang="en-US" altLang="en-US" sz="4000" dirty="0"/>
              <a:t>  </a:t>
            </a:r>
          </a:p>
        </p:txBody>
      </p:sp>
      <p:sp>
        <p:nvSpPr>
          <p:cNvPr id="27652" name="Rectangle 4">
            <a:extLst>
              <a:ext uri="{FF2B5EF4-FFF2-40B4-BE49-F238E27FC236}">
                <a16:creationId xmlns:a16="http://schemas.microsoft.com/office/drawing/2014/main" xmlns="" id="{D1326E05-B937-8167-8827-C632A2FA8320}"/>
              </a:ext>
            </a:extLst>
          </p:cNvPr>
          <p:cNvSpPr>
            <a:spLocks noChangeArrowheads="1"/>
          </p:cNvSpPr>
          <p:nvPr/>
        </p:nvSpPr>
        <p:spPr bwMode="auto">
          <a:xfrm>
            <a:off x="609600" y="1196752"/>
            <a:ext cx="7922840"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altLang="en-US" sz="2000" b="1" dirty="0" smtClean="0">
                <a:solidFill>
                  <a:srgbClr val="0000FF"/>
                </a:solidFill>
              </a:rPr>
              <a:t>        Food </a:t>
            </a:r>
            <a:r>
              <a:rPr lang="en-US" altLang="en-US" sz="2000" b="1" dirty="0">
                <a:solidFill>
                  <a:srgbClr val="0000FF"/>
                </a:solidFill>
              </a:rPr>
              <a:t>is essential for human life and has been the concern of many healthcare conventions. Nowadays new dietary assessment and nutrition analysis tools enable more opportunities to help people understand their daily eating habits, exploring nutrition patterns and maintain a healthy diet. Nutritional analysis is the process of determining the nutritional content of food. It is a vital part of analytical chemistry that provides information about the chemical composition, processing, quality control and contamination of food. </a:t>
            </a:r>
            <a:endParaRPr lang="en-US" altLang="en-US" sz="2000" b="1" dirty="0" smtClean="0">
              <a:solidFill>
                <a:srgbClr val="0000FF"/>
              </a:solidFill>
            </a:endParaRPr>
          </a:p>
          <a:p>
            <a:pPr algn="just"/>
            <a:r>
              <a:rPr lang="en-US" altLang="en-US" sz="2000" b="1" dirty="0" smtClean="0">
                <a:solidFill>
                  <a:srgbClr val="0000FF"/>
                </a:solidFill>
              </a:rPr>
              <a:t>       </a:t>
            </a:r>
          </a:p>
          <a:p>
            <a:pPr algn="just"/>
            <a:r>
              <a:rPr lang="en-US" altLang="en-US" sz="2000" b="1" dirty="0">
                <a:solidFill>
                  <a:srgbClr val="0000FF"/>
                </a:solidFill>
              </a:rPr>
              <a:t> </a:t>
            </a:r>
            <a:r>
              <a:rPr lang="en-US" altLang="en-US" sz="2000" b="1" dirty="0" smtClean="0">
                <a:solidFill>
                  <a:srgbClr val="0000FF"/>
                </a:solidFill>
              </a:rPr>
              <a:t>     The </a:t>
            </a:r>
            <a:r>
              <a:rPr lang="en-US" altLang="en-US" sz="2000" b="1" dirty="0">
                <a:solidFill>
                  <a:srgbClr val="0000FF"/>
                </a:solidFill>
              </a:rPr>
              <a:t>main aim of the project is to building a model which is used for classifying the fruit depends on the different characteristics like </a:t>
            </a:r>
            <a:r>
              <a:rPr lang="en-US" altLang="en-US" sz="2000" b="1" dirty="0" err="1">
                <a:solidFill>
                  <a:srgbClr val="0000FF"/>
                </a:solidFill>
              </a:rPr>
              <a:t>colour</a:t>
            </a:r>
            <a:r>
              <a:rPr lang="en-US" altLang="en-US" sz="2000" b="1" dirty="0">
                <a:solidFill>
                  <a:srgbClr val="0000FF"/>
                </a:solidFill>
              </a:rPr>
              <a:t>, shape, texture etc. Here the user can capture the images of different fruits and then the image will be sent the trained model. The model analyses the image and detect the nutrition based on the fruits like (Sugar, </a:t>
            </a:r>
            <a:r>
              <a:rPr lang="en-US" altLang="en-US" sz="2000" b="1" dirty="0" err="1">
                <a:solidFill>
                  <a:srgbClr val="0000FF"/>
                </a:solidFill>
              </a:rPr>
              <a:t>Fibre</a:t>
            </a:r>
            <a:r>
              <a:rPr lang="en-US" altLang="en-US" sz="2000" b="1" dirty="0">
                <a:solidFill>
                  <a:srgbClr val="0000FF"/>
                </a:solidFill>
              </a:rPr>
              <a:t>, Protein, Calories, etc.).</a:t>
            </a:r>
            <a:endParaRPr lang="en-US" altLang="en-US" sz="2000" b="1" dirty="0">
              <a:solidFill>
                <a:srgbClr val="0000FF"/>
              </a:solidFill>
            </a:endParaRPr>
          </a:p>
          <a:p>
            <a:pPr algn="l">
              <a:buFont typeface="Wingdings" panose="05000000000000000000" pitchFamily="2" charset="2"/>
              <a:buChar char="Ø"/>
            </a:pP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xmlns=""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400" b="1" dirty="0">
                <a:solidFill>
                  <a:srgbClr val="FF0000"/>
                </a:solidFill>
              </a:rPr>
              <a:t>Technical Architecture</a:t>
            </a:r>
            <a:r>
              <a:rPr lang="en-US" altLang="en-US" sz="4400" dirty="0"/>
              <a:t> </a:t>
            </a:r>
            <a:r>
              <a:rPr lang="en-US" altLang="en-US" sz="4000" dirty="0"/>
              <a:t>  </a:t>
            </a:r>
          </a:p>
        </p:txBody>
      </p:sp>
      <p:sp>
        <p:nvSpPr>
          <p:cNvPr id="27652" name="Rectangle 4">
            <a:extLst>
              <a:ext uri="{FF2B5EF4-FFF2-40B4-BE49-F238E27FC236}">
                <a16:creationId xmlns:a16="http://schemas.microsoft.com/office/drawing/2014/main" xmlns="" id="{D1326E05-B937-8167-8827-C632A2FA8320}"/>
              </a:ext>
            </a:extLst>
          </p:cNvPr>
          <p:cNvSpPr>
            <a:spLocks noChangeArrowheads="1"/>
          </p:cNvSpPr>
          <p:nvPr/>
        </p:nvSpPr>
        <p:spPr bwMode="auto">
          <a:xfrm>
            <a:off x="609600" y="1600200"/>
            <a:ext cx="7848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rtl="0">
              <a:spcBef>
                <a:spcPts val="0"/>
              </a:spcBef>
              <a:spcAft>
                <a:spcPts val="0"/>
              </a:spcAft>
            </a:pPr>
            <a:endParaRPr lang="en-US" sz="2000" b="1" i="0" dirty="0">
              <a:solidFill>
                <a:srgbClr val="0000FF"/>
              </a:solidFill>
              <a:effectLst/>
              <a:latin typeface="Montserrat" panose="020B0604020202020204" pitchFamily="2" charset="0"/>
            </a:endParaRPr>
          </a:p>
          <a:p>
            <a:pPr algn="just"/>
            <a:endParaRPr lang="en-US" altLang="en-US" sz="2000" b="1" dirty="0">
              <a:solidFill>
                <a:srgbClr val="0000FF"/>
              </a:solidFill>
            </a:endParaRPr>
          </a:p>
          <a:p>
            <a:pPr algn="l">
              <a:buFont typeface="Wingdings" panose="05000000000000000000" pitchFamily="2" charset="2"/>
              <a:buChar char="Ø"/>
            </a:pP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xmlns=""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AutoShape 2">
            <a:extLst>
              <a:ext uri="{FF2B5EF4-FFF2-40B4-BE49-F238E27FC236}">
                <a16:creationId xmlns:a16="http://schemas.microsoft.com/office/drawing/2014/main" xmlns="" id="{6510DA54-6DC1-D946-1DF8-7ECE26DF1C42}"/>
              </a:ext>
            </a:extLst>
          </p:cNvPr>
          <p:cNvSpPr>
            <a:spLocks noChangeAspect="1" noChangeArrowheads="1"/>
          </p:cNvSpPr>
          <p:nvPr/>
        </p:nvSpPr>
        <p:spPr bwMode="auto">
          <a:xfrm>
            <a:off x="1828800" y="1143000"/>
            <a:ext cx="4572000" cy="411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WhatsApp Image 2022-09-10 at 10.30.42 PM.jpeg"/>
          <p:cNvPicPr>
            <a:picLocks noChangeAspect="1"/>
          </p:cNvPicPr>
          <p:nvPr/>
        </p:nvPicPr>
        <p:blipFill>
          <a:blip r:embed="rId2"/>
          <a:stretch>
            <a:fillRect/>
          </a:stretch>
        </p:blipFill>
        <p:spPr>
          <a:xfrm>
            <a:off x="642910" y="2190749"/>
            <a:ext cx="7900493" cy="3126527"/>
          </a:xfrm>
          <a:prstGeom prst="rect">
            <a:avLst/>
          </a:prstGeom>
        </p:spPr>
      </p:pic>
    </p:spTree>
    <p:extLst>
      <p:ext uri="{BB962C8B-B14F-4D97-AF65-F5344CB8AC3E}">
        <p14:creationId xmlns:p14="http://schemas.microsoft.com/office/powerpoint/2010/main" val="14602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Paper-1</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xmlns="" id="{0A1296D6-9D75-4E47-FE58-A0C018A88964}"/>
              </a:ext>
            </a:extLst>
          </p:cNvPr>
          <p:cNvSpPr>
            <a:spLocks noChangeArrowheads="1"/>
          </p:cNvSpPr>
          <p:nvPr/>
        </p:nvSpPr>
        <p:spPr bwMode="auto">
          <a:xfrm>
            <a:off x="533400" y="1219200"/>
            <a:ext cx="83820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000" b="1" dirty="0">
                <a:solidFill>
                  <a:srgbClr val="FF0000"/>
                </a:solidFill>
                <a:cs typeface="Arial" panose="020B0604020202020204" pitchFamily="34" charset="0"/>
              </a:rPr>
              <a:t>Author: </a:t>
            </a:r>
            <a:r>
              <a:rPr lang="en-US" sz="2000" b="1" dirty="0" err="1">
                <a:solidFill>
                  <a:srgbClr val="0000FF"/>
                </a:solidFill>
                <a:cs typeface="Arial" panose="020B0604020202020204" pitchFamily="34" charset="0"/>
              </a:rPr>
              <a:t>Edler</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A.H.Apka,Masashi</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Fujiwra,Yutaka</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Arakawa,Hirohiko</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Suwa</a:t>
            </a:r>
            <a:r>
              <a:rPr lang="en-US" sz="2000" b="1" dirty="0">
                <a:solidFill>
                  <a:srgbClr val="0000FF"/>
                </a:solidFill>
                <a:cs typeface="Arial" panose="020B0604020202020204" pitchFamily="34" charset="0"/>
              </a:rPr>
              <a:t> ,Keiichi </a:t>
            </a:r>
            <a:r>
              <a:rPr lang="en-US" sz="2000" b="1" dirty="0" err="1">
                <a:solidFill>
                  <a:srgbClr val="0000FF"/>
                </a:solidFill>
                <a:cs typeface="Arial" panose="020B0604020202020204" pitchFamily="34" charset="0"/>
              </a:rPr>
              <a:t>Yasumoto</a:t>
            </a:r>
            <a:endParaRPr lang="en-US" sz="2000" b="1" dirty="0">
              <a:solidFill>
                <a:srgbClr val="0000FF"/>
              </a:solidFill>
              <a:cs typeface="Arial" panose="020B0604020202020204" pitchFamily="34" charset="0"/>
            </a:endParaRPr>
          </a:p>
          <a:p>
            <a:pPr algn="l"/>
            <a:r>
              <a:rPr lang="en-US" sz="2000" b="1" i="0" dirty="0">
                <a:solidFill>
                  <a:srgbClr val="FF0000"/>
                </a:solidFill>
                <a:effectLst/>
                <a:cs typeface="Arial" panose="020B0604020202020204" pitchFamily="34" charset="0"/>
              </a:rPr>
              <a:t>Title: </a:t>
            </a:r>
            <a:r>
              <a:rPr lang="en-US" sz="2000" b="1" i="0" dirty="0">
                <a:solidFill>
                  <a:srgbClr val="0000FF"/>
                </a:solidFill>
                <a:effectLst/>
                <a:cs typeface="Arial" panose="020B0604020202020204" pitchFamily="34" charset="0"/>
              </a:rPr>
              <a:t>Glove for indoor fitness tracking system</a:t>
            </a:r>
            <a:endParaRPr lang="en-US" sz="2000" b="1" dirty="0">
              <a:solidFill>
                <a:srgbClr val="0000FF"/>
              </a:solidFill>
            </a:endParaRPr>
          </a:p>
          <a:p>
            <a:pPr algn="l"/>
            <a:r>
              <a:rPr lang="en-US" sz="2000" b="1" dirty="0">
                <a:solidFill>
                  <a:srgbClr val="FF0000"/>
                </a:solidFill>
              </a:rPr>
              <a:t>Published Journal: </a:t>
            </a:r>
            <a:r>
              <a:rPr lang="en-US" sz="2000" b="1" dirty="0">
                <a:solidFill>
                  <a:srgbClr val="0000FF"/>
                </a:solidFill>
              </a:rPr>
              <a:t>2018 IEEE International Conference on </a:t>
            </a:r>
            <a:r>
              <a:rPr lang="en-US" sz="2000" b="1" dirty="0" smtClean="0">
                <a:solidFill>
                  <a:srgbClr val="0000FF"/>
                </a:solidFill>
              </a:rPr>
              <a:t>     Pervasive </a:t>
            </a:r>
            <a:r>
              <a:rPr lang="en-US" sz="2000" b="1" dirty="0">
                <a:solidFill>
                  <a:srgbClr val="0000FF"/>
                </a:solidFill>
              </a:rPr>
              <a:t>Computing and Communications Workshops (</a:t>
            </a:r>
            <a:r>
              <a:rPr lang="en-US" sz="2000" b="1" dirty="0" err="1">
                <a:solidFill>
                  <a:srgbClr val="0000FF"/>
                </a:solidFill>
              </a:rPr>
              <a:t>PerCom</a:t>
            </a:r>
            <a:r>
              <a:rPr lang="en-US" sz="2000" b="1" dirty="0">
                <a:solidFill>
                  <a:srgbClr val="0000FF"/>
                </a:solidFill>
              </a:rPr>
              <a:t> Workshops)</a:t>
            </a:r>
            <a:endParaRPr lang="en-US" sz="2000" b="1" dirty="0">
              <a:solidFill>
                <a:srgbClr val="0000FF"/>
              </a:solidFill>
            </a:endParaRPr>
          </a:p>
          <a:p>
            <a:pPr algn="l"/>
            <a:r>
              <a:rPr lang="en-US" sz="2000" b="1" dirty="0">
                <a:solidFill>
                  <a:srgbClr val="FF0000"/>
                </a:solidFill>
              </a:rPr>
              <a:t>Year of Published: </a:t>
            </a:r>
            <a:r>
              <a:rPr lang="en-US" sz="2000" b="1" dirty="0">
                <a:solidFill>
                  <a:srgbClr val="0000FF"/>
                </a:solidFill>
              </a:rPr>
              <a:t>19-23 March 2018</a:t>
            </a:r>
          </a:p>
          <a:p>
            <a:pPr algn="just"/>
            <a:r>
              <a:rPr lang="en-US" sz="2000" b="1" dirty="0">
                <a:solidFill>
                  <a:srgbClr val="FF0000"/>
                </a:solidFill>
              </a:rPr>
              <a:t>Objective:</a:t>
            </a:r>
            <a:r>
              <a:rPr lang="en-US" sz="2000" b="0" i="0" dirty="0">
                <a:solidFill>
                  <a:srgbClr val="333333"/>
                </a:solidFill>
                <a:effectLst/>
              </a:rPr>
              <a:t>. </a:t>
            </a:r>
            <a:r>
              <a:rPr lang="en-US" sz="2000" b="1" dirty="0">
                <a:solidFill>
                  <a:srgbClr val="0000FF"/>
                </a:solidFill>
              </a:rPr>
              <a:t>It has been intensively demonstrated that physical activity can enhance the mental and physical health of practitioners. In recent years, fitness activities became the most common way to engage in physical activities. In this paper, we propose a smart-glove based fitness activity tracking system that can detect athletes activities in any indoor fitness facility, with no need of attaching multiple sensors on the athlete's body. </a:t>
            </a:r>
            <a:endParaRPr lang="en-US" sz="2000" b="1" dirty="0">
              <a:solidFill>
                <a:srgbClr val="0000FF"/>
              </a:solidFill>
            </a:endParaRPr>
          </a:p>
          <a:p>
            <a:pPr algn="l"/>
            <a:r>
              <a:rPr lang="en-US" sz="2000" b="1" dirty="0">
                <a:solidFill>
                  <a:srgbClr val="FF0000"/>
                </a:solidFill>
              </a:rPr>
              <a:t>Technology used: </a:t>
            </a:r>
            <a:r>
              <a:rPr lang="en-US" sz="2000" b="1" dirty="0">
                <a:solidFill>
                  <a:srgbClr val="0000FF"/>
                </a:solidFill>
              </a:rPr>
              <a:t>Artificial Intelligence</a:t>
            </a: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xmlns=""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Paper-2</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xmlns="" id="{0A1296D6-9D75-4E47-FE58-A0C018A88964}"/>
              </a:ext>
            </a:extLst>
          </p:cNvPr>
          <p:cNvSpPr>
            <a:spLocks noChangeArrowheads="1"/>
          </p:cNvSpPr>
          <p:nvPr/>
        </p:nvSpPr>
        <p:spPr bwMode="auto">
          <a:xfrm>
            <a:off x="509016" y="1340768"/>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a:t>
            </a:r>
            <a:r>
              <a:rPr lang="en-US" sz="2000" b="1" dirty="0">
                <a:solidFill>
                  <a:srgbClr val="0000FF"/>
                </a:solidFill>
                <a:cs typeface="Arial" panose="020B0604020202020204" pitchFamily="34" charset="0"/>
              </a:rPr>
              <a:t>Asia Flores , Brandon Hall , Luke Carter , Maxwell </a:t>
            </a:r>
            <a:r>
              <a:rPr lang="en-US" sz="2000" b="1" dirty="0" err="1">
                <a:solidFill>
                  <a:srgbClr val="0000FF"/>
                </a:solidFill>
                <a:cs typeface="Arial" panose="020B0604020202020204" pitchFamily="34" charset="0"/>
              </a:rPr>
              <a:t>Lanum</a:t>
            </a:r>
            <a:r>
              <a:rPr lang="en-US" sz="2000" b="1" dirty="0">
                <a:solidFill>
                  <a:srgbClr val="0000FF"/>
                </a:solidFill>
                <a:cs typeface="Arial" panose="020B0604020202020204" pitchFamily="34" charset="0"/>
              </a:rPr>
              <a:t> , Rishi </a:t>
            </a:r>
            <a:r>
              <a:rPr lang="en-US" sz="2000" b="1" dirty="0" err="1">
                <a:solidFill>
                  <a:srgbClr val="0000FF"/>
                </a:solidFill>
                <a:cs typeface="Arial" panose="020B0604020202020204" pitchFamily="34" charset="0"/>
              </a:rPr>
              <a:t>Narahari</a:t>
            </a:r>
            <a:r>
              <a:rPr lang="en-US" sz="2000" b="1" dirty="0">
                <a:solidFill>
                  <a:srgbClr val="0000FF"/>
                </a:solidFill>
                <a:cs typeface="Arial" panose="020B0604020202020204" pitchFamily="34" charset="0"/>
              </a:rPr>
              <a:t> , Garrett Goodman </a:t>
            </a:r>
          </a:p>
          <a:p>
            <a:pPr algn="l"/>
            <a:r>
              <a:rPr lang="en-US" sz="2400" b="1" dirty="0">
                <a:solidFill>
                  <a:srgbClr val="FF0000"/>
                </a:solidFill>
                <a:cs typeface="Arial" panose="020B0604020202020204" pitchFamily="34" charset="0"/>
              </a:rPr>
              <a:t>Title: </a:t>
            </a:r>
            <a:r>
              <a:rPr lang="en-US" sz="2000" b="1" dirty="0" err="1">
                <a:solidFill>
                  <a:srgbClr val="0000FF"/>
                </a:solidFill>
                <a:cs typeface="Arial" panose="020B0604020202020204" pitchFamily="34" charset="0"/>
              </a:rPr>
              <a:t>Verum</a:t>
            </a:r>
            <a:r>
              <a:rPr lang="en-US" sz="2000" b="1" dirty="0">
                <a:solidFill>
                  <a:srgbClr val="0000FF"/>
                </a:solidFill>
                <a:cs typeface="Arial" panose="020B0604020202020204" pitchFamily="34" charset="0"/>
              </a:rPr>
              <a:t> Fitness: An AI Powered Mobile Fitness Safety and Improvement Application</a:t>
            </a:r>
          </a:p>
          <a:p>
            <a:pPr algn="l"/>
            <a:r>
              <a:rPr lang="en-US" sz="2400" b="1" dirty="0">
                <a:solidFill>
                  <a:srgbClr val="FF0000"/>
                </a:solidFill>
                <a:cs typeface="Arial" panose="020B0604020202020204" pitchFamily="34" charset="0"/>
              </a:rPr>
              <a:t>Published Journal: </a:t>
            </a:r>
            <a:r>
              <a:rPr lang="en-US" sz="2000" b="1" dirty="0">
                <a:solidFill>
                  <a:srgbClr val="0000FF"/>
                </a:solidFill>
                <a:cs typeface="Arial" panose="020B0604020202020204" pitchFamily="34" charset="0"/>
              </a:rPr>
              <a:t>2021</a:t>
            </a:r>
            <a:r>
              <a:rPr lang="en-US" sz="2400" b="1" dirty="0">
                <a:solidFill>
                  <a:srgbClr val="FF0000"/>
                </a:solidFill>
                <a:cs typeface="Arial" panose="020B0604020202020204" pitchFamily="34" charset="0"/>
              </a:rPr>
              <a:t> </a:t>
            </a:r>
            <a:r>
              <a:rPr lang="en-US" sz="2000" b="1" dirty="0">
                <a:solidFill>
                  <a:srgbClr val="0000FF"/>
                </a:solidFill>
                <a:cs typeface="Arial" panose="020B0604020202020204" pitchFamily="34" charset="0"/>
              </a:rPr>
              <a:t>IEEE 33rd International Conference on Tools with Artificial Intelligence (ICTAI)</a:t>
            </a:r>
          </a:p>
          <a:p>
            <a:pPr algn="l"/>
            <a:r>
              <a:rPr lang="en-US" sz="2400" b="1" dirty="0">
                <a:solidFill>
                  <a:srgbClr val="FF0000"/>
                </a:solidFill>
                <a:cs typeface="Arial" panose="020B0604020202020204" pitchFamily="34" charset="0"/>
              </a:rPr>
              <a:t>Year of published: </a:t>
            </a:r>
            <a:r>
              <a:rPr lang="en-US" sz="2000" b="1" dirty="0">
                <a:solidFill>
                  <a:srgbClr val="0000FF"/>
                </a:solidFill>
                <a:cs typeface="Arial" panose="020B0604020202020204" pitchFamily="34" charset="0"/>
              </a:rPr>
              <a:t>01-03 November 2021</a:t>
            </a:r>
          </a:p>
          <a:p>
            <a:pPr algn="l"/>
            <a:r>
              <a:rPr lang="en-US" sz="2400" b="1" dirty="0">
                <a:solidFill>
                  <a:srgbClr val="FF0000"/>
                </a:solidFill>
                <a:cs typeface="Arial" panose="020B0604020202020204" pitchFamily="34" charset="0"/>
              </a:rPr>
              <a:t>Objective: </a:t>
            </a:r>
            <a:r>
              <a:rPr lang="en-US" sz="2000" b="1" dirty="0">
                <a:solidFill>
                  <a:srgbClr val="0000FF"/>
                </a:solidFill>
                <a:cs typeface="Arial" panose="020B0604020202020204" pitchFamily="34" charset="0"/>
              </a:rPr>
              <a:t>At home fitness has rapidly risen recently due to the COVID-19 pandemic and stay-at-home-orders. This also produced a large set of first time users of gym equipment and structured exercise routines</a:t>
            </a:r>
          </a:p>
          <a:p>
            <a:pPr algn="l"/>
            <a:r>
              <a:rPr lang="en-US" sz="2400" b="1" dirty="0">
                <a:solidFill>
                  <a:srgbClr val="FF0000"/>
                </a:solidFill>
                <a:cs typeface="Arial" panose="020B0604020202020204" pitchFamily="34" charset="0"/>
              </a:rPr>
              <a:t>Technology used: </a:t>
            </a:r>
            <a:r>
              <a:rPr lang="en-US" sz="2000" b="1" dirty="0">
                <a:solidFill>
                  <a:srgbClr val="0000FF"/>
                </a:solidFill>
                <a:cs typeface="Arial" panose="020B0604020202020204" pitchFamily="34" charset="0"/>
              </a:rPr>
              <a:t>Artificial intelligent</a:t>
            </a:r>
            <a:endParaRPr lang="en-US" sz="2000" dirty="0">
              <a:solidFill>
                <a:srgbClr val="0000FF"/>
              </a:solidFill>
            </a:endParaRPr>
          </a:p>
          <a:p>
            <a:pPr algn="l"/>
            <a:endParaRPr lang="en-US" sz="2000" b="1" dirty="0">
              <a:solidFill>
                <a:srgbClr val="0000FF"/>
              </a:solidFill>
            </a:endParaRPr>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xmlns=""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0282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Paper-3</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xmlns="" id="{0A1296D6-9D75-4E47-FE58-A0C018A88964}"/>
              </a:ext>
            </a:extLst>
          </p:cNvPr>
          <p:cNvSpPr>
            <a:spLocks noChangeArrowheads="1"/>
          </p:cNvSpPr>
          <p:nvPr/>
        </p:nvSpPr>
        <p:spPr bwMode="auto">
          <a:xfrm>
            <a:off x="533400" y="1340768"/>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000" b="1" dirty="0">
                <a:solidFill>
                  <a:srgbClr val="FF0000"/>
                </a:solidFill>
                <a:cs typeface="Arial" panose="020B0604020202020204" pitchFamily="34" charset="0"/>
              </a:rPr>
              <a:t>Author : </a:t>
            </a:r>
            <a:r>
              <a:rPr lang="en-US" sz="2000" b="1" dirty="0" err="1">
                <a:solidFill>
                  <a:srgbClr val="0000FF"/>
                </a:solidFill>
                <a:cs typeface="Arial" panose="020B0604020202020204" pitchFamily="34" charset="0"/>
              </a:rPr>
              <a:t>Ya</a:t>
            </a:r>
            <a:r>
              <a:rPr lang="en-US" sz="2000" b="1" dirty="0">
                <a:solidFill>
                  <a:srgbClr val="0000FF"/>
                </a:solidFill>
                <a:cs typeface="Arial" panose="020B0604020202020204" pitchFamily="34" charset="0"/>
              </a:rPr>
              <a:t> Lu , </a:t>
            </a:r>
            <a:r>
              <a:rPr lang="en-US" sz="2000" b="1" dirty="0" err="1">
                <a:solidFill>
                  <a:srgbClr val="0000FF"/>
                </a:solidFill>
                <a:cs typeface="Arial" panose="020B0604020202020204" pitchFamily="34" charset="0"/>
              </a:rPr>
              <a:t>Thomai</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Stathopoulou</a:t>
            </a:r>
            <a:r>
              <a:rPr lang="en-US" sz="2000" b="1" dirty="0">
                <a:solidFill>
                  <a:srgbClr val="0000FF"/>
                </a:solidFill>
                <a:cs typeface="Arial" panose="020B0604020202020204" pitchFamily="34" charset="0"/>
              </a:rPr>
              <a:t> , Maria F. </a:t>
            </a:r>
            <a:r>
              <a:rPr lang="en-US" sz="2000" b="1" dirty="0" err="1">
                <a:solidFill>
                  <a:srgbClr val="0000FF"/>
                </a:solidFill>
                <a:cs typeface="Arial" panose="020B0604020202020204" pitchFamily="34" charset="0"/>
              </a:rPr>
              <a:t>Vasiloglou</a:t>
            </a:r>
            <a:r>
              <a:rPr lang="en-US" sz="2000" b="1" dirty="0">
                <a:solidFill>
                  <a:srgbClr val="0000FF"/>
                </a:solidFill>
                <a:cs typeface="Arial" panose="020B0604020202020204" pitchFamily="34" charset="0"/>
              </a:rPr>
              <a:t> , </a:t>
            </a:r>
            <a:r>
              <a:rPr lang="en-US" sz="2000" b="1" dirty="0" err="1">
                <a:solidFill>
                  <a:srgbClr val="0000FF"/>
                </a:solidFill>
                <a:cs typeface="Arial" panose="020B0604020202020204" pitchFamily="34" charset="0"/>
              </a:rPr>
              <a:t>Stergios</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Christodoulidis</a:t>
            </a:r>
            <a:endParaRPr lang="en-US" sz="2000" b="1" dirty="0">
              <a:solidFill>
                <a:srgbClr val="0000FF"/>
              </a:solidFill>
              <a:cs typeface="Arial" panose="020B0604020202020204" pitchFamily="34" charset="0"/>
            </a:endParaRPr>
          </a:p>
          <a:p>
            <a:pPr algn="l"/>
            <a:r>
              <a:rPr lang="en-US" sz="2000" b="1" dirty="0">
                <a:solidFill>
                  <a:srgbClr val="FF0000"/>
                </a:solidFill>
                <a:cs typeface="Arial" panose="020B0604020202020204" pitchFamily="34" charset="0"/>
              </a:rPr>
              <a:t>Title : </a:t>
            </a:r>
            <a:r>
              <a:rPr lang="en-US" sz="2000" b="1" dirty="0">
                <a:solidFill>
                  <a:srgbClr val="0000FF"/>
                </a:solidFill>
                <a:cs typeface="Arial" panose="020B0604020202020204" pitchFamily="34" charset="0"/>
              </a:rPr>
              <a:t>An Artificial Intelligence-Based System for Nutrient Intake Assessment of </a:t>
            </a:r>
            <a:r>
              <a:rPr lang="en-US" sz="2000" b="1" dirty="0" err="1">
                <a:solidFill>
                  <a:srgbClr val="0000FF"/>
                </a:solidFill>
                <a:cs typeface="Arial" panose="020B0604020202020204" pitchFamily="34" charset="0"/>
              </a:rPr>
              <a:t>Hospitalised</a:t>
            </a:r>
            <a:r>
              <a:rPr lang="en-US" sz="2000" b="1" dirty="0">
                <a:solidFill>
                  <a:srgbClr val="0000FF"/>
                </a:solidFill>
                <a:cs typeface="Arial" panose="020B0604020202020204" pitchFamily="34" charset="0"/>
              </a:rPr>
              <a:t> Patients</a:t>
            </a:r>
          </a:p>
          <a:p>
            <a:pPr algn="l"/>
            <a:r>
              <a:rPr lang="en-US" sz="2000" b="1" dirty="0">
                <a:solidFill>
                  <a:srgbClr val="FF0000"/>
                </a:solidFill>
                <a:cs typeface="Arial" panose="020B0604020202020204" pitchFamily="34" charset="0"/>
              </a:rPr>
              <a:t>Published Journal :  </a:t>
            </a:r>
            <a:r>
              <a:rPr lang="en-US" sz="2000" b="1" dirty="0">
                <a:solidFill>
                  <a:srgbClr val="0000FF"/>
                </a:solidFill>
                <a:cs typeface="Arial" panose="020B0604020202020204" pitchFamily="34" charset="0"/>
              </a:rPr>
              <a:t>2019 41st Annual International Conference of the IEEE Engineering in Medicine and Biology Society (EMBC)</a:t>
            </a:r>
          </a:p>
          <a:p>
            <a:pPr algn="l"/>
            <a:r>
              <a:rPr lang="en-US" sz="2000" b="1" dirty="0">
                <a:solidFill>
                  <a:srgbClr val="FF0000"/>
                </a:solidFill>
                <a:cs typeface="Arial" panose="020B0604020202020204" pitchFamily="34" charset="0"/>
              </a:rPr>
              <a:t>Year of published </a:t>
            </a:r>
            <a:r>
              <a:rPr lang="en-US" sz="2000" b="1" dirty="0">
                <a:solidFill>
                  <a:srgbClr val="0000FF"/>
                </a:solidFill>
                <a:cs typeface="Arial" panose="020B0604020202020204" pitchFamily="34" charset="0"/>
              </a:rPr>
              <a:t>: 23-27 July 2019</a:t>
            </a:r>
          </a:p>
          <a:p>
            <a:pPr algn="l"/>
            <a:r>
              <a:rPr lang="en-US" sz="2000" b="1" dirty="0">
                <a:solidFill>
                  <a:srgbClr val="FF0000"/>
                </a:solidFill>
                <a:cs typeface="Arial" panose="020B0604020202020204" pitchFamily="34" charset="0"/>
              </a:rPr>
              <a:t>Objective: </a:t>
            </a:r>
            <a:r>
              <a:rPr lang="en-US" sz="2000" b="1" dirty="0">
                <a:solidFill>
                  <a:srgbClr val="0000FF"/>
                </a:solidFill>
                <a:cs typeface="Arial" panose="020B0604020202020204" pitchFamily="34" charset="0"/>
              </a:rPr>
              <a:t>Regular nutrient intake monitoring in </a:t>
            </a:r>
            <a:r>
              <a:rPr lang="en-US" sz="2000" b="1" dirty="0" err="1">
                <a:solidFill>
                  <a:srgbClr val="0000FF"/>
                </a:solidFill>
                <a:cs typeface="Arial" panose="020B0604020202020204" pitchFamily="34" charset="0"/>
              </a:rPr>
              <a:t>hospitalised</a:t>
            </a:r>
            <a:r>
              <a:rPr lang="en-US" sz="2000" b="1" dirty="0">
                <a:solidFill>
                  <a:srgbClr val="0000FF"/>
                </a:solidFill>
                <a:cs typeface="Arial" panose="020B0604020202020204" pitchFamily="34" charset="0"/>
              </a:rPr>
              <a:t> patients plays a critical role in reducing the risk of disease-related malnutrition (DRM)</a:t>
            </a:r>
          </a:p>
          <a:p>
            <a:pPr algn="l"/>
            <a:r>
              <a:rPr lang="en-US" sz="2000" b="1" dirty="0">
                <a:solidFill>
                  <a:srgbClr val="FF0000"/>
                </a:solidFill>
                <a:cs typeface="Arial" panose="020B0604020202020204" pitchFamily="34" charset="0"/>
              </a:rPr>
              <a:t>Technology used : </a:t>
            </a:r>
            <a:r>
              <a:rPr lang="en-US" sz="2000" b="1" dirty="0">
                <a:solidFill>
                  <a:srgbClr val="0000FF"/>
                </a:solidFill>
                <a:cs typeface="Arial" panose="020B0604020202020204" pitchFamily="34" charset="0"/>
              </a:rPr>
              <a:t>Artificial Intelligence</a:t>
            </a:r>
            <a:endParaRPr lang="en-US" sz="2000" dirty="0">
              <a:solidFill>
                <a:srgbClr val="0000FF"/>
              </a:solidFill>
            </a:endParaRPr>
          </a:p>
          <a:p>
            <a:pPr algn="l"/>
            <a:endParaRPr lang="en-US" sz="2400" b="1" dirty="0">
              <a:solidFill>
                <a:srgbClr val="0000FF"/>
              </a:solidFill>
            </a:endParaRP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xmlns=""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9593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Paper-4</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xmlns="" id="{0A1296D6-9D75-4E47-FE58-A0C018A88964}"/>
              </a:ext>
            </a:extLst>
          </p:cNvPr>
          <p:cNvSpPr>
            <a:spLocks noChangeArrowheads="1"/>
          </p:cNvSpPr>
          <p:nvPr/>
        </p:nvSpPr>
        <p:spPr bwMode="auto">
          <a:xfrm>
            <a:off x="533400" y="1340768"/>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000" b="1" dirty="0">
                <a:solidFill>
                  <a:srgbClr val="FF0000"/>
                </a:solidFill>
                <a:cs typeface="Arial" panose="020B0604020202020204" pitchFamily="34" charset="0"/>
              </a:rPr>
              <a:t>Author : </a:t>
            </a:r>
            <a:r>
              <a:rPr lang="en-US" sz="2000" b="1" dirty="0" err="1">
                <a:solidFill>
                  <a:srgbClr val="0000FF"/>
                </a:solidFill>
                <a:cs typeface="Arial" panose="020B0604020202020204" pitchFamily="34" charset="0"/>
              </a:rPr>
              <a:t>Gourangi</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Taware</a:t>
            </a:r>
            <a:r>
              <a:rPr lang="en-US" sz="2000" b="1" dirty="0">
                <a:solidFill>
                  <a:srgbClr val="0000FF"/>
                </a:solidFill>
                <a:cs typeface="Arial" panose="020B0604020202020204" pitchFamily="34" charset="0"/>
              </a:rPr>
              <a:t> , </a:t>
            </a:r>
            <a:r>
              <a:rPr lang="en-US" sz="2000" b="1" dirty="0" err="1">
                <a:solidFill>
                  <a:srgbClr val="0000FF"/>
                </a:solidFill>
                <a:cs typeface="Arial" panose="020B0604020202020204" pitchFamily="34" charset="0"/>
              </a:rPr>
              <a:t>Rohit</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Agrawal</a:t>
            </a:r>
            <a:r>
              <a:rPr lang="en-US" sz="2000" b="1" dirty="0">
                <a:solidFill>
                  <a:srgbClr val="0000FF"/>
                </a:solidFill>
                <a:cs typeface="Arial" panose="020B0604020202020204" pitchFamily="34" charset="0"/>
              </a:rPr>
              <a:t> , Pratik </a:t>
            </a:r>
            <a:r>
              <a:rPr lang="en-US" sz="2000" b="1" dirty="0" err="1">
                <a:solidFill>
                  <a:srgbClr val="0000FF"/>
                </a:solidFill>
                <a:cs typeface="Arial" panose="020B0604020202020204" pitchFamily="34" charset="0"/>
              </a:rPr>
              <a:t>Dhende</a:t>
            </a:r>
            <a:r>
              <a:rPr lang="en-US" sz="2000" b="1" dirty="0">
                <a:solidFill>
                  <a:srgbClr val="0000FF"/>
                </a:solidFill>
                <a:cs typeface="Arial" panose="020B0604020202020204" pitchFamily="34" charset="0"/>
              </a:rPr>
              <a:t> , </a:t>
            </a:r>
            <a:r>
              <a:rPr lang="en-US" sz="2000" b="1" dirty="0" err="1">
                <a:solidFill>
                  <a:srgbClr val="0000FF"/>
                </a:solidFill>
                <a:cs typeface="Arial" panose="020B0604020202020204" pitchFamily="34" charset="0"/>
              </a:rPr>
              <a:t>Prathamesh</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Jondhalekar</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Shailesh</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Hule</a:t>
            </a:r>
            <a:endParaRPr lang="en-US" sz="2000" b="1" dirty="0">
              <a:solidFill>
                <a:srgbClr val="0000FF"/>
              </a:solidFill>
              <a:cs typeface="Arial" panose="020B0604020202020204" pitchFamily="34" charset="0"/>
            </a:endParaRPr>
          </a:p>
          <a:p>
            <a:pPr algn="l"/>
            <a:r>
              <a:rPr lang="en-US" sz="2000" b="1" dirty="0">
                <a:solidFill>
                  <a:srgbClr val="FF0000"/>
                </a:solidFill>
                <a:cs typeface="Arial" panose="020B0604020202020204" pitchFamily="34" charset="0"/>
              </a:rPr>
              <a:t>Title : </a:t>
            </a:r>
            <a:r>
              <a:rPr lang="en-US" sz="2000" b="1" dirty="0">
                <a:solidFill>
                  <a:srgbClr val="0000FF"/>
                </a:solidFill>
                <a:cs typeface="Arial" panose="020B0604020202020204" pitchFamily="34" charset="0"/>
              </a:rPr>
              <a:t>AI-based Workout Assistant and Fitness guide</a:t>
            </a:r>
          </a:p>
          <a:p>
            <a:pPr algn="l"/>
            <a:r>
              <a:rPr lang="en-US" sz="2000" b="1" dirty="0">
                <a:solidFill>
                  <a:srgbClr val="FF0000"/>
                </a:solidFill>
                <a:cs typeface="Arial" panose="020B0604020202020204" pitchFamily="34" charset="0"/>
              </a:rPr>
              <a:t>Published Journal : </a:t>
            </a:r>
            <a:r>
              <a:rPr lang="en-US" sz="2000" b="1" dirty="0">
                <a:solidFill>
                  <a:srgbClr val="0000FF"/>
                </a:solidFill>
                <a:cs typeface="Arial" panose="020B0604020202020204" pitchFamily="34" charset="0"/>
              </a:rPr>
              <a:t>2022 IEEE 7th International conference for Convergence in Technology (I2CT)</a:t>
            </a:r>
          </a:p>
          <a:p>
            <a:pPr algn="l"/>
            <a:r>
              <a:rPr lang="en-US" sz="2000" b="1" dirty="0">
                <a:solidFill>
                  <a:srgbClr val="FF0000"/>
                </a:solidFill>
                <a:cs typeface="Arial" panose="020B0604020202020204" pitchFamily="34" charset="0"/>
              </a:rPr>
              <a:t>Year of published : </a:t>
            </a:r>
            <a:r>
              <a:rPr lang="en-US" sz="2000" b="1" dirty="0">
                <a:solidFill>
                  <a:srgbClr val="0000FF"/>
                </a:solidFill>
                <a:cs typeface="Arial" panose="020B0604020202020204" pitchFamily="34" charset="0"/>
              </a:rPr>
              <a:t>06-12-2021</a:t>
            </a:r>
          </a:p>
          <a:p>
            <a:pPr algn="l"/>
            <a:r>
              <a:rPr lang="en-US" sz="2000" b="1" dirty="0">
                <a:solidFill>
                  <a:srgbClr val="FF0000"/>
                </a:solidFill>
                <a:cs typeface="Arial" panose="020B0604020202020204" pitchFamily="34" charset="0"/>
              </a:rPr>
              <a:t>Objective : </a:t>
            </a:r>
            <a:r>
              <a:rPr lang="en-US" sz="2000" b="1" dirty="0">
                <a:solidFill>
                  <a:srgbClr val="0000FF"/>
                </a:solidFill>
                <a:cs typeface="Arial" panose="020B0604020202020204" pitchFamily="34" charset="0"/>
              </a:rPr>
              <a:t>This is an application that detects the users exercise pose counts the specified exercise repetitions and provides personalized, detailed recommendations on how the user can improve their form. </a:t>
            </a:r>
          </a:p>
          <a:p>
            <a:pPr algn="l"/>
            <a:r>
              <a:rPr lang="en-US" sz="2000" b="1" dirty="0">
                <a:solidFill>
                  <a:srgbClr val="FF0000"/>
                </a:solidFill>
                <a:cs typeface="Arial" panose="020B0604020202020204" pitchFamily="34" charset="0"/>
              </a:rPr>
              <a:t>Technology used : </a:t>
            </a:r>
            <a:r>
              <a:rPr lang="en-US" sz="2000" b="1" dirty="0">
                <a:solidFill>
                  <a:srgbClr val="0000FF"/>
                </a:solidFill>
                <a:cs typeface="Arial" panose="020B0604020202020204" pitchFamily="34" charset="0"/>
              </a:rPr>
              <a:t>Artificial Intelligent</a:t>
            </a:r>
            <a:endParaRPr lang="en-US" sz="2000" b="1" dirty="0">
              <a:solidFill>
                <a:srgbClr val="0000FF"/>
              </a:solidFill>
            </a:endParaRPr>
          </a:p>
          <a:p>
            <a:pPr algn="l"/>
            <a:endParaRPr lang="en-US" sz="2000" dirty="0"/>
          </a:p>
          <a:p>
            <a:pPr algn="l"/>
            <a:endParaRPr lang="en-US" sz="1600" dirty="0"/>
          </a:p>
          <a:p>
            <a:pPr algn="l">
              <a:buFont typeface="Wingdings" panose="05000000000000000000" pitchFamily="2" charset="2"/>
              <a:buNone/>
            </a:pPr>
            <a:endParaRPr lang="en-US" altLang="en-US" sz="28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xmlns=""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7135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Paper-5</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xmlns="" id="{0A1296D6-9D75-4E47-FE58-A0C018A88964}"/>
              </a:ext>
            </a:extLst>
          </p:cNvPr>
          <p:cNvSpPr>
            <a:spLocks noChangeArrowheads="1"/>
          </p:cNvSpPr>
          <p:nvPr/>
        </p:nvSpPr>
        <p:spPr bwMode="auto">
          <a:xfrm>
            <a:off x="533400" y="1219200"/>
            <a:ext cx="8382000" cy="516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000" b="1" dirty="0">
                <a:solidFill>
                  <a:srgbClr val="FF0000"/>
                </a:solidFill>
                <a:cs typeface="Arial" panose="020B0604020202020204" pitchFamily="34" charset="0"/>
              </a:rPr>
              <a:t>Author</a:t>
            </a:r>
            <a:r>
              <a:rPr lang="en-US" sz="2000" b="1" dirty="0" smtClean="0">
                <a:solidFill>
                  <a:srgbClr val="FF0000"/>
                </a:solidFill>
                <a:cs typeface="Arial" panose="020B0604020202020204" pitchFamily="34" charset="0"/>
              </a:rPr>
              <a:t>: </a:t>
            </a:r>
            <a:r>
              <a:rPr lang="en-US" sz="2000" b="1" dirty="0" smtClean="0">
                <a:solidFill>
                  <a:srgbClr val="0000FF"/>
                </a:solidFill>
                <a:cs typeface="Arial" panose="020B0604020202020204" pitchFamily="34" charset="0"/>
              </a:rPr>
              <a:t>Chang </a:t>
            </a:r>
            <a:r>
              <a:rPr lang="en-US" sz="2000" b="1" dirty="0">
                <a:solidFill>
                  <a:srgbClr val="0000FF"/>
                </a:solidFill>
                <a:cs typeface="Arial" panose="020B0604020202020204" pitchFamily="34" charset="0"/>
              </a:rPr>
              <a:t>Liu, Yu Cao, Senior Member, IEEE, Yan </a:t>
            </a:r>
            <a:r>
              <a:rPr lang="en-US" sz="2000" b="1" dirty="0" err="1">
                <a:solidFill>
                  <a:srgbClr val="0000FF"/>
                </a:solidFill>
                <a:cs typeface="Arial" panose="020B0604020202020204" pitchFamily="34" charset="0"/>
              </a:rPr>
              <a:t>Luo</a:t>
            </a:r>
            <a:r>
              <a:rPr lang="en-US" sz="2000" b="1" dirty="0">
                <a:solidFill>
                  <a:srgbClr val="0000FF"/>
                </a:solidFill>
                <a:cs typeface="Arial" panose="020B0604020202020204" pitchFamily="34" charset="0"/>
              </a:rPr>
              <a:t>, Member, IEEE, </a:t>
            </a:r>
            <a:r>
              <a:rPr lang="en-US" sz="2000" b="1" dirty="0" err="1">
                <a:solidFill>
                  <a:srgbClr val="0000FF"/>
                </a:solidFill>
                <a:cs typeface="Arial" panose="020B0604020202020204" pitchFamily="34" charset="0"/>
              </a:rPr>
              <a:t>Guanling</a:t>
            </a:r>
            <a:r>
              <a:rPr lang="en-US" sz="2000" b="1" dirty="0">
                <a:solidFill>
                  <a:srgbClr val="0000FF"/>
                </a:solidFill>
                <a:cs typeface="Arial" panose="020B0604020202020204" pitchFamily="34" charset="0"/>
              </a:rPr>
              <a:t> Chen, Member, </a:t>
            </a:r>
          </a:p>
          <a:p>
            <a:pPr algn="l"/>
            <a:r>
              <a:rPr lang="en-US" sz="2000" b="1" dirty="0">
                <a:solidFill>
                  <a:srgbClr val="0000FF"/>
                </a:solidFill>
                <a:cs typeface="Arial" panose="020B0604020202020204" pitchFamily="34" charset="0"/>
              </a:rPr>
              <a:t>IEEE, </a:t>
            </a:r>
            <a:r>
              <a:rPr lang="en-US" sz="2000" b="1" dirty="0" err="1">
                <a:solidFill>
                  <a:srgbClr val="0000FF"/>
                </a:solidFill>
                <a:cs typeface="Arial" panose="020B0604020202020204" pitchFamily="34" charset="0"/>
              </a:rPr>
              <a:t>Vinod</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Vokkarane</a:t>
            </a:r>
            <a:r>
              <a:rPr lang="en-US" sz="2000" b="1" dirty="0">
                <a:solidFill>
                  <a:srgbClr val="0000FF"/>
                </a:solidFill>
                <a:cs typeface="Arial" panose="020B0604020202020204" pitchFamily="34" charset="0"/>
              </a:rPr>
              <a:t>, Senior Member, IEEE, </a:t>
            </a:r>
            <a:r>
              <a:rPr lang="en-US" sz="2000" b="1" dirty="0" err="1">
                <a:solidFill>
                  <a:srgbClr val="0000FF"/>
                </a:solidFill>
                <a:cs typeface="Arial" panose="020B0604020202020204" pitchFamily="34" charset="0"/>
              </a:rPr>
              <a:t>Yunsheng</a:t>
            </a:r>
            <a:r>
              <a:rPr lang="en-US" sz="2000" b="1" dirty="0">
                <a:solidFill>
                  <a:srgbClr val="0000FF"/>
                </a:solidFill>
                <a:cs typeface="Arial" panose="020B0604020202020204" pitchFamily="34" charset="0"/>
              </a:rPr>
              <a:t> Ma, </a:t>
            </a:r>
            <a:r>
              <a:rPr lang="en-US" sz="2000" b="1" dirty="0" err="1">
                <a:solidFill>
                  <a:srgbClr val="0000FF"/>
                </a:solidFill>
                <a:cs typeface="Arial" panose="020B0604020202020204" pitchFamily="34" charset="0"/>
              </a:rPr>
              <a:t>Songqing</a:t>
            </a:r>
            <a:r>
              <a:rPr lang="en-US" sz="2000" b="1" dirty="0">
                <a:solidFill>
                  <a:srgbClr val="0000FF"/>
                </a:solidFill>
                <a:cs typeface="Arial" panose="020B0604020202020204" pitchFamily="34" charset="0"/>
              </a:rPr>
              <a:t> Chen, Member, IEEE</a:t>
            </a:r>
            <a:endParaRPr lang="en-US" sz="2000" b="1" dirty="0">
              <a:solidFill>
                <a:srgbClr val="0000FF"/>
              </a:solidFill>
              <a:cs typeface="Arial" panose="020B0604020202020204" pitchFamily="34" charset="0"/>
            </a:endParaRPr>
          </a:p>
          <a:p>
            <a:pPr algn="l"/>
            <a:r>
              <a:rPr lang="en-US" sz="2000" b="1" i="0" dirty="0">
                <a:solidFill>
                  <a:srgbClr val="FF0000"/>
                </a:solidFill>
                <a:effectLst/>
                <a:cs typeface="Arial" panose="020B0604020202020204" pitchFamily="34" charset="0"/>
              </a:rPr>
              <a:t>Title</a:t>
            </a:r>
            <a:r>
              <a:rPr lang="en-US" sz="2000" b="1" dirty="0">
                <a:solidFill>
                  <a:srgbClr val="FF0000"/>
                </a:solidFill>
                <a:cs typeface="Arial" panose="020B0604020202020204" pitchFamily="34" charset="0"/>
              </a:rPr>
              <a:t>: </a:t>
            </a:r>
            <a:r>
              <a:rPr lang="en-US" sz="2000" b="1" dirty="0">
                <a:solidFill>
                  <a:srgbClr val="0000FF"/>
                </a:solidFill>
                <a:cs typeface="Arial" panose="020B0604020202020204" pitchFamily="34" charset="0"/>
              </a:rPr>
              <a:t>A New Deep Learning-based Food </a:t>
            </a:r>
            <a:r>
              <a:rPr lang="en-US" sz="2000" b="1" dirty="0" smtClean="0">
                <a:solidFill>
                  <a:srgbClr val="0000FF"/>
                </a:solidFill>
                <a:cs typeface="Arial" panose="020B0604020202020204" pitchFamily="34" charset="0"/>
              </a:rPr>
              <a:t>Recognition </a:t>
            </a:r>
            <a:r>
              <a:rPr lang="en-US" sz="2000" b="1" dirty="0">
                <a:solidFill>
                  <a:srgbClr val="0000FF"/>
                </a:solidFill>
                <a:cs typeface="Arial" panose="020B0604020202020204" pitchFamily="34" charset="0"/>
              </a:rPr>
              <a:t>System for Dietary Assessment </a:t>
            </a:r>
            <a:r>
              <a:rPr lang="en-US" sz="2000" b="1" dirty="0" smtClean="0">
                <a:solidFill>
                  <a:srgbClr val="0000FF"/>
                </a:solidFill>
                <a:cs typeface="Arial" panose="020B0604020202020204" pitchFamily="34" charset="0"/>
              </a:rPr>
              <a:t>on </a:t>
            </a:r>
            <a:r>
              <a:rPr lang="en-US" sz="2000" b="1" dirty="0">
                <a:solidFill>
                  <a:srgbClr val="0000FF"/>
                </a:solidFill>
                <a:cs typeface="Arial" panose="020B0604020202020204" pitchFamily="34" charset="0"/>
              </a:rPr>
              <a:t>An Edge Computing Service Infrastructure</a:t>
            </a:r>
            <a:endParaRPr lang="en-US" sz="2000" b="1" dirty="0">
              <a:solidFill>
                <a:srgbClr val="0000FF"/>
              </a:solidFill>
            </a:endParaRPr>
          </a:p>
          <a:p>
            <a:pPr algn="l"/>
            <a:r>
              <a:rPr lang="en-US" sz="2000" b="1" dirty="0">
                <a:solidFill>
                  <a:srgbClr val="FF0000"/>
                </a:solidFill>
              </a:rPr>
              <a:t>Published </a:t>
            </a:r>
            <a:r>
              <a:rPr lang="en-US" sz="2000" b="1" dirty="0">
                <a:solidFill>
                  <a:srgbClr val="FF0000"/>
                </a:solidFill>
              </a:rPr>
              <a:t>Journal: </a:t>
            </a:r>
            <a:r>
              <a:rPr lang="en-US" sz="2000" b="1" dirty="0">
                <a:solidFill>
                  <a:srgbClr val="0000FF"/>
                </a:solidFill>
              </a:rPr>
              <a:t>2019 IEEE </a:t>
            </a:r>
            <a:r>
              <a:rPr lang="en-US" sz="2000" b="1" dirty="0" err="1">
                <a:solidFill>
                  <a:srgbClr val="0000FF"/>
                </a:solidFill>
              </a:rPr>
              <a:t>Explainability</a:t>
            </a:r>
            <a:r>
              <a:rPr lang="en-US" sz="2000" b="1" dirty="0">
                <a:solidFill>
                  <a:srgbClr val="0000FF"/>
                </a:solidFill>
              </a:rPr>
              <a:t> for artificial intelligence in healthcare</a:t>
            </a:r>
            <a:endParaRPr lang="en-US" sz="2000" b="1" dirty="0" smtClean="0">
              <a:solidFill>
                <a:srgbClr val="0000FF"/>
              </a:solidFill>
            </a:endParaRPr>
          </a:p>
          <a:p>
            <a:pPr algn="l"/>
            <a:r>
              <a:rPr lang="en-US" sz="2000" b="1" dirty="0" smtClean="0">
                <a:solidFill>
                  <a:srgbClr val="FF0000"/>
                </a:solidFill>
              </a:rPr>
              <a:t>Year of Published: </a:t>
            </a:r>
            <a:r>
              <a:rPr lang="en-IN" sz="2000" b="1" dirty="0">
                <a:solidFill>
                  <a:srgbClr val="0000FF"/>
                </a:solidFill>
              </a:rPr>
              <a:t>15 September </a:t>
            </a:r>
            <a:r>
              <a:rPr lang="en-IN" sz="2000" b="1" dirty="0" smtClean="0">
                <a:solidFill>
                  <a:srgbClr val="0000FF"/>
                </a:solidFill>
              </a:rPr>
              <a:t>2021</a:t>
            </a:r>
          </a:p>
          <a:p>
            <a:pPr algn="l"/>
            <a:r>
              <a:rPr lang="en-US" sz="2000" b="1" dirty="0" smtClean="0">
                <a:solidFill>
                  <a:srgbClr val="FF0000"/>
                </a:solidFill>
              </a:rPr>
              <a:t>Objective: </a:t>
            </a:r>
            <a:r>
              <a:rPr lang="en-US" sz="2000" b="1" dirty="0" smtClean="0">
                <a:solidFill>
                  <a:srgbClr val="0000FF"/>
                </a:solidFill>
              </a:rPr>
              <a:t>In </a:t>
            </a:r>
            <a:r>
              <a:rPr lang="en-US" sz="2000" b="1" dirty="0">
                <a:solidFill>
                  <a:srgbClr val="0000FF"/>
                </a:solidFill>
              </a:rPr>
              <a:t>this review, we provide an overview of the main and latest applications of AI in nutrition research and identify gaps to address to </a:t>
            </a:r>
            <a:r>
              <a:rPr lang="en-US" sz="2000" b="1" dirty="0" err="1">
                <a:solidFill>
                  <a:srgbClr val="0000FF"/>
                </a:solidFill>
              </a:rPr>
              <a:t>potentialize</a:t>
            </a:r>
            <a:r>
              <a:rPr lang="en-US" sz="2000" b="1" dirty="0">
                <a:solidFill>
                  <a:srgbClr val="0000FF"/>
                </a:solidFill>
              </a:rPr>
              <a:t> this emerging field. AI algorithms may help better understand and predict the complex and </a:t>
            </a:r>
            <a:r>
              <a:rPr lang="en-US" sz="2000" b="1" dirty="0" smtClean="0">
                <a:solidFill>
                  <a:srgbClr val="0000FF"/>
                </a:solidFill>
              </a:rPr>
              <a:t>non-linear</a:t>
            </a:r>
            <a:r>
              <a:rPr lang="en-US" sz="2000" b="1" dirty="0"/>
              <a:t> </a:t>
            </a:r>
            <a:r>
              <a:rPr lang="en-US" sz="2000" b="1" dirty="0" smtClean="0">
                <a:solidFill>
                  <a:srgbClr val="0000FF"/>
                </a:solidFill>
              </a:rPr>
              <a:t>interactions </a:t>
            </a:r>
            <a:r>
              <a:rPr lang="en-US" sz="2000" b="1" dirty="0">
                <a:solidFill>
                  <a:srgbClr val="0000FF"/>
                </a:solidFill>
              </a:rPr>
              <a:t>between nutrition-related data and health outcomes</a:t>
            </a:r>
            <a:endParaRPr lang="en-US" sz="2000" b="1" dirty="0">
              <a:solidFill>
                <a:srgbClr val="0000FF"/>
              </a:solidFill>
            </a:endParaRPr>
          </a:p>
          <a:p>
            <a:pPr algn="l"/>
            <a:r>
              <a:rPr lang="en-US" sz="2000" b="1" dirty="0">
                <a:solidFill>
                  <a:srgbClr val="FF0000"/>
                </a:solidFill>
              </a:rPr>
              <a:t>Technology used</a:t>
            </a:r>
            <a:r>
              <a:rPr lang="en-US" sz="2000" b="1" dirty="0" smtClean="0">
                <a:solidFill>
                  <a:srgbClr val="FF0000"/>
                </a:solidFill>
              </a:rPr>
              <a:t>: </a:t>
            </a:r>
            <a:r>
              <a:rPr lang="en-US" sz="2000" b="1" dirty="0" smtClean="0">
                <a:solidFill>
                  <a:srgbClr val="0000FF"/>
                </a:solidFill>
              </a:rPr>
              <a:t>Artificial intelligent</a:t>
            </a:r>
            <a:endParaRPr lang="en-US" sz="2000" b="1"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xmlns=""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6734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xmlns="" id="{D1326E05-B937-8167-8827-C632A2FA8320}"/>
              </a:ext>
            </a:extLst>
          </p:cNvPr>
          <p:cNvSpPr>
            <a:spLocks noChangeArrowheads="1"/>
          </p:cNvSpPr>
          <p:nvPr/>
        </p:nvSpPr>
        <p:spPr bwMode="auto">
          <a:xfrm>
            <a:off x="533400" y="762000"/>
            <a:ext cx="8305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altLang="en-US" sz="2400" b="1" dirty="0">
                <a:solidFill>
                  <a:srgbClr val="FF0000"/>
                </a:solidFill>
              </a:rPr>
              <a:t>Critical Findings</a:t>
            </a:r>
            <a:r>
              <a:rPr lang="en-US" altLang="en-US" sz="2400" b="1" dirty="0" smtClean="0">
                <a:solidFill>
                  <a:srgbClr val="FF0000"/>
                </a:solidFill>
              </a:rPr>
              <a:t>:</a:t>
            </a:r>
          </a:p>
          <a:p>
            <a:pPr algn="l"/>
            <a:endParaRPr lang="en-US" altLang="en-US" sz="2400" b="1" dirty="0">
              <a:solidFill>
                <a:srgbClr val="0000FF"/>
              </a:solidFill>
            </a:endParaRPr>
          </a:p>
          <a:p>
            <a:pPr algn="l">
              <a:buFont typeface="Wingdings" panose="05000000000000000000" pitchFamily="2" charset="2"/>
              <a:buChar char="Ø"/>
            </a:pPr>
            <a:r>
              <a:rPr lang="en-US" altLang="en-US" sz="2000" b="1" dirty="0" smtClean="0">
                <a:solidFill>
                  <a:srgbClr val="0000FF"/>
                </a:solidFill>
              </a:rPr>
              <a:t>The </a:t>
            </a:r>
            <a:r>
              <a:rPr lang="en-US" altLang="en-US" sz="2000" b="1" dirty="0">
                <a:solidFill>
                  <a:srgbClr val="0000FF"/>
                </a:solidFill>
              </a:rPr>
              <a:t>application can be flexible in terms of timing according to their </a:t>
            </a:r>
            <a:r>
              <a:rPr lang="en-US" altLang="en-US" sz="2000" b="1" dirty="0" smtClean="0">
                <a:solidFill>
                  <a:srgbClr val="0000FF"/>
                </a:solidFill>
              </a:rPr>
              <a:t>schedule</a:t>
            </a:r>
          </a:p>
          <a:p>
            <a:pPr algn="l">
              <a:buFont typeface="Wingdings" panose="05000000000000000000" pitchFamily="2" charset="2"/>
              <a:buChar char="Ø"/>
            </a:pPr>
            <a:r>
              <a:rPr lang="en-US" altLang="en-US" sz="2000" b="1" dirty="0" smtClean="0">
                <a:solidFill>
                  <a:srgbClr val="0000FF"/>
                </a:solidFill>
              </a:rPr>
              <a:t>The </a:t>
            </a:r>
            <a:r>
              <a:rPr lang="en-US" altLang="en-US" sz="2000" b="1" dirty="0">
                <a:solidFill>
                  <a:srgbClr val="0000FF"/>
                </a:solidFill>
              </a:rPr>
              <a:t>human-technology interface, through which the micro- (behavioral) and macro- (social) aspects converge, still calls for extensive </a:t>
            </a:r>
            <a:r>
              <a:rPr lang="en-US" altLang="en-US" sz="2000" b="1" dirty="0" smtClean="0">
                <a:solidFill>
                  <a:srgbClr val="0000FF"/>
                </a:solidFill>
              </a:rPr>
              <a:t>examination</a:t>
            </a:r>
          </a:p>
          <a:p>
            <a:pPr algn="l">
              <a:buFont typeface="Wingdings" panose="05000000000000000000" pitchFamily="2" charset="2"/>
              <a:buChar char="Ø"/>
            </a:pPr>
            <a:r>
              <a:rPr lang="en-US" altLang="en-US" sz="2000" b="1" dirty="0">
                <a:solidFill>
                  <a:srgbClr val="0000FF"/>
                </a:solidFill>
              </a:rPr>
              <a:t> Hopefully the identified approach can lead to producing effective diet applications that provide many benefits and can be applied for prolonged </a:t>
            </a:r>
            <a:r>
              <a:rPr lang="en-US" altLang="en-US" sz="2000" b="1" dirty="0" smtClean="0">
                <a:solidFill>
                  <a:srgbClr val="0000FF"/>
                </a:solidFill>
              </a:rPr>
              <a:t>use</a:t>
            </a:r>
            <a:endParaRPr lang="en-US" altLang="en-US" sz="2000" b="1" dirty="0">
              <a:solidFill>
                <a:srgbClr val="0000FF"/>
              </a:solidFill>
            </a:endParaRPr>
          </a:p>
          <a:p>
            <a:pPr algn="l"/>
            <a:endParaRPr lang="en-US" altLang="en-US" sz="2000" b="1" dirty="0">
              <a:solidFill>
                <a:srgbClr val="0000FF"/>
              </a:solidFill>
            </a:endParaRPr>
          </a:p>
          <a:p>
            <a:pPr algn="l"/>
            <a:endParaRPr lang="en-US" altLang="en-US" sz="20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xmlns=""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6536402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988</TotalTime>
  <Words>775</Words>
  <Application>Microsoft Office PowerPoint</Application>
  <PresentationFormat>On-screen Show (4:3)</PresentationFormat>
  <Paragraphs>86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 Design</vt:lpstr>
      <vt:lpstr>Ai-Powered Nutrition Analyzer For Fitness Enthusiasts  TEAM ID: PNT2022TMID23094</vt:lpstr>
      <vt:lpstr>Problem Definition   </vt:lpstr>
      <vt:lpstr>Technical Architecture   </vt:lpstr>
      <vt:lpstr>Paper-1</vt:lpstr>
      <vt:lpstr>Paper-2</vt:lpstr>
      <vt:lpstr>Paper-3</vt:lpstr>
      <vt:lpstr> Paper-4</vt:lpstr>
      <vt:lpstr>  Paper-5</vt:lpstr>
      <vt:lpstr> </vt:lpstr>
      <vt:lpstr>Thank You!</vt:lpstr>
    </vt:vector>
  </TitlesOfParts>
  <Company>Sethu Institute of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SIT</dc:creator>
  <cp:lastModifiedBy>Dell</cp:lastModifiedBy>
  <cp:revision>72</cp:revision>
  <dcterms:created xsi:type="dcterms:W3CDTF">2009-01-22T06:27:40Z</dcterms:created>
  <dcterms:modified xsi:type="dcterms:W3CDTF">2022-09-10T19:03:18Z</dcterms:modified>
</cp:coreProperties>
</file>