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65" r:id="rId8"/>
    <p:sldId id="266" r:id="rId9"/>
    <p:sldId id="267" r:id="rId10"/>
    <p:sldId id="268" r:id="rId11"/>
    <p:sldId id="270" r:id="rId12"/>
    <p:sldId id="271" r:id="rId13"/>
    <p:sldId id="269" r:id="rId14"/>
    <p:sldId id="272"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07FFA6B-5EA8-4497-9425-C68900D4BF06}" type="datetimeFigureOut">
              <a:rPr lang="en-IN" smtClean="0"/>
              <a:t>24-11-2022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B27D027-3544-455D-8148-5F994A35C64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29101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FFA6B-5EA8-4497-9425-C68900D4BF06}"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172616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FFA6B-5EA8-4497-9425-C68900D4BF06}"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275918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FFA6B-5EA8-4497-9425-C68900D4BF06}"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221297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FFA6B-5EA8-4497-9425-C68900D4BF06}"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7D027-3544-455D-8148-5F994A35C64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65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FFA6B-5EA8-4497-9425-C68900D4BF06}"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3315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FFA6B-5EA8-4497-9425-C68900D4BF06}"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384955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7FFA6B-5EA8-4497-9425-C68900D4BF06}"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32043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FFA6B-5EA8-4497-9425-C68900D4BF06}"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42623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FFA6B-5EA8-4497-9425-C68900D4BF06}"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294481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FFA6B-5EA8-4497-9425-C68900D4BF06}"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7D027-3544-455D-8148-5F994A35C641}" type="slidenum">
              <a:rPr lang="en-IN" smtClean="0"/>
              <a:t>‹#›</a:t>
            </a:fld>
            <a:endParaRPr lang="en-IN"/>
          </a:p>
        </p:txBody>
      </p:sp>
    </p:spTree>
    <p:extLst>
      <p:ext uri="{BB962C8B-B14F-4D97-AF65-F5344CB8AC3E}">
        <p14:creationId xmlns:p14="http://schemas.microsoft.com/office/powerpoint/2010/main" val="379620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07FFA6B-5EA8-4497-9425-C68900D4BF06}" type="datetimeFigureOut">
              <a:rPr lang="en-IN" smtClean="0"/>
              <a:t>24-11-2022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B27D027-3544-455D-8148-5F994A35C641}" type="slidenum">
              <a:rPr lang="en-IN" smtClean="0"/>
              <a:t>‹#›</a:t>
            </a:fld>
            <a:endParaRPr lang="en-IN"/>
          </a:p>
        </p:txBody>
      </p:sp>
    </p:spTree>
    <p:extLst>
      <p:ext uri="{BB962C8B-B14F-4D97-AF65-F5344CB8AC3E}">
        <p14:creationId xmlns:p14="http://schemas.microsoft.com/office/powerpoint/2010/main" val="16384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3A4D-356A-C5FA-C196-321784482BE5}"/>
              </a:ext>
            </a:extLst>
          </p:cNvPr>
          <p:cNvSpPr>
            <a:spLocks noGrp="1"/>
          </p:cNvSpPr>
          <p:nvPr>
            <p:ph type="title"/>
          </p:nvPr>
        </p:nvSpPr>
        <p:spPr>
          <a:xfrm>
            <a:off x="838200" y="507347"/>
            <a:ext cx="10515600" cy="1500187"/>
          </a:xfrm>
        </p:spPr>
        <p:txBody>
          <a:bodyPr>
            <a:normAutofit/>
          </a:bodyPr>
          <a:lstStyle/>
          <a:p>
            <a:r>
              <a:rPr lang="en-IN" sz="4800" dirty="0"/>
              <a:t>SKILL AND JOB RECOMENDER</a:t>
            </a:r>
          </a:p>
        </p:txBody>
      </p:sp>
      <p:sp>
        <p:nvSpPr>
          <p:cNvPr id="3" name="Text Placeholder 2">
            <a:extLst>
              <a:ext uri="{FF2B5EF4-FFF2-40B4-BE49-F238E27FC236}">
                <a16:creationId xmlns:a16="http://schemas.microsoft.com/office/drawing/2014/main" id="{37B23B4D-B76D-5437-1E88-C694E1C7328B}"/>
              </a:ext>
            </a:extLst>
          </p:cNvPr>
          <p:cNvSpPr>
            <a:spLocks noGrp="1"/>
          </p:cNvSpPr>
          <p:nvPr>
            <p:ph type="body" idx="1"/>
          </p:nvPr>
        </p:nvSpPr>
        <p:spPr>
          <a:xfrm>
            <a:off x="930178" y="3429000"/>
            <a:ext cx="9418320" cy="1691640"/>
          </a:xfrm>
        </p:spPr>
        <p:txBody>
          <a:bodyPr>
            <a:normAutofit fontScale="25000" lnSpcReduction="20000"/>
          </a:bodyPr>
          <a:lstStyle/>
          <a:p>
            <a:pPr rtl="0">
              <a:spcBef>
                <a:spcPts val="0"/>
              </a:spcBef>
              <a:spcAft>
                <a:spcPts val="0"/>
              </a:spcAft>
            </a:pPr>
            <a:r>
              <a:rPr lang="en-IN" sz="6400" b="1" i="0" u="none" strike="noStrike" dirty="0">
                <a:solidFill>
                  <a:srgbClr val="000000"/>
                </a:solidFill>
                <a:effectLst/>
                <a:latin typeface="Calibri" panose="020F0502020204030204" pitchFamily="34" charset="0"/>
              </a:rPr>
              <a:t>INDUSTRY MENTOR NAME</a:t>
            </a:r>
            <a:r>
              <a:rPr lang="en-IN" sz="6400" b="0" i="0" u="none" strike="noStrike" dirty="0">
                <a:solidFill>
                  <a:srgbClr val="000000"/>
                </a:solidFill>
                <a:effectLst/>
                <a:latin typeface="Calibri" panose="020F0502020204030204" pitchFamily="34" charset="0"/>
              </a:rPr>
              <a:t>: KRISHNA CHAITANYA</a:t>
            </a:r>
          </a:p>
          <a:p>
            <a:pPr rtl="0">
              <a:spcBef>
                <a:spcPts val="0"/>
              </a:spcBef>
              <a:spcAft>
                <a:spcPts val="0"/>
              </a:spcAft>
            </a:pPr>
            <a:endParaRPr lang="en-IN" sz="6400" dirty="0"/>
          </a:p>
          <a:p>
            <a:pPr rtl="0">
              <a:spcBef>
                <a:spcPts val="0"/>
              </a:spcBef>
              <a:spcAft>
                <a:spcPts val="0"/>
              </a:spcAft>
            </a:pPr>
            <a:r>
              <a:rPr lang="en-IN" sz="6400" b="1" i="0" u="none" strike="noStrike" dirty="0">
                <a:solidFill>
                  <a:srgbClr val="000000"/>
                </a:solidFill>
                <a:effectLst/>
                <a:latin typeface="Calibri" panose="020F0502020204030204" pitchFamily="34" charset="0"/>
              </a:rPr>
              <a:t>FACULTY MENTOR </a:t>
            </a:r>
            <a:r>
              <a:rPr lang="en-IN" sz="6400" b="0" i="0" u="none" strike="noStrike" dirty="0">
                <a:solidFill>
                  <a:srgbClr val="000000"/>
                </a:solidFill>
                <a:effectLst/>
                <a:latin typeface="Calibri" panose="020F0502020204030204" pitchFamily="34" charset="0"/>
              </a:rPr>
              <a:t>NAME: ABIRAMI.K </a:t>
            </a:r>
          </a:p>
          <a:p>
            <a:pPr rtl="0">
              <a:spcBef>
                <a:spcPts val="0"/>
              </a:spcBef>
              <a:spcAft>
                <a:spcPts val="0"/>
              </a:spcAft>
            </a:pPr>
            <a:endParaRPr lang="en-IN" sz="6400" dirty="0"/>
          </a:p>
          <a:p>
            <a:pPr rtl="0">
              <a:spcBef>
                <a:spcPts val="0"/>
              </a:spcBef>
              <a:spcAft>
                <a:spcPts val="0"/>
              </a:spcAft>
            </a:pPr>
            <a:r>
              <a:rPr lang="en-IN" sz="6400" b="1" i="0" u="none" strike="noStrike" dirty="0">
                <a:solidFill>
                  <a:srgbClr val="000000"/>
                </a:solidFill>
                <a:effectLst/>
                <a:latin typeface="Calibri" panose="020F0502020204030204" pitchFamily="34" charset="0"/>
              </a:rPr>
              <a:t>EVALUATOR NAME: </a:t>
            </a:r>
            <a:r>
              <a:rPr lang="en-IN" sz="6400" b="0" i="0" u="none" strike="noStrike" dirty="0">
                <a:solidFill>
                  <a:srgbClr val="000000"/>
                </a:solidFill>
                <a:effectLst/>
                <a:latin typeface="Calibri" panose="020F0502020204030204" pitchFamily="34" charset="0"/>
              </a:rPr>
              <a:t>DR.J.SATHYAPRIYA </a:t>
            </a:r>
            <a:endParaRPr lang="en-IN" sz="6400" b="0" dirty="0">
              <a:effectLst/>
            </a:endParaRPr>
          </a:p>
          <a:p>
            <a:pPr algn="r" rtl="0">
              <a:spcBef>
                <a:spcPts val="1000"/>
              </a:spcBef>
              <a:spcAft>
                <a:spcPts val="0"/>
              </a:spcAft>
            </a:pPr>
            <a:r>
              <a:rPr lang="en-IN" sz="4300" b="0" i="0" u="none" strike="noStrike" dirty="0">
                <a:solidFill>
                  <a:srgbClr val="000000"/>
                </a:solidFill>
                <a:effectLst/>
                <a:latin typeface="Calibri" panose="020F0502020204030204" pitchFamily="34" charset="0"/>
              </a:rPr>
              <a:t>                                                                   </a:t>
            </a:r>
            <a:r>
              <a:rPr lang="en-IN" sz="5600" b="0" i="0" u="none" strike="noStrike" dirty="0">
                <a:solidFill>
                  <a:srgbClr val="000000"/>
                </a:solidFill>
                <a:effectLst/>
                <a:latin typeface="Calibri" panose="020F0502020204030204" pitchFamily="34" charset="0"/>
              </a:rPr>
              <a:t>PEPIN PERSIA(113219071030) </a:t>
            </a:r>
            <a:endParaRPr lang="en-IN" sz="5600" b="0" dirty="0">
              <a:effectLst/>
            </a:endParaRPr>
          </a:p>
          <a:p>
            <a:pPr algn="r" rtl="0">
              <a:spcBef>
                <a:spcPts val="1000"/>
              </a:spcBef>
              <a:spcAft>
                <a:spcPts val="0"/>
              </a:spcAft>
            </a:pPr>
            <a:r>
              <a:rPr lang="en-IN" sz="5600" b="0" i="0" u="none" strike="noStrike" dirty="0">
                <a:solidFill>
                  <a:srgbClr val="000000"/>
                </a:solidFill>
                <a:effectLst/>
                <a:latin typeface="Calibri" panose="020F0502020204030204" pitchFamily="34" charset="0"/>
              </a:rPr>
              <a:t>                                                                         YOGESHWARI. S (113219071047)</a:t>
            </a:r>
            <a:endParaRPr lang="en-IN" sz="5600" b="0" dirty="0">
              <a:effectLst/>
            </a:endParaRPr>
          </a:p>
          <a:p>
            <a:pPr algn="r" rtl="0">
              <a:spcBef>
                <a:spcPts val="1000"/>
              </a:spcBef>
              <a:spcAft>
                <a:spcPts val="0"/>
              </a:spcAft>
            </a:pPr>
            <a:r>
              <a:rPr lang="en-IN" sz="5600" b="0" i="0" u="none" strike="noStrike" dirty="0">
                <a:solidFill>
                  <a:srgbClr val="000000"/>
                </a:solidFill>
                <a:effectLst/>
                <a:latin typeface="Calibri" panose="020F0502020204030204" pitchFamily="34" charset="0"/>
              </a:rPr>
              <a:t>                                                                         BHOOMIHA.M (113219071003)</a:t>
            </a:r>
            <a:endParaRPr lang="en-IN" sz="5600" b="0" dirty="0">
              <a:effectLst/>
            </a:endParaRPr>
          </a:p>
          <a:p>
            <a:pPr algn="r" rtl="0">
              <a:spcBef>
                <a:spcPts val="1000"/>
              </a:spcBef>
              <a:spcAft>
                <a:spcPts val="0"/>
              </a:spcAft>
            </a:pPr>
            <a:r>
              <a:rPr lang="en-IN" sz="5600" b="0" i="0" u="none" strike="noStrike" dirty="0">
                <a:solidFill>
                  <a:srgbClr val="000000"/>
                </a:solidFill>
                <a:effectLst/>
                <a:latin typeface="Calibri" panose="020F0502020204030204" pitchFamily="34" charset="0"/>
              </a:rPr>
              <a:t>                                                                    SUBASREE.S(113219071042)</a:t>
            </a:r>
            <a:endParaRPr lang="en-IN" sz="5600" b="0" dirty="0">
              <a:effectLst/>
            </a:endParaRPr>
          </a:p>
          <a:p>
            <a:pPr algn="r"/>
            <a:br>
              <a:rPr lang="en-IN" dirty="0"/>
            </a:br>
            <a:endParaRPr lang="en-IN" dirty="0"/>
          </a:p>
        </p:txBody>
      </p:sp>
      <p:sp>
        <p:nvSpPr>
          <p:cNvPr id="4" name="Rectangle 3">
            <a:extLst>
              <a:ext uri="{FF2B5EF4-FFF2-40B4-BE49-F238E27FC236}">
                <a16:creationId xmlns:a16="http://schemas.microsoft.com/office/drawing/2014/main" id="{34B53711-8F59-3211-A842-9BAACC512FE1}"/>
              </a:ext>
            </a:extLst>
          </p:cNvPr>
          <p:cNvSpPr/>
          <p:nvPr/>
        </p:nvSpPr>
        <p:spPr>
          <a:xfrm>
            <a:off x="8098280" y="3813155"/>
            <a:ext cx="2250218" cy="461665"/>
          </a:xfrm>
          <a:prstGeom prst="rect">
            <a:avLst/>
          </a:prstGeom>
          <a:noFill/>
        </p:spPr>
        <p:txBody>
          <a:bodyPr wrap="square" lIns="91440" tIns="45720" rIns="91440" bIns="45720">
            <a:spAutoFit/>
          </a:bodyPr>
          <a:lstStyle/>
          <a:p>
            <a:pPr algn="ctr"/>
            <a:r>
              <a:rPr lang="en-IN" sz="24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Team Members:</a:t>
            </a:r>
            <a:endParaRPr lang="en-IN"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129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E76844-DC34-D602-CBEB-31DE72F18F82}"/>
              </a:ext>
            </a:extLst>
          </p:cNvPr>
          <p:cNvSpPr/>
          <p:nvPr/>
        </p:nvSpPr>
        <p:spPr>
          <a:xfrm>
            <a:off x="182906" y="358605"/>
            <a:ext cx="461857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PROJECT PLANNING</a:t>
            </a:r>
          </a:p>
        </p:txBody>
      </p:sp>
      <p:sp>
        <p:nvSpPr>
          <p:cNvPr id="3" name="Rectangle 2">
            <a:extLst>
              <a:ext uri="{FF2B5EF4-FFF2-40B4-BE49-F238E27FC236}">
                <a16:creationId xmlns:a16="http://schemas.microsoft.com/office/drawing/2014/main" id="{757C5F54-1D05-BEDA-772F-2F91558BE037}"/>
              </a:ext>
            </a:extLst>
          </p:cNvPr>
          <p:cNvSpPr/>
          <p:nvPr/>
        </p:nvSpPr>
        <p:spPr>
          <a:xfrm>
            <a:off x="272553" y="1425653"/>
            <a:ext cx="3459280" cy="2149306"/>
          </a:xfrm>
          <a:prstGeom prst="rect">
            <a:avLst/>
          </a:prstGeom>
          <a:noFill/>
        </p:spPr>
        <p:txBody>
          <a:bodyPr wrap="none" lIns="91440" tIns="45720" rIns="91440" bIns="45720">
            <a:spAutoFit/>
          </a:bodyPr>
          <a:lstStyle/>
          <a:p>
            <a:pPr rtl="0">
              <a:spcBef>
                <a:spcPts val="1200"/>
              </a:spcBef>
              <a:spcAft>
                <a:spcPts val="200"/>
              </a:spcAft>
            </a:pPr>
            <a:r>
              <a:rPr lang="en-IN" sz="2400" b="0" i="0" u="none" strike="noStrike" dirty="0">
                <a:solidFill>
                  <a:srgbClr val="262626"/>
                </a:solidFill>
                <a:effectLst/>
                <a:latin typeface="Calibri" panose="020F0502020204030204" pitchFamily="34" charset="0"/>
              </a:rPr>
              <a:t>Milestone and activity list:</a:t>
            </a:r>
            <a:endParaRPr lang="en-IN" sz="2400" b="0" dirty="0">
              <a:effectLst/>
            </a:endParaRPr>
          </a:p>
          <a:p>
            <a:br>
              <a:rPr lang="en-IN"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9E3757CD-7828-5FCD-9DD2-1DB9A70A83B7}"/>
              </a:ext>
            </a:extLst>
          </p:cNvPr>
          <p:cNvSpPr/>
          <p:nvPr/>
        </p:nvSpPr>
        <p:spPr>
          <a:xfrm>
            <a:off x="732348" y="2357735"/>
            <a:ext cx="9765323" cy="461665"/>
          </a:xfrm>
          <a:prstGeom prst="rect">
            <a:avLst/>
          </a:prstGeom>
          <a:noFill/>
        </p:spPr>
        <p:txBody>
          <a:bodyPr wrap="squar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hlinkClick r:id="rId2" action="ppaction://hlinksldjump"/>
              </a:rPr>
              <a:t>https://github.com/IBM-EPBL/IBM-Project-23247-1659874241/blob/main/Assigned%20Tasks/Project%20Planning%20Phase/Milestone%20and%20activity%20list%20(1).pdf</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3812D46E-0112-E656-FB9C-02D47A966E03}"/>
              </a:ext>
            </a:extLst>
          </p:cNvPr>
          <p:cNvSpPr txBox="1"/>
          <p:nvPr/>
        </p:nvSpPr>
        <p:spPr>
          <a:xfrm>
            <a:off x="182906" y="3100470"/>
            <a:ext cx="9745505" cy="1041311"/>
          </a:xfrm>
          <a:prstGeom prst="rect">
            <a:avLst/>
          </a:prstGeom>
          <a:noFill/>
        </p:spPr>
        <p:txBody>
          <a:bodyPr wrap="square">
            <a:spAutoFit/>
          </a:bodyPr>
          <a:lstStyle/>
          <a:p>
            <a:pPr rtl="0">
              <a:spcBef>
                <a:spcPts val="1200"/>
              </a:spcBef>
              <a:spcAft>
                <a:spcPts val="200"/>
              </a:spcAft>
            </a:pPr>
            <a:r>
              <a:rPr lang="en-IN" sz="2400" b="0" i="0" u="none" strike="noStrike" dirty="0">
                <a:solidFill>
                  <a:srgbClr val="262626"/>
                </a:solidFill>
                <a:effectLst/>
                <a:latin typeface="Calibri" panose="020F0502020204030204" pitchFamily="34" charset="0"/>
              </a:rPr>
              <a:t>Sprint delivery plan</a:t>
            </a:r>
            <a:r>
              <a:rPr lang="en-IN" sz="1800" b="0" i="0" u="none" strike="noStrike" dirty="0">
                <a:solidFill>
                  <a:srgbClr val="262626"/>
                </a:solidFill>
                <a:effectLst/>
                <a:latin typeface="Calibri" panose="020F0502020204030204" pitchFamily="34" charset="0"/>
              </a:rPr>
              <a:t>:</a:t>
            </a:r>
            <a:endParaRPr lang="en-IN" b="0" dirty="0">
              <a:effectLst/>
            </a:endParaRPr>
          </a:p>
          <a:p>
            <a:br>
              <a:rPr lang="en-IN" dirty="0"/>
            </a:br>
            <a:endParaRPr lang="en-IN" dirty="0"/>
          </a:p>
        </p:txBody>
      </p:sp>
      <p:sp>
        <p:nvSpPr>
          <p:cNvPr id="7" name="Rectangle 6">
            <a:extLst>
              <a:ext uri="{FF2B5EF4-FFF2-40B4-BE49-F238E27FC236}">
                <a16:creationId xmlns:a16="http://schemas.microsoft.com/office/drawing/2014/main" id="{E8BB6DBB-422D-163E-757E-08E30DF499B3}"/>
              </a:ext>
            </a:extLst>
          </p:cNvPr>
          <p:cNvSpPr/>
          <p:nvPr/>
        </p:nvSpPr>
        <p:spPr>
          <a:xfrm>
            <a:off x="974166" y="4141781"/>
            <a:ext cx="8653929" cy="461665"/>
          </a:xfrm>
          <a:prstGeom prst="rect">
            <a:avLst/>
          </a:prstGeom>
          <a:noFill/>
        </p:spPr>
        <p:txBody>
          <a:bodyPr wrap="squar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hlinkClick r:id="rId2" action="ppaction://hlinksldjump"/>
              </a:rPr>
              <a:t>https://github.com/IBM-EPBL/IBM-Project-23247-1659874241/blob/main/Assigned%20Tasks/Project%20Planning%20Phase/Sprint%20Delivery%20Plan.pdf</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229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142EF-D35A-08C7-4521-D25DB26FCAA2}"/>
              </a:ext>
            </a:extLst>
          </p:cNvPr>
          <p:cNvSpPr/>
          <p:nvPr/>
        </p:nvSpPr>
        <p:spPr>
          <a:xfrm>
            <a:off x="158930" y="519971"/>
            <a:ext cx="6226383"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WORK PROGRESS TILL NOW</a:t>
            </a:r>
          </a:p>
        </p:txBody>
      </p:sp>
      <p:pic>
        <p:nvPicPr>
          <p:cNvPr id="4" name="Picture 3">
            <a:extLst>
              <a:ext uri="{FF2B5EF4-FFF2-40B4-BE49-F238E27FC236}">
                <a16:creationId xmlns:a16="http://schemas.microsoft.com/office/drawing/2014/main" id="{DE81E625-01F2-DD1D-D712-71D226CEC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6441"/>
            <a:ext cx="11225233" cy="2530059"/>
          </a:xfrm>
          <a:prstGeom prst="rect">
            <a:avLst/>
          </a:prstGeom>
        </p:spPr>
      </p:pic>
    </p:spTree>
    <p:extLst>
      <p:ext uri="{BB962C8B-B14F-4D97-AF65-F5344CB8AC3E}">
        <p14:creationId xmlns:p14="http://schemas.microsoft.com/office/powerpoint/2010/main" val="234728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247BF-4BC4-C69A-9DD2-AE973C91CF18}"/>
              </a:ext>
            </a:extLst>
          </p:cNvPr>
          <p:cNvSpPr/>
          <p:nvPr/>
        </p:nvSpPr>
        <p:spPr>
          <a:xfrm>
            <a:off x="748607" y="394464"/>
            <a:ext cx="181972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CONT…</a:t>
            </a:r>
          </a:p>
        </p:txBody>
      </p:sp>
      <p:pic>
        <p:nvPicPr>
          <p:cNvPr id="4" name="Picture 3">
            <a:extLst>
              <a:ext uri="{FF2B5EF4-FFF2-40B4-BE49-F238E27FC236}">
                <a16:creationId xmlns:a16="http://schemas.microsoft.com/office/drawing/2014/main" id="{0DDE7609-3C60-D37D-710D-D04568D43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66" y="1160052"/>
            <a:ext cx="10508891" cy="4717189"/>
          </a:xfrm>
          <a:prstGeom prst="rect">
            <a:avLst/>
          </a:prstGeom>
        </p:spPr>
      </p:pic>
    </p:spTree>
    <p:extLst>
      <p:ext uri="{BB962C8B-B14F-4D97-AF65-F5344CB8AC3E}">
        <p14:creationId xmlns:p14="http://schemas.microsoft.com/office/powerpoint/2010/main" val="174757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2F2E4-6393-45B0-EEDD-8610C9E99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01" y="885722"/>
            <a:ext cx="10379339" cy="4961050"/>
          </a:xfrm>
          <a:prstGeom prst="rect">
            <a:avLst/>
          </a:prstGeom>
        </p:spPr>
      </p:pic>
    </p:spTree>
    <p:extLst>
      <p:ext uri="{BB962C8B-B14F-4D97-AF65-F5344CB8AC3E}">
        <p14:creationId xmlns:p14="http://schemas.microsoft.com/office/powerpoint/2010/main" val="268957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27EA72-266A-0D2A-BC87-6FB297F90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53" y="801686"/>
            <a:ext cx="10592718" cy="4770533"/>
          </a:xfrm>
          <a:prstGeom prst="rect">
            <a:avLst/>
          </a:prstGeom>
        </p:spPr>
      </p:pic>
    </p:spTree>
    <p:extLst>
      <p:ext uri="{BB962C8B-B14F-4D97-AF65-F5344CB8AC3E}">
        <p14:creationId xmlns:p14="http://schemas.microsoft.com/office/powerpoint/2010/main" val="188327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7DADA7-84AF-A755-0B0E-E03CD474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68" y="764261"/>
            <a:ext cx="10920406" cy="4701947"/>
          </a:xfrm>
          <a:prstGeom prst="rect">
            <a:avLst/>
          </a:prstGeom>
        </p:spPr>
      </p:pic>
    </p:spTree>
    <p:extLst>
      <p:ext uri="{BB962C8B-B14F-4D97-AF65-F5344CB8AC3E}">
        <p14:creationId xmlns:p14="http://schemas.microsoft.com/office/powerpoint/2010/main" val="318065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2CB4C4-3FCF-37E6-67D1-54D1C8F1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2" y="859728"/>
            <a:ext cx="10882303" cy="4869602"/>
          </a:xfrm>
          <a:prstGeom prst="rect">
            <a:avLst/>
          </a:prstGeom>
        </p:spPr>
      </p:pic>
    </p:spTree>
    <p:extLst>
      <p:ext uri="{BB962C8B-B14F-4D97-AF65-F5344CB8AC3E}">
        <p14:creationId xmlns:p14="http://schemas.microsoft.com/office/powerpoint/2010/main" val="412653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042BFB-35D7-DFBC-B8B3-FF0A322AF737}"/>
              </a:ext>
            </a:extLst>
          </p:cNvPr>
          <p:cNvSpPr/>
          <p:nvPr/>
        </p:nvSpPr>
        <p:spPr>
          <a:xfrm>
            <a:off x="3678196" y="2598003"/>
            <a:ext cx="4118435"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74471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3FD2E-8A30-18DD-9F08-7C41B2922111}"/>
              </a:ext>
            </a:extLst>
          </p:cNvPr>
          <p:cNvSpPr/>
          <p:nvPr/>
        </p:nvSpPr>
        <p:spPr>
          <a:xfrm>
            <a:off x="430560" y="717194"/>
            <a:ext cx="247375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ABSTRACT</a:t>
            </a:r>
          </a:p>
        </p:txBody>
      </p:sp>
      <p:sp>
        <p:nvSpPr>
          <p:cNvPr id="3" name="Rectangle 2">
            <a:extLst>
              <a:ext uri="{FF2B5EF4-FFF2-40B4-BE49-F238E27FC236}">
                <a16:creationId xmlns:a16="http://schemas.microsoft.com/office/drawing/2014/main" id="{B29FAD56-ADB3-D548-8417-B82E5890B7C6}"/>
              </a:ext>
            </a:extLst>
          </p:cNvPr>
          <p:cNvSpPr/>
          <p:nvPr/>
        </p:nvSpPr>
        <p:spPr>
          <a:xfrm>
            <a:off x="295564" y="1782260"/>
            <a:ext cx="10898909" cy="3477875"/>
          </a:xfrm>
          <a:prstGeom prst="rect">
            <a:avLst/>
          </a:prstGeom>
          <a:noFill/>
        </p:spPr>
        <p:txBody>
          <a:bodyPr wrap="square" lIns="91440" tIns="45720" rIns="91440" bIns="45720">
            <a:spAutoFit/>
          </a:bodyPr>
          <a:lstStyle/>
          <a:p>
            <a:pPr algn="just"/>
            <a:r>
              <a:rPr lang="en-US" sz="2000" b="0" i="0" u="none" strike="noStrike" dirty="0">
                <a:solidFill>
                  <a:srgbClr val="000000"/>
                </a:solidFill>
                <a:effectLst/>
                <a:latin typeface="Calibri" panose="020F0502020204030204" pitchFamily="34" charset="0"/>
              </a:rPr>
              <a:t>In the last years, job recommender system have become popular since they successfully reduce information overload by generating personalized job suggestions. Although in the literature exists a variety of techniques and strategies used as part of job recommender system, most of them fail to recommending job vacancies that fit properly to the job seekers profiles. Thus, the contributions of this work are threefold, we: </a:t>
            </a:r>
            <a:r>
              <a:rPr lang="en-US" sz="2000" b="0" i="0" u="none" strike="noStrike" dirty="0" err="1">
                <a:solidFill>
                  <a:srgbClr val="000000"/>
                </a:solidFill>
                <a:effectLst/>
                <a:latin typeface="Calibri" panose="020F0502020204030204" pitchFamily="34" charset="0"/>
              </a:rPr>
              <a:t>i</a:t>
            </a:r>
            <a:r>
              <a:rPr lang="en-US" sz="2000" b="0" i="0" u="none" strike="noStrike" dirty="0">
                <a:solidFill>
                  <a:srgbClr val="000000"/>
                </a:solidFill>
                <a:effectLst/>
                <a:latin typeface="Calibri" panose="020F0502020204030204" pitchFamily="34" charset="0"/>
              </a:rPr>
              <a:t>) made publicly available a new data set formed by a set of job seekers profiles and a set of job vacancies collected from different job search engine sites; ii) put forward the proposal of a framework for job recommendation based on professional skills of job seekers; and iii) carried out an evaluation to quantify empirically the recommendation abilities of two state-of-the-art methods, considering different configurations, within the proposed framework. We thus present a general panorama of job recommendation task aiming to facilitate research and real-world application design using Cloud Application</a:t>
            </a:r>
            <a:r>
              <a:rPr lang="en-US" sz="1800" b="0" i="0" u="none" strike="noStrike" dirty="0">
                <a:solidFill>
                  <a:srgbClr val="000000"/>
                </a:solidFill>
                <a:effectLst/>
                <a:latin typeface="Calibri" panose="020F0502020204030204" pitchFamily="34" charset="0"/>
              </a:rPr>
              <a: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6635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709AC0-8D28-3306-4E5D-247214CBB0F4}"/>
              </a:ext>
            </a:extLst>
          </p:cNvPr>
          <p:cNvSpPr/>
          <p:nvPr/>
        </p:nvSpPr>
        <p:spPr>
          <a:xfrm>
            <a:off x="390185" y="493076"/>
            <a:ext cx="5136341"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PROBLEM STATEMENT</a:t>
            </a:r>
          </a:p>
        </p:txBody>
      </p:sp>
      <p:pic>
        <p:nvPicPr>
          <p:cNvPr id="4" name="Picture 3">
            <a:extLst>
              <a:ext uri="{FF2B5EF4-FFF2-40B4-BE49-F238E27FC236}">
                <a16:creationId xmlns:a16="http://schemas.microsoft.com/office/drawing/2014/main" id="{C3E80E30-1DB3-D845-B1E0-09DD1A957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65" y="1763885"/>
            <a:ext cx="8408893" cy="4170750"/>
          </a:xfrm>
          <a:prstGeom prst="rect">
            <a:avLst/>
          </a:prstGeom>
        </p:spPr>
      </p:pic>
    </p:spTree>
    <p:extLst>
      <p:ext uri="{BB962C8B-B14F-4D97-AF65-F5344CB8AC3E}">
        <p14:creationId xmlns:p14="http://schemas.microsoft.com/office/powerpoint/2010/main" val="354027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7DB2E-361A-7388-394B-280D2636E898}"/>
              </a:ext>
            </a:extLst>
          </p:cNvPr>
          <p:cNvSpPr/>
          <p:nvPr/>
        </p:nvSpPr>
        <p:spPr>
          <a:xfrm>
            <a:off x="252838" y="645476"/>
            <a:ext cx="4891083"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PREPARATION PHASE</a:t>
            </a:r>
          </a:p>
        </p:txBody>
      </p:sp>
      <p:sp>
        <p:nvSpPr>
          <p:cNvPr id="3" name="Rectangle 2">
            <a:extLst>
              <a:ext uri="{FF2B5EF4-FFF2-40B4-BE49-F238E27FC236}">
                <a16:creationId xmlns:a16="http://schemas.microsoft.com/office/drawing/2014/main" id="{B9108293-615D-E778-8BD8-9FF6F784AEB3}"/>
              </a:ext>
            </a:extLst>
          </p:cNvPr>
          <p:cNvSpPr/>
          <p:nvPr/>
        </p:nvSpPr>
        <p:spPr>
          <a:xfrm>
            <a:off x="536237" y="1524017"/>
            <a:ext cx="2441694" cy="584775"/>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Assignments</a:t>
            </a:r>
            <a:r>
              <a:rPr lang="en-US" sz="3200" b="0" cap="none" spc="0" dirty="0">
                <a:ln w="0"/>
                <a:solidFill>
                  <a:schemeClr val="accent1"/>
                </a:solidFill>
                <a:effectLst>
                  <a:outerShdw blurRad="38100" dist="25400" dir="5400000" algn="ctr" rotWithShape="0">
                    <a:srgbClr val="6E747A">
                      <a:alpha val="43000"/>
                    </a:srgbClr>
                  </a:outerShdw>
                </a:effectLst>
              </a:rPr>
              <a:t>:</a:t>
            </a:r>
          </a:p>
        </p:txBody>
      </p:sp>
      <p:sp>
        <p:nvSpPr>
          <p:cNvPr id="4" name="Rectangle 3">
            <a:extLst>
              <a:ext uri="{FF2B5EF4-FFF2-40B4-BE49-F238E27FC236}">
                <a16:creationId xmlns:a16="http://schemas.microsoft.com/office/drawing/2014/main" id="{EEBD403D-9422-2364-3F76-D0188E5DAC37}"/>
              </a:ext>
            </a:extLst>
          </p:cNvPr>
          <p:cNvSpPr/>
          <p:nvPr/>
        </p:nvSpPr>
        <p:spPr>
          <a:xfrm>
            <a:off x="1334096" y="2402558"/>
            <a:ext cx="926086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https://github.com/IBM-EPBL/IBM-Project-23247-1659874241/tree/main/Assignment</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5771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B0E00-2603-8B8C-F117-8A35EAD72BA6}"/>
              </a:ext>
            </a:extLst>
          </p:cNvPr>
          <p:cNvSpPr/>
          <p:nvPr/>
        </p:nvSpPr>
        <p:spPr>
          <a:xfrm>
            <a:off x="495848" y="762017"/>
            <a:ext cx="393889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IDEATION PHASE</a:t>
            </a:r>
          </a:p>
        </p:txBody>
      </p:sp>
      <p:sp>
        <p:nvSpPr>
          <p:cNvPr id="5" name="Rectangle 4">
            <a:extLst>
              <a:ext uri="{FF2B5EF4-FFF2-40B4-BE49-F238E27FC236}">
                <a16:creationId xmlns:a16="http://schemas.microsoft.com/office/drawing/2014/main" id="{724323FC-851A-64CB-5871-7AAF520C6DF4}"/>
              </a:ext>
            </a:extLst>
          </p:cNvPr>
          <p:cNvSpPr/>
          <p:nvPr/>
        </p:nvSpPr>
        <p:spPr>
          <a:xfrm>
            <a:off x="244836" y="1819852"/>
            <a:ext cx="5666936" cy="1231106"/>
          </a:xfrm>
          <a:prstGeom prst="rect">
            <a:avLst/>
          </a:prstGeom>
          <a:noFill/>
        </p:spPr>
        <p:txBody>
          <a:bodyPr wrap="none" lIns="91440" tIns="45720" rIns="91440" bIns="45720">
            <a:spAutoFit/>
          </a:bodyPr>
          <a:lstStyle/>
          <a:p>
            <a:pPr rtl="0">
              <a:spcBef>
                <a:spcPts val="0"/>
              </a:spcBef>
              <a:spcAft>
                <a:spcPts val="0"/>
              </a:spcAft>
            </a:pPr>
            <a:r>
              <a:rPr lang="en-IN" sz="1800" b="1" i="0" u="none" strike="noStrike" dirty="0">
                <a:solidFill>
                  <a:srgbClr val="3F3F3F"/>
                </a:solidFill>
                <a:effectLst/>
                <a:latin typeface="Times New Roman" panose="02020603050405020304" pitchFamily="18" charset="0"/>
              </a:rPr>
              <a:t>Brainstorming-idea generation-prioritization template </a:t>
            </a:r>
            <a:r>
              <a:rPr lang="en-IN" sz="1800" b="1" i="0" u="none" strike="noStrike" dirty="0">
                <a:solidFill>
                  <a:srgbClr val="3F3F3F"/>
                </a:solidFill>
                <a:effectLst/>
                <a:latin typeface="Calibri" panose="020F0502020204030204" pitchFamily="34" charset="0"/>
              </a:rPr>
              <a:t>:</a:t>
            </a:r>
            <a:endParaRPr lang="en-IN" sz="2800" b="0" dirty="0">
              <a:effectLst/>
            </a:endParaRPr>
          </a:p>
          <a:p>
            <a:br>
              <a:rPr lang="en-IN" sz="2800" dirty="0"/>
            </a:b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89374FBC-7328-33AB-6D82-FCCDA8C063F9}"/>
              </a:ext>
            </a:extLst>
          </p:cNvPr>
          <p:cNvSpPr/>
          <p:nvPr/>
        </p:nvSpPr>
        <p:spPr>
          <a:xfrm>
            <a:off x="341022" y="2542191"/>
            <a:ext cx="10921580" cy="276999"/>
          </a:xfrm>
          <a:prstGeom prst="rect">
            <a:avLst/>
          </a:prstGeom>
          <a:noFill/>
        </p:spPr>
        <p:txBody>
          <a:bodyPr wrap="none" lIns="91440" tIns="45720" rIns="91440" bIns="45720">
            <a:spAutoFit/>
          </a:bodyPr>
          <a:lstStyle/>
          <a:p>
            <a:pPr rtl="0">
              <a:spcBef>
                <a:spcPts val="0"/>
              </a:spcBef>
              <a:spcAft>
                <a:spcPts val="0"/>
              </a:spcAft>
            </a:pPr>
            <a:r>
              <a:rPr lang="en-IN" sz="1200" b="0" dirty="0">
                <a:effectLst/>
                <a:hlinkClick r:id="rId2" action="ppaction://hlinksldjump"/>
              </a:rPr>
              <a:t>https://github.com/IBM-EPBL/IBM-Project-23247-1659874241/blob/main/Project%20Design%20and%20Planning/Ideation%20Phase/Brainstorming.pdf</a:t>
            </a:r>
            <a:endParaRPr lang="en-IN" sz="1200" b="0" dirty="0">
              <a:effectLst/>
            </a:endParaRPr>
          </a:p>
        </p:txBody>
      </p:sp>
      <p:sp>
        <p:nvSpPr>
          <p:cNvPr id="7" name="Rectangle 6">
            <a:extLst>
              <a:ext uri="{FF2B5EF4-FFF2-40B4-BE49-F238E27FC236}">
                <a16:creationId xmlns:a16="http://schemas.microsoft.com/office/drawing/2014/main" id="{8116C2D2-5F93-B359-F614-13A347484F8D}"/>
              </a:ext>
            </a:extLst>
          </p:cNvPr>
          <p:cNvSpPr/>
          <p:nvPr/>
        </p:nvSpPr>
        <p:spPr>
          <a:xfrm>
            <a:off x="244836" y="2997640"/>
            <a:ext cx="3097964" cy="2031325"/>
          </a:xfrm>
          <a:prstGeom prst="rect">
            <a:avLst/>
          </a:prstGeom>
          <a:noFill/>
        </p:spPr>
        <p:txBody>
          <a:bodyPr wrap="none" lIns="91440" tIns="45720" rIns="91440" bIns="45720">
            <a:spAutoFit/>
          </a:bodyPr>
          <a:lstStyle/>
          <a:p>
            <a:pPr rtl="0">
              <a:spcBef>
                <a:spcPts val="1400"/>
              </a:spcBef>
              <a:spcAft>
                <a:spcPts val="0"/>
              </a:spcAft>
            </a:pPr>
            <a:r>
              <a:rPr lang="en-IN" sz="1800" b="1" i="0" u="none" strike="noStrike" dirty="0">
                <a:solidFill>
                  <a:srgbClr val="3F3F3F"/>
                </a:solidFill>
                <a:effectLst/>
                <a:latin typeface="Times New Roman" panose="02020603050405020304" pitchFamily="18" charset="0"/>
              </a:rPr>
              <a:t>Problem statement template :</a:t>
            </a:r>
            <a:endParaRPr lang="en-IN" sz="5400" b="0" dirty="0">
              <a:effectLst/>
            </a:endParaRPr>
          </a:p>
          <a:p>
            <a:br>
              <a:rPr lang="en-IN"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6B535775-04D5-0A80-41C0-08727A372936}"/>
              </a:ext>
            </a:extLst>
          </p:cNvPr>
          <p:cNvSpPr/>
          <p:nvPr/>
        </p:nvSpPr>
        <p:spPr>
          <a:xfrm>
            <a:off x="244836" y="3668543"/>
            <a:ext cx="12074138"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hlinkClick r:id="rId2" action="ppaction://hlinksldjump"/>
              </a:rPr>
              <a:t>https://github.com/IBM-EPBL/IBM-Project-23247-1659874241/blob/main/Project%20Design%20and%20Planning/Ideation%20Phase/PROBLEM%20STATEMENT.docx</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371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5BB3AB-EE7B-135C-B07A-AA3B4A539739}"/>
              </a:ext>
            </a:extLst>
          </p:cNvPr>
          <p:cNvSpPr/>
          <p:nvPr/>
        </p:nvSpPr>
        <p:spPr>
          <a:xfrm>
            <a:off x="268445" y="448252"/>
            <a:ext cx="335380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Empathy map canvas:</a:t>
            </a:r>
          </a:p>
        </p:txBody>
      </p:sp>
      <p:pic>
        <p:nvPicPr>
          <p:cNvPr id="4" name="Picture 3">
            <a:extLst>
              <a:ext uri="{FF2B5EF4-FFF2-40B4-BE49-F238E27FC236}">
                <a16:creationId xmlns:a16="http://schemas.microsoft.com/office/drawing/2014/main" id="{6940A20C-3AA3-5679-3611-544F3FEAF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807" y="1285558"/>
            <a:ext cx="7475868" cy="4717189"/>
          </a:xfrm>
          <a:prstGeom prst="rect">
            <a:avLst/>
          </a:prstGeom>
        </p:spPr>
      </p:pic>
    </p:spTree>
    <p:extLst>
      <p:ext uri="{BB962C8B-B14F-4D97-AF65-F5344CB8AC3E}">
        <p14:creationId xmlns:p14="http://schemas.microsoft.com/office/powerpoint/2010/main" val="109054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D7A841-B820-8F7C-F1AA-4EE97814D2FD}"/>
              </a:ext>
            </a:extLst>
          </p:cNvPr>
          <p:cNvSpPr/>
          <p:nvPr/>
        </p:nvSpPr>
        <p:spPr>
          <a:xfrm>
            <a:off x="354060" y="555829"/>
            <a:ext cx="5189819" cy="1415772"/>
          </a:xfrm>
          <a:prstGeom prst="rect">
            <a:avLst/>
          </a:prstGeom>
          <a:noFill/>
        </p:spPr>
        <p:txBody>
          <a:bodyPr wrap="none" lIns="91440" tIns="45720" rIns="91440" bIns="45720">
            <a:spAutoFit/>
          </a:bodyPr>
          <a:lstStyle/>
          <a:p>
            <a:pPr rtl="0">
              <a:spcBef>
                <a:spcPts val="0"/>
              </a:spcBef>
              <a:spcAft>
                <a:spcPts val="0"/>
              </a:spcAft>
            </a:pPr>
            <a:r>
              <a:rPr lang="en-IN" sz="3200" dirty="0">
                <a:solidFill>
                  <a:srgbClr val="3F3F3F"/>
                </a:solidFill>
                <a:latin typeface="Times New Roman" panose="02020603050405020304" pitchFamily="18" charset="0"/>
              </a:rPr>
              <a:t>PROJECT DESIGN PHASE-I</a:t>
            </a:r>
            <a:br>
              <a:rPr lang="en-IN"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6B9FEE15-439F-94A2-211C-3A747C38398D}"/>
              </a:ext>
            </a:extLst>
          </p:cNvPr>
          <p:cNvSpPr/>
          <p:nvPr/>
        </p:nvSpPr>
        <p:spPr>
          <a:xfrm>
            <a:off x="388653" y="1423027"/>
            <a:ext cx="2560316" cy="1200329"/>
          </a:xfrm>
          <a:prstGeom prst="rect">
            <a:avLst/>
          </a:prstGeom>
          <a:noFill/>
        </p:spPr>
        <p:txBody>
          <a:bodyPr wrap="square" lIns="91440" tIns="45720" rIns="91440" bIns="45720">
            <a:spAutoFit/>
          </a:bodyPr>
          <a:lstStyle/>
          <a:p>
            <a:pPr rtl="0">
              <a:spcBef>
                <a:spcPts val="0"/>
              </a:spcBef>
              <a:spcAft>
                <a:spcPts val="0"/>
              </a:spcAft>
            </a:pPr>
            <a:r>
              <a:rPr lang="en-IN" sz="2400" b="0" i="0" u="none" strike="noStrike" dirty="0">
                <a:solidFill>
                  <a:srgbClr val="262626"/>
                </a:solidFill>
                <a:effectLst/>
                <a:latin typeface="Times New Roman" panose="02020603050405020304" pitchFamily="18" charset="0"/>
              </a:rPr>
              <a:t>Proposed solution :</a:t>
            </a:r>
            <a:endParaRPr lang="en-IN" sz="2400" b="0" dirty="0">
              <a:effectLst/>
            </a:endParaRPr>
          </a:p>
          <a:p>
            <a:br>
              <a:rPr lang="en-IN" sz="2400" dirty="0"/>
            </a:b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BC1CC33C-8ECE-D97C-36D9-FF278F93DAC2}"/>
              </a:ext>
            </a:extLst>
          </p:cNvPr>
          <p:cNvSpPr/>
          <p:nvPr/>
        </p:nvSpPr>
        <p:spPr>
          <a:xfrm>
            <a:off x="-211983" y="2023191"/>
            <a:ext cx="11769207" cy="523220"/>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https://github.com/IBM-EPBL/IBM-Project-23247-1659874241/blob/main/Project%20Design%20and%20Planning/Project%20Design%20Phase%201/Proposed%20Solution%20.pdf</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13437628-FF80-1017-A769-DD507A09307D}"/>
              </a:ext>
            </a:extLst>
          </p:cNvPr>
          <p:cNvSpPr/>
          <p:nvPr/>
        </p:nvSpPr>
        <p:spPr>
          <a:xfrm>
            <a:off x="354060" y="2813447"/>
            <a:ext cx="3331360"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Solution Architecture:</a:t>
            </a:r>
          </a:p>
        </p:txBody>
      </p:sp>
      <p:sp>
        <p:nvSpPr>
          <p:cNvPr id="6" name="Rectangle 5">
            <a:extLst>
              <a:ext uri="{FF2B5EF4-FFF2-40B4-BE49-F238E27FC236}">
                <a16:creationId xmlns:a16="http://schemas.microsoft.com/office/drawing/2014/main" id="{835CE9D0-EC66-488C-89CB-BE0C3176143D}"/>
              </a:ext>
            </a:extLst>
          </p:cNvPr>
          <p:cNvSpPr/>
          <p:nvPr/>
        </p:nvSpPr>
        <p:spPr>
          <a:xfrm>
            <a:off x="58678" y="3387373"/>
            <a:ext cx="11227887" cy="523220"/>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https://github.com/IBM-EPBL/IBM-Project-23247-1659874241/blob/main/Project%20Design%20and%20Planning/Project%20Design%20Phase%201/Solution%20Architecture.pdf</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C31B56F7-94B9-B973-10F9-93F9C156EC2A}"/>
              </a:ext>
            </a:extLst>
          </p:cNvPr>
          <p:cNvSpPr/>
          <p:nvPr/>
        </p:nvSpPr>
        <p:spPr>
          <a:xfrm>
            <a:off x="388653" y="4289890"/>
            <a:ext cx="2805576" cy="461665"/>
          </a:xfrm>
          <a:prstGeom prst="rect">
            <a:avLst/>
          </a:prstGeom>
          <a:noFill/>
        </p:spPr>
        <p:txBody>
          <a:bodyPr wrap="none" lIns="91440" tIns="45720" rIns="91440" bIns="45720">
            <a:spAutoFit/>
          </a:bodyPr>
          <a:lstStyle/>
          <a:p>
            <a:pPr algn="ctr"/>
            <a:r>
              <a:rPr lang="en-IN" sz="2400" b="0" i="0" u="none" strike="noStrike" dirty="0">
                <a:solidFill>
                  <a:srgbClr val="262626"/>
                </a:solidFill>
                <a:effectLst/>
                <a:latin typeface="Times New Roman" panose="02020603050405020304" pitchFamily="18" charset="0"/>
              </a:rPr>
              <a:t>Problem solution fit :</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0E38EBC2-6DEA-C444-98EE-90E5E09204F3}"/>
              </a:ext>
            </a:extLst>
          </p:cNvPr>
          <p:cNvSpPr/>
          <p:nvPr/>
        </p:nvSpPr>
        <p:spPr>
          <a:xfrm>
            <a:off x="354060" y="4887080"/>
            <a:ext cx="10591846" cy="523220"/>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https://github.com/IBM-EPBL/IBM-Project-23247-1659874241/blob/main/Project%20Design%20and%20Planning/Project%20Design%20Phase%201/Problem_solution_fit%20.pdf</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85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343A23-6148-B19B-DCC6-8B38E078E4E1}"/>
              </a:ext>
            </a:extLst>
          </p:cNvPr>
          <p:cNvSpPr/>
          <p:nvPr/>
        </p:nvSpPr>
        <p:spPr>
          <a:xfrm>
            <a:off x="81419" y="286888"/>
            <a:ext cx="6506911"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PROJECT IDEATION PHASE-II</a:t>
            </a:r>
          </a:p>
        </p:txBody>
      </p:sp>
      <p:sp>
        <p:nvSpPr>
          <p:cNvPr id="5" name="Rectangle 4">
            <a:extLst>
              <a:ext uri="{FF2B5EF4-FFF2-40B4-BE49-F238E27FC236}">
                <a16:creationId xmlns:a16="http://schemas.microsoft.com/office/drawing/2014/main" id="{3349C296-8F53-D0DA-AF6E-E1736DFDAE45}"/>
              </a:ext>
            </a:extLst>
          </p:cNvPr>
          <p:cNvSpPr/>
          <p:nvPr/>
        </p:nvSpPr>
        <p:spPr>
          <a:xfrm>
            <a:off x="-21767" y="1102676"/>
            <a:ext cx="3127395" cy="461665"/>
          </a:xfrm>
          <a:prstGeom prst="rect">
            <a:avLst/>
          </a:prstGeom>
          <a:noFill/>
        </p:spPr>
        <p:txBody>
          <a:bodyPr wrap="none" lIns="91440" tIns="45720" rIns="91440" bIns="45720">
            <a:spAutoFit/>
          </a:bodyPr>
          <a:lstStyle/>
          <a:p>
            <a:pPr algn="ctr"/>
            <a:r>
              <a:rPr lang="en-IN" sz="2400" b="0" i="0" u="none" strike="noStrike" dirty="0">
                <a:solidFill>
                  <a:srgbClr val="262626"/>
                </a:solidFill>
                <a:effectLst/>
                <a:latin typeface="Calibri" panose="020F0502020204030204" pitchFamily="34" charset="0"/>
              </a:rPr>
              <a:t>Customer journey map:</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A0F7660A-021D-A3AE-1601-9137735072E3}"/>
              </a:ext>
            </a:extLst>
          </p:cNvPr>
          <p:cNvSpPr/>
          <p:nvPr/>
        </p:nvSpPr>
        <p:spPr>
          <a:xfrm>
            <a:off x="-909540" y="1649524"/>
            <a:ext cx="12993964"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https://github.com/IBM-EPBL/IBM-Project-23247-1659874241/blob/main/Project%20Design%20and%20Planning/Project%20design%20Phase%202/Customer%20Journey%20Mapp.pdf</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E07F951D-A3E8-A959-B078-A014AD791A83}"/>
              </a:ext>
            </a:extLst>
          </p:cNvPr>
          <p:cNvSpPr/>
          <p:nvPr/>
        </p:nvSpPr>
        <p:spPr>
          <a:xfrm>
            <a:off x="-86350" y="2342202"/>
            <a:ext cx="4788683" cy="461665"/>
          </a:xfrm>
          <a:prstGeom prst="rect">
            <a:avLst/>
          </a:prstGeom>
          <a:noFill/>
        </p:spPr>
        <p:txBody>
          <a:bodyPr wrap="none" lIns="91440" tIns="45720" rIns="91440" bIns="45720">
            <a:spAutoFit/>
          </a:bodyPr>
          <a:lstStyle/>
          <a:p>
            <a:pPr algn="ctr"/>
            <a:r>
              <a:rPr lang="en-US" sz="2400" b="0" i="0" u="none" strike="noStrike" dirty="0">
                <a:solidFill>
                  <a:srgbClr val="262626"/>
                </a:solidFill>
                <a:effectLst/>
                <a:latin typeface="Calibri" panose="020F0502020204030204" pitchFamily="34" charset="0"/>
              </a:rPr>
              <a:t>Data flow diagrams and user stories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148E289E-7A21-BFCB-5494-D63DDB185B1F}"/>
              </a:ext>
            </a:extLst>
          </p:cNvPr>
          <p:cNvSpPr/>
          <p:nvPr/>
        </p:nvSpPr>
        <p:spPr>
          <a:xfrm>
            <a:off x="251012" y="2889050"/>
            <a:ext cx="10936941" cy="646331"/>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https://github.com/IBM-EPBL/IBM-Project-23247-1659874241/blob/main/Project%20Design%20and%20Planning/Project%20design%20Phase%202/Data%20Flow%20Diagrams%20and%20User%20Stories.pdf</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CFA46BDA-34CC-7BD4-8963-7F8DC2E3F308}"/>
              </a:ext>
            </a:extLst>
          </p:cNvPr>
          <p:cNvSpPr txBox="1"/>
          <p:nvPr/>
        </p:nvSpPr>
        <p:spPr>
          <a:xfrm>
            <a:off x="-21767" y="3429000"/>
            <a:ext cx="6557682" cy="461665"/>
          </a:xfrm>
          <a:prstGeom prst="rect">
            <a:avLst/>
          </a:prstGeom>
          <a:noFill/>
        </p:spPr>
        <p:txBody>
          <a:bodyPr wrap="square">
            <a:spAutoFit/>
          </a:bodyPr>
          <a:lstStyle/>
          <a:p>
            <a:r>
              <a:rPr lang="en-IN" sz="2400" b="0" i="0" u="none" strike="noStrike" dirty="0">
                <a:solidFill>
                  <a:srgbClr val="262626"/>
                </a:solidFill>
                <a:effectLst/>
                <a:latin typeface="Calibri" panose="020F0502020204030204" pitchFamily="34" charset="0"/>
              </a:rPr>
              <a:t>Functional requirements :</a:t>
            </a:r>
            <a:endParaRPr lang="en-IN" sz="2400" dirty="0"/>
          </a:p>
        </p:txBody>
      </p:sp>
      <p:sp>
        <p:nvSpPr>
          <p:cNvPr id="11" name="Rectangle 10">
            <a:extLst>
              <a:ext uri="{FF2B5EF4-FFF2-40B4-BE49-F238E27FC236}">
                <a16:creationId xmlns:a16="http://schemas.microsoft.com/office/drawing/2014/main" id="{3DD18C84-9971-7D72-AB75-08F09DBA2CE2}"/>
              </a:ext>
            </a:extLst>
          </p:cNvPr>
          <p:cNvSpPr/>
          <p:nvPr/>
        </p:nvSpPr>
        <p:spPr>
          <a:xfrm>
            <a:off x="-492321" y="3929681"/>
            <a:ext cx="11958180"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https://github.com/IBM-EPBL/IBM-Project-23247-1659874241/blob/main/Project%20Design%20and%20Planning/Project%20design%20Phase%202/Solution%20Requirements.docx</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F96AD5BA-87CC-4FE7-B8D3-820702A66E40}"/>
              </a:ext>
            </a:extLst>
          </p:cNvPr>
          <p:cNvSpPr/>
          <p:nvPr/>
        </p:nvSpPr>
        <p:spPr>
          <a:xfrm>
            <a:off x="-86350" y="4622359"/>
            <a:ext cx="6025881" cy="461665"/>
          </a:xfrm>
          <a:prstGeom prst="rect">
            <a:avLst/>
          </a:prstGeom>
          <a:noFill/>
        </p:spPr>
        <p:txBody>
          <a:bodyPr wrap="none" lIns="91440" tIns="45720" rIns="91440" bIns="45720">
            <a:spAutoFit/>
          </a:bodyPr>
          <a:lstStyle/>
          <a:p>
            <a:pPr algn="ctr"/>
            <a:r>
              <a:rPr lang="en-US" sz="2400" b="0" i="0" u="none" strike="noStrike" dirty="0">
                <a:solidFill>
                  <a:srgbClr val="262626"/>
                </a:solidFill>
                <a:effectLst/>
                <a:latin typeface="Calibri" panose="020F0502020204030204" pitchFamily="34" charset="0"/>
              </a:rPr>
              <a:t>Technology architecture and technology stack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DB02A315-7780-A9A9-704E-97BBBFE5EF8F}"/>
              </a:ext>
            </a:extLst>
          </p:cNvPr>
          <p:cNvSpPr/>
          <p:nvPr/>
        </p:nvSpPr>
        <p:spPr>
          <a:xfrm>
            <a:off x="251012" y="5098814"/>
            <a:ext cx="10668000"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https://github.com/IBM-EPBL/IBM-Project-23247-1659874241/blob/main/Project%20Design%20and%20Planning/Project%20design%20Phase%202/Technology%20Stack.pdf</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534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2652E4-6714-11B8-2EF5-AB2A07F66171}"/>
              </a:ext>
            </a:extLst>
          </p:cNvPr>
          <p:cNvSpPr/>
          <p:nvPr/>
        </p:nvSpPr>
        <p:spPr>
          <a:xfrm>
            <a:off x="166576" y="349641"/>
            <a:ext cx="723307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PROJECT DEVELOPMENT PHASE</a:t>
            </a:r>
          </a:p>
        </p:txBody>
      </p:sp>
      <p:sp>
        <p:nvSpPr>
          <p:cNvPr id="3" name="Rectangle 2">
            <a:extLst>
              <a:ext uri="{FF2B5EF4-FFF2-40B4-BE49-F238E27FC236}">
                <a16:creationId xmlns:a16="http://schemas.microsoft.com/office/drawing/2014/main" id="{89B6CF94-440A-4FAE-BB27-CFA9B60E7A53}"/>
              </a:ext>
            </a:extLst>
          </p:cNvPr>
          <p:cNvSpPr/>
          <p:nvPr/>
        </p:nvSpPr>
        <p:spPr>
          <a:xfrm>
            <a:off x="166576" y="934416"/>
            <a:ext cx="143661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Sprint 1:</a:t>
            </a:r>
          </a:p>
        </p:txBody>
      </p:sp>
      <p:sp>
        <p:nvSpPr>
          <p:cNvPr id="4" name="Rectangle 3">
            <a:extLst>
              <a:ext uri="{FF2B5EF4-FFF2-40B4-BE49-F238E27FC236}">
                <a16:creationId xmlns:a16="http://schemas.microsoft.com/office/drawing/2014/main" id="{08EE58CC-08D7-314D-55FD-08B0FCFB9BE8}"/>
              </a:ext>
            </a:extLst>
          </p:cNvPr>
          <p:cNvSpPr/>
          <p:nvPr/>
        </p:nvSpPr>
        <p:spPr>
          <a:xfrm>
            <a:off x="430517" y="1519191"/>
            <a:ext cx="1012969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https://github.com/IBM-EPBL/IBM-Project-23247-1659874241/tree/main/Assigned%20Tasks/Project%20Development%20Phase/Sprint%201</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527134D5-EE93-9EE9-3789-A734C589A05A}"/>
              </a:ext>
            </a:extLst>
          </p:cNvPr>
          <p:cNvSpPr/>
          <p:nvPr/>
        </p:nvSpPr>
        <p:spPr>
          <a:xfrm>
            <a:off x="166576" y="2134742"/>
            <a:ext cx="143661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Sprint 2:</a:t>
            </a:r>
          </a:p>
        </p:txBody>
      </p:sp>
      <p:sp>
        <p:nvSpPr>
          <p:cNvPr id="6" name="Rectangle 5">
            <a:extLst>
              <a:ext uri="{FF2B5EF4-FFF2-40B4-BE49-F238E27FC236}">
                <a16:creationId xmlns:a16="http://schemas.microsoft.com/office/drawing/2014/main" id="{C6B69D50-4AE0-C922-FBAA-EF3EBB93EA36}"/>
              </a:ext>
            </a:extLst>
          </p:cNvPr>
          <p:cNvSpPr/>
          <p:nvPr/>
        </p:nvSpPr>
        <p:spPr>
          <a:xfrm>
            <a:off x="430517" y="2765684"/>
            <a:ext cx="1012969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https://github.com/IBM-EPBL/IBM-Project-23247-1659874241/tree/main/Assigned%20Tasks/Project%20Development%20Phase/Sprint%202</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E3C58FE3-597C-4E2A-E0BC-CB328B6BA2D2}"/>
              </a:ext>
            </a:extLst>
          </p:cNvPr>
          <p:cNvSpPr/>
          <p:nvPr/>
        </p:nvSpPr>
        <p:spPr>
          <a:xfrm>
            <a:off x="184506" y="3392504"/>
            <a:ext cx="143661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Sprint 3:</a:t>
            </a:r>
          </a:p>
        </p:txBody>
      </p:sp>
      <p:sp>
        <p:nvSpPr>
          <p:cNvPr id="8" name="Rectangle 7">
            <a:extLst>
              <a:ext uri="{FF2B5EF4-FFF2-40B4-BE49-F238E27FC236}">
                <a16:creationId xmlns:a16="http://schemas.microsoft.com/office/drawing/2014/main" id="{937AE2AD-45AD-4BB5-FD3A-7117B345C63D}"/>
              </a:ext>
            </a:extLst>
          </p:cNvPr>
          <p:cNvSpPr/>
          <p:nvPr/>
        </p:nvSpPr>
        <p:spPr>
          <a:xfrm>
            <a:off x="430517" y="4051640"/>
            <a:ext cx="1012969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https://github.com/IBM-EPBL/IBM-Project-23247-1659874241/tree/main/Assigned%20Tasks/Project%20Development%20Phase/Sprint%203</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5E3AB29B-0324-CA5D-D19E-257200F0E237}"/>
              </a:ext>
            </a:extLst>
          </p:cNvPr>
          <p:cNvSpPr/>
          <p:nvPr/>
        </p:nvSpPr>
        <p:spPr>
          <a:xfrm>
            <a:off x="184506" y="4632293"/>
            <a:ext cx="143661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Sprint 4:</a:t>
            </a:r>
          </a:p>
        </p:txBody>
      </p:sp>
      <p:sp>
        <p:nvSpPr>
          <p:cNvPr id="11" name="Rectangle 10">
            <a:extLst>
              <a:ext uri="{FF2B5EF4-FFF2-40B4-BE49-F238E27FC236}">
                <a16:creationId xmlns:a16="http://schemas.microsoft.com/office/drawing/2014/main" id="{7308DBFF-3829-9ABB-B393-F71AB9344666}"/>
              </a:ext>
            </a:extLst>
          </p:cNvPr>
          <p:cNvSpPr/>
          <p:nvPr/>
        </p:nvSpPr>
        <p:spPr>
          <a:xfrm>
            <a:off x="430517" y="5383762"/>
            <a:ext cx="1012969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hlinkClick r:id="rId2" action="ppaction://hlinksldjump"/>
              </a:rPr>
              <a:t>https://github.com/IBM-EPBL/IBM-Project-23247-1659874241/tree/main/Assigned%20Tasks/Project%20Development%20Phase/Sprint%204</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231633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506</TotalTime>
  <Words>834</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Schoolbook</vt:lpstr>
      <vt:lpstr>Times New Roman</vt:lpstr>
      <vt:lpstr>Wingdings 2</vt:lpstr>
      <vt:lpstr>View</vt:lpstr>
      <vt:lpstr>SKILL AND JOB RECOMENDER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AND JOB RECOMENDER</dc:title>
  <dc:creator>Suba Sree</dc:creator>
  <cp:lastModifiedBy>Suba Sree</cp:lastModifiedBy>
  <cp:revision>1</cp:revision>
  <dcterms:created xsi:type="dcterms:W3CDTF">2022-11-24T08:07:32Z</dcterms:created>
  <dcterms:modified xsi:type="dcterms:W3CDTF">2022-11-24T16:33:53Z</dcterms:modified>
</cp:coreProperties>
</file>