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5" r:id="rId3"/>
    <p:sldId id="273" r:id="rId4"/>
    <p:sldId id="284" r:id="rId5"/>
    <p:sldId id="291" r:id="rId6"/>
    <p:sldId id="292" r:id="rId7"/>
    <p:sldId id="295" r:id="rId8"/>
    <p:sldId id="299" r:id="rId9"/>
    <p:sldId id="294" r:id="rId10"/>
    <p:sldId id="298" r:id="rId11"/>
    <p:sldId id="293" r:id="rId12"/>
    <p:sldId id="297" r:id="rId13"/>
    <p:sldId id="300" r:id="rId14"/>
    <p:sldId id="296" r:id="rId15"/>
    <p:sldId id="304" r:id="rId16"/>
    <p:sldId id="308" r:id="rId17"/>
    <p:sldId id="303" r:id="rId18"/>
    <p:sldId id="305" r:id="rId19"/>
    <p:sldId id="302" r:id="rId20"/>
    <p:sldId id="307" r:id="rId21"/>
    <p:sldId id="301" r:id="rId22"/>
    <p:sldId id="306" r:id="rId23"/>
    <p:sldId id="311" r:id="rId24"/>
    <p:sldId id="271"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D2D8D"/>
    <a:srgbClr val="9966FF"/>
    <a:srgbClr val="FF0000"/>
    <a:srgbClr val="CC0000"/>
    <a:srgbClr val="0066FF"/>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a-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6FB14-0594-445F-AC5C-02F90AB08BA0}" type="datetimeFigureOut">
              <a:rPr lang="ta-IN" smtClean="0"/>
              <a:t>17-09-2022</a:t>
            </a:fld>
            <a:endParaRPr lang="ta-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a-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a-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845E6-7F1D-4320-ACEC-6A857C81F1D5}" type="slidenum">
              <a:rPr lang="ta-IN" smtClean="0"/>
              <a:t>‹#›</a:t>
            </a:fld>
            <a:endParaRPr lang="ta-IN"/>
          </a:p>
        </p:txBody>
      </p:sp>
    </p:spTree>
    <p:extLst>
      <p:ext uri="{BB962C8B-B14F-4D97-AF65-F5344CB8AC3E}">
        <p14:creationId xmlns:p14="http://schemas.microsoft.com/office/powerpoint/2010/main" val="54242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a-IN" dirty="0"/>
          </a:p>
        </p:txBody>
      </p:sp>
      <p:sp>
        <p:nvSpPr>
          <p:cNvPr id="4" name="Slide Number Placeholder 3"/>
          <p:cNvSpPr>
            <a:spLocks noGrp="1"/>
          </p:cNvSpPr>
          <p:nvPr>
            <p:ph type="sldNum" sz="quarter" idx="5"/>
          </p:nvPr>
        </p:nvSpPr>
        <p:spPr/>
        <p:txBody>
          <a:bodyPr/>
          <a:lstStyle/>
          <a:p>
            <a:fld id="{8FA845E6-7F1D-4320-ACEC-6A857C81F1D5}" type="slidenum">
              <a:rPr lang="ta-IN" smtClean="0"/>
              <a:t>9</a:t>
            </a:fld>
            <a:endParaRPr lang="ta-IN"/>
          </a:p>
        </p:txBody>
      </p:sp>
    </p:spTree>
    <p:extLst>
      <p:ext uri="{BB962C8B-B14F-4D97-AF65-F5344CB8AC3E}">
        <p14:creationId xmlns:p14="http://schemas.microsoft.com/office/powerpoint/2010/main" val="214267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0C3F2-125F-C05C-30A0-85C77647AA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AA4816F-9B53-0B65-9552-F2B57244609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25C9961-EDD2-6351-FACA-128B58B556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0679BD33-12ED-891E-C973-3D84196B80B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332A6ADE-BC26-B2CC-9516-EF2A94214111}"/>
              </a:ext>
            </a:extLst>
          </p:cNvPr>
          <p:cNvSpPr>
            <a:spLocks noGrp="1"/>
          </p:cNvSpPr>
          <p:nvPr>
            <p:ph type="sldNum" sz="quarter" idx="12"/>
          </p:nvPr>
        </p:nvSpPr>
        <p:spPr/>
        <p:txBody>
          <a:bodyPr/>
          <a:lstStyle>
            <a:lvl1pPr>
              <a:defRPr/>
            </a:lvl1pPr>
          </a:lstStyle>
          <a:p>
            <a:fld id="{63183D0D-DF78-4A86-93C3-F9747DEB223D}" type="slidenum">
              <a:rPr lang="en-US" altLang="en-US"/>
              <a:pPr/>
              <a:t>‹#›</a:t>
            </a:fld>
            <a:endParaRPr lang="en-US" altLang="en-US"/>
          </a:p>
        </p:txBody>
      </p:sp>
    </p:spTree>
    <p:extLst>
      <p:ext uri="{BB962C8B-B14F-4D97-AF65-F5344CB8AC3E}">
        <p14:creationId xmlns:p14="http://schemas.microsoft.com/office/powerpoint/2010/main" val="403151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9FD89-8D19-C54B-D596-E2A73E76B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E1B5DB2-39F0-2981-70F7-A14EE7E4CA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E19AC0-6C85-639D-8391-EB34EB2EB9D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0D1BBBF2-A712-56B3-0E27-BC3C4F92073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8E39CCB3-9EC2-3815-9279-2BC0DA4C96FB}"/>
              </a:ext>
            </a:extLst>
          </p:cNvPr>
          <p:cNvSpPr>
            <a:spLocks noGrp="1"/>
          </p:cNvSpPr>
          <p:nvPr>
            <p:ph type="sldNum" sz="quarter" idx="12"/>
          </p:nvPr>
        </p:nvSpPr>
        <p:spPr/>
        <p:txBody>
          <a:bodyPr/>
          <a:lstStyle>
            <a:lvl1pPr>
              <a:defRPr/>
            </a:lvl1pPr>
          </a:lstStyle>
          <a:p>
            <a:fld id="{F8B1D467-F82D-4AD8-9D1D-B9B0C2A36B94}" type="slidenum">
              <a:rPr lang="en-US" altLang="en-US"/>
              <a:pPr/>
              <a:t>‹#›</a:t>
            </a:fld>
            <a:endParaRPr lang="en-US" altLang="en-US"/>
          </a:p>
        </p:txBody>
      </p:sp>
    </p:spTree>
    <p:extLst>
      <p:ext uri="{BB962C8B-B14F-4D97-AF65-F5344CB8AC3E}">
        <p14:creationId xmlns:p14="http://schemas.microsoft.com/office/powerpoint/2010/main" val="41718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C02E1BD-11E7-8762-96DC-1D9C2850668C}"/>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10EE7E6-112C-FCC4-2D67-790AC272CA7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9793C1-72E1-16DE-E1DB-0D998296830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B96869C9-CC1B-F499-6A4F-3D4B45D0F82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1F2483BF-D0F6-61CD-068E-AE2B7843BAFF}"/>
              </a:ext>
            </a:extLst>
          </p:cNvPr>
          <p:cNvSpPr>
            <a:spLocks noGrp="1"/>
          </p:cNvSpPr>
          <p:nvPr>
            <p:ph type="sldNum" sz="quarter" idx="12"/>
          </p:nvPr>
        </p:nvSpPr>
        <p:spPr/>
        <p:txBody>
          <a:bodyPr/>
          <a:lstStyle>
            <a:lvl1pPr>
              <a:defRPr/>
            </a:lvl1pPr>
          </a:lstStyle>
          <a:p>
            <a:fld id="{93ADF9EC-E650-417D-91A6-C37A3AC00B9A}" type="slidenum">
              <a:rPr lang="en-US" altLang="en-US"/>
              <a:pPr/>
              <a:t>‹#›</a:t>
            </a:fld>
            <a:endParaRPr lang="en-US" altLang="en-US"/>
          </a:p>
        </p:txBody>
      </p:sp>
    </p:spTree>
    <p:extLst>
      <p:ext uri="{BB962C8B-B14F-4D97-AF65-F5344CB8AC3E}">
        <p14:creationId xmlns:p14="http://schemas.microsoft.com/office/powerpoint/2010/main" val="248536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53952-BA4E-4A7A-6F4C-C2CE1A040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D6351C8-6D55-9CC3-AE95-3317EADEA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2E8723-43AA-5928-14F5-4C98555E4D4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B8AE821F-D943-BCD7-6B25-C1392438A2A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768B050B-9186-2301-569C-569B1B65A364}"/>
              </a:ext>
            </a:extLst>
          </p:cNvPr>
          <p:cNvSpPr>
            <a:spLocks noGrp="1"/>
          </p:cNvSpPr>
          <p:nvPr>
            <p:ph type="sldNum" sz="quarter" idx="12"/>
          </p:nvPr>
        </p:nvSpPr>
        <p:spPr/>
        <p:txBody>
          <a:bodyPr/>
          <a:lstStyle>
            <a:lvl1pPr>
              <a:defRPr/>
            </a:lvl1pPr>
          </a:lstStyle>
          <a:p>
            <a:fld id="{BAC01B02-8C23-45A1-AAC7-ABE0281714D4}" type="slidenum">
              <a:rPr lang="en-US" altLang="en-US"/>
              <a:pPr/>
              <a:t>‹#›</a:t>
            </a:fld>
            <a:endParaRPr lang="en-US" altLang="en-US"/>
          </a:p>
        </p:txBody>
      </p:sp>
    </p:spTree>
    <p:extLst>
      <p:ext uri="{BB962C8B-B14F-4D97-AF65-F5344CB8AC3E}">
        <p14:creationId xmlns:p14="http://schemas.microsoft.com/office/powerpoint/2010/main" val="41265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109F2-CD54-568E-5FEE-7026B41EFA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0722820-26FF-4B74-FA2C-A4BA99DD00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xmlns="" id="{465B80B4-C0FA-C3D7-E8CF-C51E212B0BD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89F61B47-3BFB-5426-B387-66FC406260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4980774E-2617-BFA2-A3D7-230D939E5158}"/>
              </a:ext>
            </a:extLst>
          </p:cNvPr>
          <p:cNvSpPr>
            <a:spLocks noGrp="1"/>
          </p:cNvSpPr>
          <p:nvPr>
            <p:ph type="sldNum" sz="quarter" idx="12"/>
          </p:nvPr>
        </p:nvSpPr>
        <p:spPr/>
        <p:txBody>
          <a:bodyPr/>
          <a:lstStyle>
            <a:lvl1pPr>
              <a:defRPr/>
            </a:lvl1pPr>
          </a:lstStyle>
          <a:p>
            <a:fld id="{98AFCA3E-4617-4A0F-947E-A209CF079188}" type="slidenum">
              <a:rPr lang="en-US" altLang="en-US"/>
              <a:pPr/>
              <a:t>‹#›</a:t>
            </a:fld>
            <a:endParaRPr lang="en-US" altLang="en-US"/>
          </a:p>
        </p:txBody>
      </p:sp>
    </p:spTree>
    <p:extLst>
      <p:ext uri="{BB962C8B-B14F-4D97-AF65-F5344CB8AC3E}">
        <p14:creationId xmlns:p14="http://schemas.microsoft.com/office/powerpoint/2010/main" val="83535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682DF8-5DE0-5D3D-DC33-1A7F4D907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77BFEFE-C7F0-2EAA-C2EE-3638FEF729C7}"/>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695CA96-4947-46C5-F1DA-C4CEA5DF6075}"/>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9063A10-9E17-9190-0CAC-A03580C729F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CAC6B2F2-916F-5B6D-73D2-90F246A45AF1}"/>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01F1BE36-89AF-B27F-8A11-B42E298A84F0}"/>
              </a:ext>
            </a:extLst>
          </p:cNvPr>
          <p:cNvSpPr>
            <a:spLocks noGrp="1"/>
          </p:cNvSpPr>
          <p:nvPr>
            <p:ph type="sldNum" sz="quarter" idx="12"/>
          </p:nvPr>
        </p:nvSpPr>
        <p:spPr/>
        <p:txBody>
          <a:bodyPr/>
          <a:lstStyle>
            <a:lvl1pPr>
              <a:defRPr/>
            </a:lvl1pPr>
          </a:lstStyle>
          <a:p>
            <a:fld id="{00F52EF0-A007-470A-AEA2-9A676AD249C5}" type="slidenum">
              <a:rPr lang="en-US" altLang="en-US"/>
              <a:pPr/>
              <a:t>‹#›</a:t>
            </a:fld>
            <a:endParaRPr lang="en-US" altLang="en-US"/>
          </a:p>
        </p:txBody>
      </p:sp>
    </p:spTree>
    <p:extLst>
      <p:ext uri="{BB962C8B-B14F-4D97-AF65-F5344CB8AC3E}">
        <p14:creationId xmlns:p14="http://schemas.microsoft.com/office/powerpoint/2010/main" val="2978704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A31D8-E67E-B913-B9CB-06D8A1718A9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9A43FC-CA06-85C4-9757-00236A10A6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0E7723B-21E8-B9C0-B309-C6C1BE75B0B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B320187-05A8-8C9E-C04F-84A51FD0E95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0BF1A9B-F3AD-587A-90AE-EEA742F0BFC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314CE9C-948B-E776-C6B4-F1EB7DD978F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xmlns="" id="{884EE58A-C718-C979-C9DA-3AB57649FB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xmlns="" id="{7D18ADB9-9CCD-D3D0-A2B1-CBA62DAA1DB5}"/>
              </a:ext>
            </a:extLst>
          </p:cNvPr>
          <p:cNvSpPr>
            <a:spLocks noGrp="1"/>
          </p:cNvSpPr>
          <p:nvPr>
            <p:ph type="sldNum" sz="quarter" idx="12"/>
          </p:nvPr>
        </p:nvSpPr>
        <p:spPr/>
        <p:txBody>
          <a:bodyPr/>
          <a:lstStyle>
            <a:lvl1pPr>
              <a:defRPr/>
            </a:lvl1pPr>
          </a:lstStyle>
          <a:p>
            <a:fld id="{E239B55C-DB0E-4886-A6AD-21873F356092}" type="slidenum">
              <a:rPr lang="en-US" altLang="en-US"/>
              <a:pPr/>
              <a:t>‹#›</a:t>
            </a:fld>
            <a:endParaRPr lang="en-US" altLang="en-US"/>
          </a:p>
        </p:txBody>
      </p:sp>
    </p:spTree>
    <p:extLst>
      <p:ext uri="{BB962C8B-B14F-4D97-AF65-F5344CB8AC3E}">
        <p14:creationId xmlns:p14="http://schemas.microsoft.com/office/powerpoint/2010/main" val="30008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45BEC-ACB9-B584-0D4C-35C35ACAD1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01DD57-F133-418E-7E10-0873FF084A02}"/>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xmlns="" id="{F06D424B-252B-8EEF-FC60-6A0854CDB15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xmlns="" id="{891AE493-0196-9C28-F373-679536D10612}"/>
              </a:ext>
            </a:extLst>
          </p:cNvPr>
          <p:cNvSpPr>
            <a:spLocks noGrp="1"/>
          </p:cNvSpPr>
          <p:nvPr>
            <p:ph type="sldNum" sz="quarter" idx="12"/>
          </p:nvPr>
        </p:nvSpPr>
        <p:spPr/>
        <p:txBody>
          <a:bodyPr/>
          <a:lstStyle>
            <a:lvl1pPr>
              <a:defRPr/>
            </a:lvl1pPr>
          </a:lstStyle>
          <a:p>
            <a:fld id="{3322CB04-9AB6-4EDD-8A22-9A85B4C5C1EF}" type="slidenum">
              <a:rPr lang="en-US" altLang="en-US"/>
              <a:pPr/>
              <a:t>‹#›</a:t>
            </a:fld>
            <a:endParaRPr lang="en-US" altLang="en-US"/>
          </a:p>
        </p:txBody>
      </p:sp>
    </p:spTree>
    <p:extLst>
      <p:ext uri="{BB962C8B-B14F-4D97-AF65-F5344CB8AC3E}">
        <p14:creationId xmlns:p14="http://schemas.microsoft.com/office/powerpoint/2010/main" val="412815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972DFAF-B37D-B016-93D4-AFF8277C0DA6}"/>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xmlns="" id="{EF8842F3-7573-7708-8435-91AED8761D5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xmlns="" id="{CBED862A-A533-1067-B224-7CE4A48AFDBA}"/>
              </a:ext>
            </a:extLst>
          </p:cNvPr>
          <p:cNvSpPr>
            <a:spLocks noGrp="1"/>
          </p:cNvSpPr>
          <p:nvPr>
            <p:ph type="sldNum" sz="quarter" idx="12"/>
          </p:nvPr>
        </p:nvSpPr>
        <p:spPr/>
        <p:txBody>
          <a:bodyPr/>
          <a:lstStyle>
            <a:lvl1pPr>
              <a:defRPr/>
            </a:lvl1pPr>
          </a:lstStyle>
          <a:p>
            <a:fld id="{871FC81D-0686-4A91-84DE-69A23B4E3CE7}" type="slidenum">
              <a:rPr lang="en-US" altLang="en-US"/>
              <a:pPr/>
              <a:t>‹#›</a:t>
            </a:fld>
            <a:endParaRPr lang="en-US" altLang="en-US"/>
          </a:p>
        </p:txBody>
      </p:sp>
    </p:spTree>
    <p:extLst>
      <p:ext uri="{BB962C8B-B14F-4D97-AF65-F5344CB8AC3E}">
        <p14:creationId xmlns:p14="http://schemas.microsoft.com/office/powerpoint/2010/main" val="301898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93BD91-2160-7425-9920-3009B40E178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E84B5F1-E385-441E-C63E-7586424573D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83D82B2-151B-FDC0-E40D-D95CAAA28A5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8F7D75F-FBA4-35A5-3325-FA8B0B51FE8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154B930E-E7FD-3B02-34D5-9E2BA6083640}"/>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C5F949D2-6D06-8735-9924-8C6F48FE47B6}"/>
              </a:ext>
            </a:extLst>
          </p:cNvPr>
          <p:cNvSpPr>
            <a:spLocks noGrp="1"/>
          </p:cNvSpPr>
          <p:nvPr>
            <p:ph type="sldNum" sz="quarter" idx="12"/>
          </p:nvPr>
        </p:nvSpPr>
        <p:spPr/>
        <p:txBody>
          <a:bodyPr/>
          <a:lstStyle>
            <a:lvl1pPr>
              <a:defRPr/>
            </a:lvl1pPr>
          </a:lstStyle>
          <a:p>
            <a:fld id="{D783426F-BF78-47E3-8E00-41C4FEE4A386}" type="slidenum">
              <a:rPr lang="en-US" altLang="en-US"/>
              <a:pPr/>
              <a:t>‹#›</a:t>
            </a:fld>
            <a:endParaRPr lang="en-US" altLang="en-US"/>
          </a:p>
        </p:txBody>
      </p:sp>
    </p:spTree>
    <p:extLst>
      <p:ext uri="{BB962C8B-B14F-4D97-AF65-F5344CB8AC3E}">
        <p14:creationId xmlns:p14="http://schemas.microsoft.com/office/powerpoint/2010/main" val="182079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85529-CE55-F88C-731D-60288D50F9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F81997B-340C-6592-A12E-98864C5B228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1AE66CC-7D3B-908B-E57D-1D4C09278D2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BBBC5AF-7809-670C-5E7D-539E342CA835}"/>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627CBB82-D3A1-46C3-2C5F-1EE78AF97E9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4A2A2C4F-2E0A-03DA-8CB5-C5DCDAB5CD3A}"/>
              </a:ext>
            </a:extLst>
          </p:cNvPr>
          <p:cNvSpPr>
            <a:spLocks noGrp="1"/>
          </p:cNvSpPr>
          <p:nvPr>
            <p:ph type="sldNum" sz="quarter" idx="12"/>
          </p:nvPr>
        </p:nvSpPr>
        <p:spPr/>
        <p:txBody>
          <a:bodyPr/>
          <a:lstStyle>
            <a:lvl1pPr>
              <a:defRPr/>
            </a:lvl1pPr>
          </a:lstStyle>
          <a:p>
            <a:fld id="{5682D045-3EE0-473D-8DB4-EF86BF3E7D4D}" type="slidenum">
              <a:rPr lang="en-US" altLang="en-US"/>
              <a:pPr/>
              <a:t>‹#›</a:t>
            </a:fld>
            <a:endParaRPr lang="en-US" altLang="en-US"/>
          </a:p>
        </p:txBody>
      </p:sp>
    </p:spTree>
    <p:extLst>
      <p:ext uri="{BB962C8B-B14F-4D97-AF65-F5344CB8AC3E}">
        <p14:creationId xmlns:p14="http://schemas.microsoft.com/office/powerpoint/2010/main" val="334294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F805DE2A-A169-205F-457E-ABF264D2E2D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FF7BB356-BC5C-78A0-EF4A-E83EB7B0D794}"/>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F555AC39-5599-3208-59FC-EFB34639847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xmlns="" id="{12B3B7FC-7311-5AE6-C6E7-E0ABA89EE44F}"/>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xmlns="" id="{77048CCC-E007-61D4-C935-792A3BF5BEE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B25D085-8FB8-49E5-9652-15246D909D9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xmlns="" id="{BD1E0755-B478-DF69-BEF6-F5AA12B9B232}"/>
              </a:ext>
            </a:extLst>
          </p:cNvPr>
          <p:cNvSpPr>
            <a:spLocks noGrp="1" noChangeArrowheads="1"/>
          </p:cNvSpPr>
          <p:nvPr>
            <p:ph type="subTitle" idx="1"/>
          </p:nvPr>
        </p:nvSpPr>
        <p:spPr>
          <a:xfrm>
            <a:off x="2514600" y="2743200"/>
            <a:ext cx="6400800" cy="2819400"/>
          </a:xfrm>
        </p:spPr>
        <p:txBody>
          <a:bodyPr/>
          <a:lstStyle/>
          <a:p>
            <a:pPr algn="r">
              <a:lnSpc>
                <a:spcPct val="80000"/>
              </a:lnSpc>
            </a:pPr>
            <a:r>
              <a:rPr lang="en-US" altLang="en-US" sz="2800" dirty="0"/>
              <a:t>   </a:t>
            </a:r>
          </a:p>
          <a:p>
            <a:pPr algn="r">
              <a:lnSpc>
                <a:spcPct val="80000"/>
              </a:lnSpc>
            </a:pPr>
            <a:r>
              <a:rPr lang="en-US" altLang="en-US" b="1" dirty="0">
                <a:solidFill>
                  <a:srgbClr val="FF0000"/>
                </a:solidFill>
              </a:rPr>
              <a:t>Team ID:</a:t>
            </a:r>
          </a:p>
          <a:p>
            <a:pPr algn="r">
              <a:lnSpc>
                <a:spcPct val="80000"/>
              </a:lnSpc>
            </a:pPr>
            <a:r>
              <a:rPr lang="en-US" altLang="en-US" b="1" dirty="0">
                <a:solidFill>
                  <a:srgbClr val="0000FF"/>
                </a:solidFill>
              </a:rPr>
              <a:t>PNT2022TMID23044</a:t>
            </a:r>
          </a:p>
          <a:p>
            <a:pPr algn="r">
              <a:lnSpc>
                <a:spcPct val="80000"/>
              </a:lnSpc>
            </a:pPr>
            <a:r>
              <a:rPr lang="en-US" altLang="en-US" b="1" dirty="0">
                <a:solidFill>
                  <a:srgbClr val="FF0000"/>
                </a:solidFill>
              </a:rPr>
              <a:t>Team Leader:</a:t>
            </a:r>
          </a:p>
          <a:p>
            <a:pPr algn="r">
              <a:lnSpc>
                <a:spcPct val="80000"/>
              </a:lnSpc>
            </a:pPr>
            <a:r>
              <a:rPr lang="en-US" altLang="en-US" b="1" dirty="0" err="1">
                <a:solidFill>
                  <a:srgbClr val="0000FF"/>
                </a:solidFill>
              </a:rPr>
              <a:t>Ramya.V</a:t>
            </a:r>
            <a:endParaRPr lang="en-US" altLang="en-US" b="1" dirty="0">
              <a:solidFill>
                <a:srgbClr val="0000FF"/>
              </a:solidFill>
            </a:endParaRPr>
          </a:p>
          <a:p>
            <a:pPr algn="r">
              <a:lnSpc>
                <a:spcPct val="80000"/>
              </a:lnSpc>
            </a:pPr>
            <a:r>
              <a:rPr lang="en-US" altLang="en-US" b="1" dirty="0">
                <a:solidFill>
                  <a:srgbClr val="FF0000"/>
                </a:solidFill>
              </a:rPr>
              <a:t>Team Members:</a:t>
            </a:r>
          </a:p>
          <a:p>
            <a:pPr algn="r">
              <a:lnSpc>
                <a:spcPct val="80000"/>
              </a:lnSpc>
            </a:pPr>
            <a:r>
              <a:rPr lang="en-US" altLang="en-US" b="1" dirty="0" err="1">
                <a:solidFill>
                  <a:srgbClr val="0000FF"/>
                </a:solidFill>
              </a:rPr>
              <a:t>Kirthana.B</a:t>
            </a:r>
            <a:endParaRPr lang="en-US" altLang="en-US" b="1" dirty="0">
              <a:solidFill>
                <a:srgbClr val="0000FF"/>
              </a:solidFill>
            </a:endParaRPr>
          </a:p>
          <a:p>
            <a:pPr algn="r">
              <a:lnSpc>
                <a:spcPct val="80000"/>
              </a:lnSpc>
            </a:pPr>
            <a:r>
              <a:rPr lang="en-US" altLang="en-US" b="1" dirty="0" err="1">
                <a:solidFill>
                  <a:srgbClr val="0000FF"/>
                </a:solidFill>
              </a:rPr>
              <a:t>Sreekrishna.B</a:t>
            </a:r>
            <a:r>
              <a:rPr lang="en-US" altLang="en-US" b="1" dirty="0">
                <a:solidFill>
                  <a:srgbClr val="0000FF"/>
                </a:solidFill>
              </a:rPr>
              <a:t>  </a:t>
            </a:r>
          </a:p>
          <a:p>
            <a:pPr algn="r">
              <a:lnSpc>
                <a:spcPct val="80000"/>
              </a:lnSpc>
            </a:pPr>
            <a:r>
              <a:rPr lang="en-US" altLang="en-US" b="1" dirty="0" err="1">
                <a:solidFill>
                  <a:srgbClr val="0000FF"/>
                </a:solidFill>
              </a:rPr>
              <a:t>Subhashree.S</a:t>
            </a:r>
            <a:endParaRPr lang="en-US" altLang="en-US" b="1" dirty="0">
              <a:solidFill>
                <a:srgbClr val="0000FF"/>
              </a:solidFill>
            </a:endParaRPr>
          </a:p>
        </p:txBody>
      </p:sp>
      <p:sp>
        <p:nvSpPr>
          <p:cNvPr id="2052" name="Rectangle 4">
            <a:extLst>
              <a:ext uri="{FF2B5EF4-FFF2-40B4-BE49-F238E27FC236}">
                <a16:creationId xmlns:a16="http://schemas.microsoft.com/office/drawing/2014/main" xmlns="" id="{59D4F73C-DD73-EF5D-BB22-99A3CCA28505}"/>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dirty="0">
                <a:solidFill>
                  <a:srgbClr val="000099"/>
                </a:solidFill>
              </a:rPr>
              <a:t>Department of Computer Science &amp; Engineering                                                   	                                     	                 </a:t>
            </a:r>
          </a:p>
          <a:p>
            <a:r>
              <a:rPr lang="en-GB" altLang="en-US" sz="1200" dirty="0" err="1">
                <a:solidFill>
                  <a:srgbClr val="000099"/>
                </a:solidFill>
              </a:rPr>
              <a:t>Velammal</a:t>
            </a:r>
            <a:r>
              <a:rPr lang="en-GB" altLang="en-US" sz="1200" dirty="0">
                <a:solidFill>
                  <a:srgbClr val="000099"/>
                </a:solidFill>
              </a:rPr>
              <a:t> College of Engineering and Technology </a:t>
            </a:r>
            <a:r>
              <a:rPr lang="en-US" altLang="en-US" sz="1200" dirty="0">
                <a:solidFill>
                  <a:srgbClr val="000099"/>
                </a:solidFill>
              </a:rPr>
              <a:t>                                                                   		                </a:t>
            </a:r>
          </a:p>
        </p:txBody>
      </p:sp>
      <p:sp>
        <p:nvSpPr>
          <p:cNvPr id="2053" name="Rectangle 5">
            <a:extLst>
              <a:ext uri="{FF2B5EF4-FFF2-40B4-BE49-F238E27FC236}">
                <a16:creationId xmlns:a16="http://schemas.microsoft.com/office/drawing/2014/main" xmlns="" id="{0FB40234-14F6-6558-1315-E0F1B22DE78F}"/>
              </a:ext>
            </a:extLst>
          </p:cNvPr>
          <p:cNvSpPr>
            <a:spLocks noChangeArrowheads="1"/>
          </p:cNvSpPr>
          <p:nvPr/>
        </p:nvSpPr>
        <p:spPr bwMode="auto">
          <a:xfrm>
            <a:off x="0" y="3886200"/>
            <a:ext cx="5105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lnSpc>
                <a:spcPct val="80000"/>
              </a:lnSpc>
            </a:pPr>
            <a:r>
              <a:rPr lang="en-US" altLang="en-US" sz="2400" b="1" dirty="0">
                <a:solidFill>
                  <a:srgbClr val="FF0000"/>
                </a:solidFill>
              </a:rPr>
              <a:t>Mentor:</a:t>
            </a:r>
          </a:p>
          <a:p>
            <a:pPr algn="l">
              <a:lnSpc>
                <a:spcPct val="80000"/>
              </a:lnSpc>
            </a:pPr>
            <a:r>
              <a:rPr lang="en-US" altLang="en-US" sz="2400" b="1" dirty="0" err="1" smtClean="0">
                <a:solidFill>
                  <a:srgbClr val="0000FF"/>
                </a:solidFill>
              </a:rPr>
              <a:t>Mr.K.Azarudeen,B.E,M.E</a:t>
            </a:r>
            <a:r>
              <a:rPr lang="en-US" altLang="en-US" sz="2400" b="1" dirty="0" smtClean="0">
                <a:solidFill>
                  <a:srgbClr val="0000FF"/>
                </a:solidFill>
              </a:rPr>
              <a:t> </a:t>
            </a:r>
            <a:endParaRPr lang="en-US" altLang="en-US" sz="2400" b="1" dirty="0">
              <a:solidFill>
                <a:srgbClr val="0000FF"/>
              </a:solidFill>
            </a:endParaRPr>
          </a:p>
          <a:p>
            <a:pPr algn="l">
              <a:lnSpc>
                <a:spcPct val="80000"/>
              </a:lnSpc>
            </a:pPr>
            <a:endParaRPr lang="en-US" altLang="en-US" sz="2400" b="1" dirty="0">
              <a:solidFill>
                <a:srgbClr val="0000FF"/>
              </a:solidFill>
            </a:endParaRPr>
          </a:p>
          <a:p>
            <a:pPr algn="l">
              <a:lnSpc>
                <a:spcPct val="80000"/>
              </a:lnSpc>
            </a:pPr>
            <a:endParaRPr lang="en-US" altLang="en-US" b="1" dirty="0">
              <a:solidFill>
                <a:srgbClr val="0000FF"/>
              </a:solidFill>
            </a:endParaRPr>
          </a:p>
        </p:txBody>
      </p:sp>
      <p:sp>
        <p:nvSpPr>
          <p:cNvPr id="2055" name="Rectangle 7">
            <a:extLst>
              <a:ext uri="{FF2B5EF4-FFF2-40B4-BE49-F238E27FC236}">
                <a16:creationId xmlns:a16="http://schemas.microsoft.com/office/drawing/2014/main" xmlns="" id="{85B6B11C-6E37-C194-5C54-9EC1A13DC0A8}"/>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 name="Rectangle 10">
            <a:extLst>
              <a:ext uri="{FF2B5EF4-FFF2-40B4-BE49-F238E27FC236}">
                <a16:creationId xmlns:a16="http://schemas.microsoft.com/office/drawing/2014/main" xmlns="" id="{D632D7FD-0250-B514-5171-7BE273263439}"/>
              </a:ext>
            </a:extLst>
          </p:cNvPr>
          <p:cNvSpPr>
            <a:spLocks noGrp="1" noChangeArrowheads="1"/>
          </p:cNvSpPr>
          <p:nvPr>
            <p:ph type="ctrTitle"/>
          </p:nvPr>
        </p:nvSpPr>
        <p:spPr>
          <a:xfrm>
            <a:off x="685800" y="228601"/>
            <a:ext cx="7772400" cy="2895600"/>
          </a:xfrm>
          <a:noFill/>
          <a:ln/>
        </p:spPr>
        <p:txBody>
          <a:bodyPr anchor="ctr"/>
          <a:lstStyle/>
          <a:p>
            <a:r>
              <a:rPr lang="en-US" altLang="en-US" sz="4400" b="1" dirty="0">
                <a:solidFill>
                  <a:srgbClr val="FF0000"/>
                </a:solidFill>
              </a:rPr>
              <a:t>SKILL AND JOB</a:t>
            </a:r>
            <a:br>
              <a:rPr lang="en-US" altLang="en-US" sz="4400" b="1" dirty="0">
                <a:solidFill>
                  <a:srgbClr val="FF0000"/>
                </a:solidFill>
              </a:rPr>
            </a:br>
            <a:r>
              <a:rPr lang="en-US" altLang="en-US" sz="4400" b="1" dirty="0">
                <a:solidFill>
                  <a:srgbClr val="FF0000"/>
                </a:solidFill>
              </a:rPr>
              <a:t>RECOMMENDER</a:t>
            </a:r>
            <a:endParaRPr lang="en-US" alt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228600" y="609600"/>
            <a:ext cx="8382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altLang="en-US" sz="2000" b="1" dirty="0">
                <a:solidFill>
                  <a:srgbClr val="0000FF"/>
                </a:solidFill>
              </a:rPr>
              <a:t>A content-based approach that takes into consideration an organization's needs and the skills of candidate employees in order to </a:t>
            </a:r>
            <a:r>
              <a:rPr lang="en-US" altLang="en-US" sz="2000" b="1" dirty="0" smtClean="0">
                <a:solidFill>
                  <a:srgbClr val="0000FF"/>
                </a:solidFill>
              </a:rPr>
              <a:t>quantify </a:t>
            </a:r>
            <a:r>
              <a:rPr lang="en-US" altLang="en-US" sz="2000" b="1" dirty="0">
                <a:solidFill>
                  <a:srgbClr val="0000FF"/>
                </a:solidFill>
              </a:rPr>
              <a:t>the suitability of a candidate employee for a specific job position.  So, a three step experimental evaluation, namely, content analysis, refinement of the algorithm, and execution is conducted and the results of this experiment show that recommender systems can play an important role in the area of job seeking and recruiting.</a:t>
            </a:r>
          </a:p>
          <a:p>
            <a:pPr algn="just"/>
            <a:r>
              <a:rPr lang="en-US" altLang="en-US" sz="2400" b="1" dirty="0" smtClean="0">
                <a:solidFill>
                  <a:srgbClr val="FF0000"/>
                </a:solidFill>
              </a:rPr>
              <a:t>Critical </a:t>
            </a:r>
            <a:r>
              <a:rPr lang="en-US" altLang="en-US" sz="2400" b="1" dirty="0">
                <a:solidFill>
                  <a:srgbClr val="FF0000"/>
                </a:solidFill>
              </a:rPr>
              <a:t>Findings:</a:t>
            </a:r>
          </a:p>
          <a:p>
            <a:pPr algn="l"/>
            <a:r>
              <a:rPr lang="en-US" altLang="en-US" sz="2400" b="1" dirty="0">
                <a:solidFill>
                  <a:srgbClr val="FF0000"/>
                </a:solidFill>
              </a:rPr>
              <a:t>Merits</a:t>
            </a:r>
            <a:r>
              <a:rPr lang="en-US" altLang="en-US" sz="2400" b="1" dirty="0" smtClean="0">
                <a:solidFill>
                  <a:srgbClr val="FF0000"/>
                </a:solidFill>
              </a:rPr>
              <a:t>: </a:t>
            </a:r>
            <a:r>
              <a:rPr lang="en-US" altLang="en-US" sz="2000" b="1" dirty="0" smtClean="0">
                <a:solidFill>
                  <a:srgbClr val="0000FF"/>
                </a:solidFill>
              </a:rPr>
              <a:t>It</a:t>
            </a:r>
            <a:r>
              <a:rPr lang="en-US" sz="2000" b="1" dirty="0">
                <a:solidFill>
                  <a:srgbClr val="0000FF"/>
                </a:solidFill>
              </a:rPr>
              <a:t> matches recruiters and candidates based on inferring implicit preferences on companies/recruiters and matching them with the attributes of candidates using a vector space model for </a:t>
            </a:r>
            <a:r>
              <a:rPr lang="en-US" sz="2000" b="1" dirty="0" smtClean="0">
                <a:solidFill>
                  <a:srgbClr val="0000FF"/>
                </a:solidFill>
              </a:rPr>
              <a:t>representation.</a:t>
            </a:r>
            <a:endParaRPr lang="en-US" altLang="en-US" sz="2000" b="1" dirty="0">
              <a:solidFill>
                <a:srgbClr val="0000FF"/>
              </a:solidFill>
            </a:endParaRPr>
          </a:p>
          <a:p>
            <a:pPr algn="l"/>
            <a:r>
              <a:rPr lang="en-US" altLang="en-US" sz="2400" b="1" dirty="0" smtClean="0">
                <a:solidFill>
                  <a:srgbClr val="FF0000"/>
                </a:solidFill>
              </a:rPr>
              <a:t>Demerits: </a:t>
            </a:r>
            <a:r>
              <a:rPr lang="en-US" sz="2400" dirty="0"/>
              <a:t> </a:t>
            </a:r>
            <a:r>
              <a:rPr lang="en-US" sz="2000" b="1" dirty="0">
                <a:solidFill>
                  <a:srgbClr val="0000FF"/>
                </a:solidFill>
              </a:rPr>
              <a:t>Some studies only used university datasets, however, the details such as the students have no relevant practical experience in their fields are </a:t>
            </a:r>
            <a:r>
              <a:rPr lang="en-US" sz="2000" b="1" dirty="0" smtClean="0">
                <a:solidFill>
                  <a:srgbClr val="0000FF"/>
                </a:solidFill>
              </a:rPr>
              <a:t>missed out.</a:t>
            </a:r>
            <a:endParaRPr lang="en-US" altLang="en-US" sz="2000" b="1" dirty="0">
              <a:solidFill>
                <a:srgbClr val="0000FF"/>
              </a:solidFill>
            </a:endParaRPr>
          </a:p>
          <a:p>
            <a:pPr algn="just"/>
            <a:r>
              <a:rPr lang="en-US" altLang="en-US" sz="2400" b="1" dirty="0">
                <a:solidFill>
                  <a:srgbClr val="0000FF"/>
                </a:solidFill>
              </a:rPr>
              <a:t>     </a:t>
            </a: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Tree>
    <p:extLst>
      <p:ext uri="{BB962C8B-B14F-4D97-AF65-F5344CB8AC3E}">
        <p14:creationId xmlns:p14="http://schemas.microsoft.com/office/powerpoint/2010/main" val="2747687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Paper-5</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Hai-Hui Wang</a:t>
            </a:r>
          </a:p>
          <a:p>
            <a:pPr marL="342900" indent="-342900" algn="l">
              <a:buFont typeface="Wingdings" panose="05000000000000000000" pitchFamily="2" charset="2"/>
              <a:buChar char="§"/>
            </a:pPr>
            <a:r>
              <a:rPr lang="en-US" sz="2000" b="1" i="0" dirty="0" err="1">
                <a:solidFill>
                  <a:srgbClr val="0000FF"/>
                </a:solidFill>
                <a:effectLst/>
                <a:cs typeface="Arial" panose="020B0604020202020204" pitchFamily="34" charset="0"/>
              </a:rPr>
              <a:t>Chalothon</a:t>
            </a:r>
            <a:r>
              <a:rPr lang="en-US" sz="2000" b="1" i="0" dirty="0">
                <a:solidFill>
                  <a:srgbClr val="0000FF"/>
                </a:solidFill>
                <a:effectLst/>
                <a:cs typeface="Arial" panose="020B0604020202020204" pitchFamily="34" charset="0"/>
              </a:rPr>
              <a:t> </a:t>
            </a:r>
            <a:r>
              <a:rPr lang="en-US" sz="2000" b="1" i="0" dirty="0" err="1">
                <a:solidFill>
                  <a:srgbClr val="0000FF"/>
                </a:solidFill>
                <a:effectLst/>
                <a:cs typeface="Arial" panose="020B0604020202020204" pitchFamily="34" charset="0"/>
              </a:rPr>
              <a:t>Chootong</a:t>
            </a:r>
            <a:endParaRPr lang="en-US" sz="2000" b="1" i="0" dirty="0">
              <a:solidFill>
                <a:srgbClr val="0000FF"/>
              </a:solidFill>
              <a:effectLst/>
              <a:cs typeface="Arial" panose="020B0604020202020204" pitchFamily="34" charset="0"/>
            </a:endParaRPr>
          </a:p>
          <a:p>
            <a:pPr marL="342900" indent="-342900" algn="l">
              <a:buFont typeface="Wingdings" panose="05000000000000000000" pitchFamily="2" charset="2"/>
              <a:buChar char="§"/>
            </a:pPr>
            <a:r>
              <a:rPr lang="en-US" sz="2000" b="1" i="0" dirty="0" err="1">
                <a:solidFill>
                  <a:srgbClr val="0000FF"/>
                </a:solidFill>
                <a:effectLst/>
                <a:cs typeface="Arial" panose="020B0604020202020204" pitchFamily="34" charset="0"/>
              </a:rPr>
              <a:t>Ankhtuya</a:t>
            </a:r>
            <a:r>
              <a:rPr lang="en-US" sz="2000" b="1" i="0" dirty="0">
                <a:solidFill>
                  <a:srgbClr val="0000FF"/>
                </a:solidFill>
                <a:effectLst/>
                <a:cs typeface="Arial" panose="020B0604020202020204" pitchFamily="34" charset="0"/>
              </a:rPr>
              <a:t> </a:t>
            </a:r>
            <a:r>
              <a:rPr lang="en-US" sz="2000" b="1" i="0" dirty="0" err="1">
                <a:solidFill>
                  <a:srgbClr val="0000FF"/>
                </a:solidFill>
                <a:effectLst/>
                <a:cs typeface="Arial" panose="020B0604020202020204" pitchFamily="34" charset="0"/>
              </a:rPr>
              <a:t>Ochirbat</a:t>
            </a:r>
            <a:endParaRPr lang="en-US" sz="2000" b="1" i="0" dirty="0">
              <a:solidFill>
                <a:srgbClr val="0000FF"/>
              </a:solidFill>
              <a:effectLst/>
              <a:cs typeface="Arial" panose="020B0604020202020204" pitchFamily="34" charset="0"/>
            </a:endParaRPr>
          </a:p>
          <a:p>
            <a:pPr marL="342900" indent="-342900" algn="l">
              <a:buFont typeface="Wingdings" panose="05000000000000000000" pitchFamily="2" charset="2"/>
              <a:buChar char="§"/>
            </a:pPr>
            <a:r>
              <a:rPr lang="en-US" sz="2000" b="1" i="0" dirty="0" err="1">
                <a:solidFill>
                  <a:srgbClr val="0000FF"/>
                </a:solidFill>
                <a:effectLst/>
                <a:cs typeface="Arial" panose="020B0604020202020204" pitchFamily="34" charset="0"/>
              </a:rPr>
              <a:t>Worapot</a:t>
            </a:r>
            <a:r>
              <a:rPr lang="en-US" sz="2000" b="1" i="0" dirty="0">
                <a:solidFill>
                  <a:srgbClr val="0000FF"/>
                </a:solidFill>
                <a:effectLst/>
                <a:cs typeface="Arial" panose="020B0604020202020204" pitchFamily="34" charset="0"/>
              </a:rPr>
              <a:t> </a:t>
            </a:r>
            <a:r>
              <a:rPr lang="en-US" sz="2000" b="1" i="0" dirty="0" err="1">
                <a:solidFill>
                  <a:srgbClr val="0000FF"/>
                </a:solidFill>
                <a:effectLst/>
                <a:cs typeface="Arial" panose="020B0604020202020204" pitchFamily="34" charset="0"/>
              </a:rPr>
              <a:t>Sommool</a:t>
            </a:r>
            <a:endParaRPr lang="en-US" sz="2000" b="1" i="0" dirty="0">
              <a:solidFill>
                <a:srgbClr val="0000FF"/>
              </a:solidFill>
              <a:effectLst/>
              <a:cs typeface="Arial" panose="020B0604020202020204" pitchFamily="34" charset="0"/>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Online courses recommendation system based on industry occupation skills requirements</a:t>
            </a:r>
          </a:p>
          <a:p>
            <a:pPr algn="l"/>
            <a:r>
              <a:rPr lang="en-US" sz="2400" b="1" dirty="0">
                <a:solidFill>
                  <a:srgbClr val="FF0000"/>
                </a:solidFill>
              </a:rPr>
              <a:t>Published Journal: </a:t>
            </a:r>
            <a:r>
              <a:rPr lang="en-US" sz="2000" b="1" dirty="0">
                <a:solidFill>
                  <a:srgbClr val="0000FF"/>
                </a:solidFill>
              </a:rPr>
              <a:t>IEEE</a:t>
            </a:r>
          </a:p>
          <a:p>
            <a:pPr algn="l"/>
            <a:r>
              <a:rPr lang="en-US" sz="2400" b="1" dirty="0">
                <a:solidFill>
                  <a:srgbClr val="FF0000"/>
                </a:solidFill>
              </a:rPr>
              <a:t>Published Month: </a:t>
            </a:r>
            <a:r>
              <a:rPr lang="en-US" sz="2000" b="1" dirty="0">
                <a:solidFill>
                  <a:srgbClr val="0000FF"/>
                </a:solidFill>
              </a:rPr>
              <a:t>August</a:t>
            </a:r>
          </a:p>
          <a:p>
            <a:pPr algn="l"/>
            <a:r>
              <a:rPr lang="en-US" sz="2400" b="1" dirty="0">
                <a:solidFill>
                  <a:srgbClr val="FF0000"/>
                </a:solidFill>
              </a:rPr>
              <a:t>Published Year: </a:t>
            </a:r>
            <a:r>
              <a:rPr lang="en-US" sz="2000" b="1" dirty="0">
                <a:solidFill>
                  <a:srgbClr val="0000FF"/>
                </a:solidFill>
              </a:rPr>
              <a:t>2017</a:t>
            </a:r>
            <a:endParaRPr lang="en-US" sz="2400" b="1" dirty="0">
              <a:solidFill>
                <a:srgbClr val="0000FF"/>
              </a:solidFill>
            </a:endParaRPr>
          </a:p>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767346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419100" y="9144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altLang="en-US" sz="2000" b="1" dirty="0">
                <a:solidFill>
                  <a:srgbClr val="0000FF"/>
                </a:solidFill>
              </a:rPr>
              <a:t>MOOCs had bring us to a higher education with the concept of flipped classrooms, where students make use of the online studying materials such as online textbooks, video tutorials, and all sorts of documents which may take in forms of a web page, online learning platform, educational learning management systems. Therefore the students have plentiful self-studying resources from the internet, so that the students to learn and empower themselves </a:t>
            </a:r>
            <a:r>
              <a:rPr lang="en-US" altLang="en-US" sz="2000" b="1" dirty="0" smtClean="0">
                <a:solidFill>
                  <a:srgbClr val="0000FF"/>
                </a:solidFill>
              </a:rPr>
              <a:t>correctly.</a:t>
            </a:r>
            <a:endParaRPr lang="en-US" altLang="en-US" sz="2000" b="1" dirty="0">
              <a:solidFill>
                <a:srgbClr val="0000FF"/>
              </a:solidFill>
            </a:endParaRPr>
          </a:p>
          <a:p>
            <a:pPr algn="just"/>
            <a:r>
              <a:rPr lang="en-US" altLang="en-US" sz="2400" b="1" dirty="0">
                <a:solidFill>
                  <a:srgbClr val="FF0000"/>
                </a:solidFill>
              </a:rPr>
              <a:t>Critical Findings:</a:t>
            </a:r>
          </a:p>
          <a:p>
            <a:pPr algn="l"/>
            <a:r>
              <a:rPr lang="en-US" altLang="en-US" sz="2400" b="1" dirty="0">
                <a:solidFill>
                  <a:srgbClr val="FF0000"/>
                </a:solidFill>
              </a:rPr>
              <a:t>Merits</a:t>
            </a:r>
            <a:r>
              <a:rPr lang="en-US" altLang="en-US" sz="2400" b="1" dirty="0" smtClean="0">
                <a:solidFill>
                  <a:srgbClr val="FF0000"/>
                </a:solidFill>
              </a:rPr>
              <a:t>: </a:t>
            </a:r>
            <a:r>
              <a:rPr lang="en-US" altLang="en-US" sz="2000" b="1" dirty="0" smtClean="0">
                <a:solidFill>
                  <a:srgbClr val="0000FF"/>
                </a:solidFill>
              </a:rPr>
              <a:t>With online courses students can study in their own time and they can study specifically for the domain.</a:t>
            </a:r>
            <a:endParaRPr lang="en-US" altLang="en-US" sz="2000" b="1" dirty="0">
              <a:solidFill>
                <a:srgbClr val="0000FF"/>
              </a:solidFill>
            </a:endParaRPr>
          </a:p>
          <a:p>
            <a:pPr algn="l"/>
            <a:r>
              <a:rPr lang="en-US" altLang="en-US" sz="2400" b="1" dirty="0" smtClean="0">
                <a:solidFill>
                  <a:srgbClr val="FF0000"/>
                </a:solidFill>
              </a:rPr>
              <a:t>Demerits: </a:t>
            </a:r>
            <a:r>
              <a:rPr lang="en-US" altLang="en-US" sz="2000" b="1" dirty="0" smtClean="0">
                <a:solidFill>
                  <a:srgbClr val="0000FF"/>
                </a:solidFill>
              </a:rPr>
              <a:t>One of the demerits of online courses is that students should select the course correctly or someone should guide them.</a:t>
            </a:r>
            <a:endParaRPr lang="en-US" altLang="en-US" sz="2000" b="1" dirty="0">
              <a:solidFill>
                <a:srgbClr val="0000FF"/>
              </a:solidFill>
            </a:endParaRPr>
          </a:p>
          <a:p>
            <a:pPr algn="just"/>
            <a:r>
              <a:rPr lang="en-US" altLang="en-US" sz="2400" b="1" dirty="0">
                <a:solidFill>
                  <a:srgbClr val="0000FF"/>
                </a:solidFill>
              </a:rPr>
              <a:t>     </a:t>
            </a:r>
            <a:endParaRPr lang="en-US" altLang="en-US" sz="20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028250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Paper-6</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304800" y="1174845"/>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Arial" panose="020B0604020202020204" pitchFamily="34" charset="0"/>
              <a:buChar char="•"/>
            </a:pPr>
            <a:r>
              <a:rPr lang="en-US" sz="2000" b="1" i="0" dirty="0" err="1">
                <a:solidFill>
                  <a:srgbClr val="0000FF"/>
                </a:solidFill>
                <a:effectLst/>
                <a:cs typeface="Arial" panose="020B0604020202020204" pitchFamily="34" charset="0"/>
              </a:rPr>
              <a:t>Sisay</a:t>
            </a:r>
            <a:r>
              <a:rPr lang="en-US" sz="2000" b="1" i="0" dirty="0">
                <a:solidFill>
                  <a:srgbClr val="0000FF"/>
                </a:solidFill>
                <a:effectLst/>
                <a:cs typeface="Arial" panose="020B0604020202020204" pitchFamily="34" charset="0"/>
              </a:rPr>
              <a:t> </a:t>
            </a:r>
            <a:r>
              <a:rPr lang="en-US" sz="2000" b="1" i="0" dirty="0" err="1">
                <a:solidFill>
                  <a:srgbClr val="0000FF"/>
                </a:solidFill>
                <a:effectLst/>
                <a:cs typeface="Arial" panose="020B0604020202020204" pitchFamily="34" charset="0"/>
              </a:rPr>
              <a:t>Chala</a:t>
            </a:r>
            <a:endParaRPr lang="en-US" sz="2000" b="1" i="0" dirty="0">
              <a:solidFill>
                <a:srgbClr val="0000FF"/>
              </a:solidFill>
              <a:effectLst/>
              <a:cs typeface="Arial" panose="020B0604020202020204" pitchFamily="34" charset="0"/>
            </a:endParaRPr>
          </a:p>
          <a:p>
            <a:pPr marL="342900" indent="-342900" algn="l">
              <a:buFont typeface="Arial" panose="020B0604020202020204" pitchFamily="34" charset="0"/>
              <a:buChar char="•"/>
            </a:pPr>
            <a:r>
              <a:rPr lang="en-US" sz="2000" b="1" i="0" dirty="0" err="1">
                <a:solidFill>
                  <a:srgbClr val="0000FF"/>
                </a:solidFill>
                <a:effectLst/>
                <a:cs typeface="Arial" panose="020B0604020202020204" pitchFamily="34" charset="0"/>
              </a:rPr>
              <a:t>Madjid</a:t>
            </a:r>
            <a:r>
              <a:rPr lang="en-US" sz="2000" b="1" i="0" dirty="0">
                <a:solidFill>
                  <a:srgbClr val="0000FF"/>
                </a:solidFill>
                <a:effectLst/>
                <a:cs typeface="Arial" panose="020B0604020202020204" pitchFamily="34" charset="0"/>
              </a:rPr>
              <a:t> </a:t>
            </a:r>
            <a:r>
              <a:rPr lang="en-US" sz="2000" b="1" i="0" dirty="0" err="1">
                <a:solidFill>
                  <a:srgbClr val="0000FF"/>
                </a:solidFill>
                <a:effectLst/>
                <a:cs typeface="Arial" panose="020B0604020202020204" pitchFamily="34" charset="0"/>
              </a:rPr>
              <a:t>Fathi</a:t>
            </a:r>
            <a:endParaRPr lang="en-US" sz="2400" b="1" i="0" dirty="0">
              <a:solidFill>
                <a:srgbClr val="0000FF"/>
              </a:solidFill>
              <a:effectLst/>
              <a:cs typeface="Arial" panose="020B0604020202020204" pitchFamily="34" charset="0"/>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Job seeker to vacancy matching using social network analysis</a:t>
            </a:r>
          </a:p>
          <a:p>
            <a:pPr algn="l"/>
            <a:r>
              <a:rPr lang="en-US" sz="2400" b="1" dirty="0">
                <a:solidFill>
                  <a:srgbClr val="FF0000"/>
                </a:solidFill>
              </a:rPr>
              <a:t>Published Journal:</a:t>
            </a:r>
          </a:p>
          <a:p>
            <a:pPr algn="l"/>
            <a:r>
              <a:rPr lang="en-US" sz="2000" b="1" dirty="0">
                <a:solidFill>
                  <a:srgbClr val="0000FF"/>
                </a:solidFill>
              </a:rPr>
              <a:t>IEEE</a:t>
            </a:r>
          </a:p>
          <a:p>
            <a:pPr algn="l"/>
            <a:r>
              <a:rPr lang="en-US" sz="2400" b="1" dirty="0">
                <a:solidFill>
                  <a:srgbClr val="FF0000"/>
                </a:solidFill>
              </a:rPr>
              <a:t>Published Month:</a:t>
            </a:r>
          </a:p>
          <a:p>
            <a:pPr algn="l"/>
            <a:r>
              <a:rPr lang="en-US" sz="2000" b="1" dirty="0">
                <a:solidFill>
                  <a:srgbClr val="0000FF"/>
                </a:solidFill>
              </a:rPr>
              <a:t>March</a:t>
            </a:r>
          </a:p>
          <a:p>
            <a:pPr algn="l"/>
            <a:r>
              <a:rPr lang="en-US" sz="2400" b="1" dirty="0">
                <a:solidFill>
                  <a:srgbClr val="FF0000"/>
                </a:solidFill>
              </a:rPr>
              <a:t>Published Year:</a:t>
            </a:r>
          </a:p>
          <a:p>
            <a:pPr algn="l"/>
            <a:r>
              <a:rPr lang="en-US" sz="2000" b="1" dirty="0">
                <a:solidFill>
                  <a:srgbClr val="0000FF"/>
                </a:solidFill>
              </a:rPr>
              <a:t>2017</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189297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228600" y="609600"/>
            <a:ext cx="8664054"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altLang="en-US" sz="2000" b="1" dirty="0">
                <a:solidFill>
                  <a:srgbClr val="0000FF"/>
                </a:solidFill>
              </a:rPr>
              <a:t>Social network analysis is the investigation of social structures by using methods such as graph theory and machine learning. Social networks characterize networked structures in terms of nodes (i.e., individuals) and their relationships to each other as acquaintances, colleagues, collaborators and/or classmates. Through these relationships, one can find their ties with their connections, professions, and the degree of the </a:t>
            </a:r>
            <a:r>
              <a:rPr lang="en-US" altLang="en-US" sz="2000" b="1" dirty="0" smtClean="0">
                <a:solidFill>
                  <a:srgbClr val="0000FF"/>
                </a:solidFill>
              </a:rPr>
              <a:t>ties.</a:t>
            </a:r>
            <a:endParaRPr lang="en-US" altLang="en-US" sz="2000" b="1" dirty="0">
              <a:solidFill>
                <a:srgbClr val="0000FF"/>
              </a:solidFill>
            </a:endParaRPr>
          </a:p>
          <a:p>
            <a:pPr algn="just"/>
            <a:r>
              <a:rPr lang="en-US" altLang="en-US" sz="2400" b="1" dirty="0">
                <a:solidFill>
                  <a:srgbClr val="FF0000"/>
                </a:solidFill>
              </a:rPr>
              <a:t>Critical Findings:</a:t>
            </a:r>
          </a:p>
          <a:p>
            <a:pPr algn="l"/>
            <a:r>
              <a:rPr lang="en-US" altLang="en-US" sz="2400" b="1" dirty="0" smtClean="0">
                <a:solidFill>
                  <a:srgbClr val="FF0000"/>
                </a:solidFill>
              </a:rPr>
              <a:t>Merits: </a:t>
            </a:r>
            <a:r>
              <a:rPr lang="en-US" altLang="en-US" sz="2000" b="1" dirty="0" smtClean="0">
                <a:solidFill>
                  <a:srgbClr val="0000FF"/>
                </a:solidFill>
              </a:rPr>
              <a:t>T</a:t>
            </a:r>
            <a:r>
              <a:rPr lang="en-US" sz="2000" b="1" dirty="0" smtClean="0">
                <a:solidFill>
                  <a:srgbClr val="0000FF"/>
                </a:solidFill>
              </a:rPr>
              <a:t>o </a:t>
            </a:r>
            <a:r>
              <a:rPr lang="en-US" sz="2000" b="1" dirty="0">
                <a:solidFill>
                  <a:srgbClr val="0000FF"/>
                </a:solidFill>
              </a:rPr>
              <a:t>identify methods that measure the skills, expertise and experience of a job seeker and to investigate importance of using social networking data as input to user modeling that determines the strength of skills to be used </a:t>
            </a:r>
            <a:r>
              <a:rPr lang="en-US" sz="2000" b="1" dirty="0" smtClean="0">
                <a:solidFill>
                  <a:srgbClr val="0000FF"/>
                </a:solidFill>
              </a:rPr>
              <a:t>matching </a:t>
            </a:r>
            <a:r>
              <a:rPr lang="en-US" sz="2000" b="1" dirty="0">
                <a:solidFill>
                  <a:srgbClr val="0000FF"/>
                </a:solidFill>
              </a:rPr>
              <a:t>job </a:t>
            </a:r>
            <a:r>
              <a:rPr lang="en-US" sz="2000" b="1" dirty="0" smtClean="0">
                <a:solidFill>
                  <a:srgbClr val="0000FF"/>
                </a:solidFill>
              </a:rPr>
              <a:t>vacancies.</a:t>
            </a:r>
            <a:endParaRPr lang="en-US" sz="2000" b="1" dirty="0">
              <a:solidFill>
                <a:srgbClr val="0000FF"/>
              </a:solidFill>
            </a:endParaRPr>
          </a:p>
          <a:p>
            <a:pPr algn="l"/>
            <a:r>
              <a:rPr lang="en-US" altLang="en-US" sz="2400" b="1" dirty="0" smtClean="0">
                <a:solidFill>
                  <a:srgbClr val="FF0000"/>
                </a:solidFill>
              </a:rPr>
              <a:t>Demerits: </a:t>
            </a:r>
            <a:r>
              <a:rPr lang="en-US" altLang="en-US" sz="2000" b="1" dirty="0" smtClean="0">
                <a:solidFill>
                  <a:srgbClr val="0000FF"/>
                </a:solidFill>
              </a:rPr>
              <a:t>Through Social network the competition for the job vacancy will be much higher.</a:t>
            </a:r>
            <a:endParaRPr lang="en-US" altLang="en-US" sz="2000" b="1" dirty="0">
              <a:solidFill>
                <a:srgbClr val="0000FF"/>
              </a:solidFill>
            </a:endParaRPr>
          </a:p>
          <a:p>
            <a:pPr algn="just"/>
            <a:r>
              <a:rPr lang="en-US" altLang="en-US" sz="2400" b="1" dirty="0">
                <a:solidFill>
                  <a:srgbClr val="0000FF"/>
                </a:solidFill>
              </a:rPr>
              <a:t>     </a:t>
            </a: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714419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381000"/>
            <a:ext cx="7772400" cy="685800"/>
          </a:xfrm>
        </p:spPr>
        <p:txBody>
          <a:bodyPr anchor="ctr"/>
          <a:lstStyle/>
          <a:p>
            <a:r>
              <a:rPr lang="en-US" altLang="en-US" sz="4000" b="1" dirty="0">
                <a:solidFill>
                  <a:srgbClr val="FF0000"/>
                </a:solidFill>
              </a:rPr>
              <a:t> Survey Paper-7</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304800" y="733230"/>
            <a:ext cx="8610600" cy="543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Betty </a:t>
            </a:r>
            <a:r>
              <a:rPr lang="en-US" sz="2000" b="1" i="0" dirty="0" err="1">
                <a:solidFill>
                  <a:srgbClr val="0000FF"/>
                </a:solidFill>
                <a:effectLst/>
                <a:cs typeface="Arial" panose="020B0604020202020204" pitchFamily="34" charset="0"/>
              </a:rPr>
              <a:t>Dewi</a:t>
            </a:r>
            <a:r>
              <a:rPr lang="en-US" sz="2000" b="1" i="0" dirty="0">
                <a:solidFill>
                  <a:srgbClr val="0000FF"/>
                </a:solidFill>
                <a:effectLst/>
                <a:cs typeface="Arial" panose="020B0604020202020204" pitchFamily="34" charset="0"/>
              </a:rPr>
              <a:t> </a:t>
            </a:r>
            <a:r>
              <a:rPr lang="en-US" sz="2000" b="1" i="0" dirty="0" err="1">
                <a:solidFill>
                  <a:srgbClr val="0000FF"/>
                </a:solidFill>
                <a:effectLst/>
                <a:cs typeface="Arial" panose="020B0604020202020204" pitchFamily="34" charset="0"/>
              </a:rPr>
              <a:t>Puspasari</a:t>
            </a:r>
            <a:endParaRPr lang="en-US" sz="2000" b="1" i="0" dirty="0">
              <a:solidFill>
                <a:srgbClr val="0000FF"/>
              </a:solidFill>
              <a:effectLst/>
              <a:cs typeface="Arial" panose="020B0604020202020204" pitchFamily="34" charset="0"/>
            </a:endParaRPr>
          </a:p>
          <a:p>
            <a:pPr marL="342900" indent="-342900" algn="l">
              <a:buFont typeface="Wingdings" panose="05000000000000000000" pitchFamily="2" charset="2"/>
              <a:buChar char="§"/>
            </a:pPr>
            <a:r>
              <a:rPr lang="en-US" sz="2000" b="1" i="0" dirty="0" err="1">
                <a:solidFill>
                  <a:srgbClr val="0000FF"/>
                </a:solidFill>
                <a:effectLst/>
                <a:cs typeface="Arial" panose="020B0604020202020204" pitchFamily="34" charset="0"/>
              </a:rPr>
              <a:t>Lany</a:t>
            </a:r>
            <a:r>
              <a:rPr lang="en-US" sz="2000" b="1" i="0" dirty="0">
                <a:solidFill>
                  <a:srgbClr val="0000FF"/>
                </a:solidFill>
                <a:effectLst/>
                <a:cs typeface="Arial" panose="020B0604020202020204" pitchFamily="34" charset="0"/>
              </a:rPr>
              <a:t> </a:t>
            </a:r>
            <a:r>
              <a:rPr lang="en-US" sz="2000" b="1" i="0" dirty="0" err="1">
                <a:solidFill>
                  <a:srgbClr val="0000FF"/>
                </a:solidFill>
                <a:effectLst/>
                <a:cs typeface="Arial" panose="020B0604020202020204" pitchFamily="34" charset="0"/>
              </a:rPr>
              <a:t>Lukita</a:t>
            </a:r>
            <a:r>
              <a:rPr lang="en-US" sz="2000" b="1" i="0" dirty="0">
                <a:solidFill>
                  <a:srgbClr val="0000FF"/>
                </a:solidFill>
                <a:effectLst/>
                <a:cs typeface="Arial" panose="020B0604020202020204" pitchFamily="34" charset="0"/>
              </a:rPr>
              <a:t> Damayanti</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Andy </a:t>
            </a:r>
            <a:r>
              <a:rPr lang="en-US" sz="2000" b="1" i="0" dirty="0" err="1">
                <a:solidFill>
                  <a:srgbClr val="0000FF"/>
                </a:solidFill>
                <a:effectLst/>
                <a:cs typeface="Arial" panose="020B0604020202020204" pitchFamily="34" charset="0"/>
              </a:rPr>
              <a:t>Pramono</a:t>
            </a:r>
            <a:endParaRPr lang="en-US" sz="2000" b="1" i="0" dirty="0">
              <a:solidFill>
                <a:srgbClr val="0000FF"/>
              </a:solidFill>
              <a:effectLst/>
              <a:cs typeface="Arial" panose="020B0604020202020204" pitchFamily="34" charset="0"/>
            </a:endParaRPr>
          </a:p>
          <a:p>
            <a:pPr marL="342900" indent="-342900" algn="l">
              <a:buFont typeface="Wingdings" panose="05000000000000000000" pitchFamily="2" charset="2"/>
              <a:buChar char="§"/>
            </a:pPr>
            <a:r>
              <a:rPr lang="en-US" sz="2000" b="1" i="0" dirty="0" err="1">
                <a:solidFill>
                  <a:srgbClr val="0000FF"/>
                </a:solidFill>
                <a:effectLst/>
                <a:cs typeface="Arial" panose="020B0604020202020204" pitchFamily="34" charset="0"/>
              </a:rPr>
              <a:t>Aang</a:t>
            </a:r>
            <a:r>
              <a:rPr lang="en-US" sz="2000" b="1" i="0" dirty="0">
                <a:solidFill>
                  <a:srgbClr val="0000FF"/>
                </a:solidFill>
                <a:effectLst/>
                <a:cs typeface="Arial" panose="020B0604020202020204" pitchFamily="34" charset="0"/>
              </a:rPr>
              <a:t> </a:t>
            </a:r>
            <a:r>
              <a:rPr lang="en-US" sz="2000" b="1" i="0" dirty="0" err="1">
                <a:solidFill>
                  <a:srgbClr val="0000FF"/>
                </a:solidFill>
                <a:effectLst/>
                <a:cs typeface="Arial" panose="020B0604020202020204" pitchFamily="34" charset="0"/>
              </a:rPr>
              <a:t>Kisnu</a:t>
            </a:r>
            <a:r>
              <a:rPr lang="en-US" sz="2000" b="1" i="0" dirty="0">
                <a:solidFill>
                  <a:srgbClr val="0000FF"/>
                </a:solidFill>
                <a:effectLst/>
                <a:cs typeface="Arial" panose="020B0604020202020204" pitchFamily="34" charset="0"/>
              </a:rPr>
              <a:t> </a:t>
            </a:r>
            <a:r>
              <a:rPr lang="en-US" sz="2000" b="1" i="0" dirty="0" err="1">
                <a:solidFill>
                  <a:srgbClr val="0000FF"/>
                </a:solidFill>
                <a:effectLst/>
                <a:cs typeface="Arial" panose="020B0604020202020204" pitchFamily="34" charset="0"/>
              </a:rPr>
              <a:t>Darmawan</a:t>
            </a:r>
            <a:endParaRPr lang="en-US" sz="2000" b="1" i="0" dirty="0">
              <a:solidFill>
                <a:srgbClr val="0000FF"/>
              </a:solidFill>
              <a:effectLst/>
              <a:cs typeface="Arial" panose="020B0604020202020204" pitchFamily="34" charset="0"/>
            </a:endParaRPr>
          </a:p>
          <a:p>
            <a:pPr algn="l"/>
            <a:r>
              <a:rPr lang="en-US" sz="2400" b="1" i="0" dirty="0">
                <a:solidFill>
                  <a:srgbClr val="FF0000"/>
                </a:solidFill>
                <a:effectLst/>
                <a:cs typeface="Arial" panose="020B0604020202020204" pitchFamily="34" charset="0"/>
              </a:rPr>
              <a:t>Title:</a:t>
            </a:r>
          </a:p>
          <a:p>
            <a:pPr algn="just"/>
            <a:r>
              <a:rPr lang="en-US" sz="2000" b="1" dirty="0">
                <a:solidFill>
                  <a:srgbClr val="0000FF"/>
                </a:solidFill>
              </a:rPr>
              <a:t>Implementation K-Means Clustering Method in Job Recommendation System</a:t>
            </a:r>
          </a:p>
          <a:p>
            <a:pPr algn="l"/>
            <a:r>
              <a:rPr lang="en-US" sz="2400" b="1" dirty="0">
                <a:solidFill>
                  <a:srgbClr val="FF0000"/>
                </a:solidFill>
              </a:rPr>
              <a:t>Published Journal:</a:t>
            </a:r>
          </a:p>
          <a:p>
            <a:pPr algn="l"/>
            <a:r>
              <a:rPr lang="en-US" sz="2000" b="1" dirty="0">
                <a:solidFill>
                  <a:srgbClr val="0000FF"/>
                </a:solidFill>
              </a:rPr>
              <a:t>IEEE</a:t>
            </a:r>
          </a:p>
          <a:p>
            <a:pPr algn="l"/>
            <a:r>
              <a:rPr lang="en-US" sz="2400" b="1" dirty="0">
                <a:solidFill>
                  <a:srgbClr val="FF0000"/>
                </a:solidFill>
              </a:rPr>
              <a:t>Published Month:</a:t>
            </a:r>
          </a:p>
          <a:p>
            <a:pPr algn="l"/>
            <a:r>
              <a:rPr lang="en-US" sz="2000" b="1" dirty="0">
                <a:solidFill>
                  <a:srgbClr val="0000FF"/>
                </a:solidFill>
              </a:rPr>
              <a:t>October</a:t>
            </a:r>
          </a:p>
          <a:p>
            <a:pPr algn="l"/>
            <a:r>
              <a:rPr lang="en-US" sz="2400" b="1" dirty="0">
                <a:solidFill>
                  <a:srgbClr val="FF0000"/>
                </a:solidFill>
              </a:rPr>
              <a:t>Published Year:</a:t>
            </a:r>
          </a:p>
          <a:p>
            <a:pPr algn="l"/>
            <a:r>
              <a:rPr lang="en-US" sz="2000" b="1" dirty="0">
                <a:solidFill>
                  <a:srgbClr val="0000FF"/>
                </a:solidFill>
              </a:rPr>
              <a:t>2017</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801443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228600" y="601639"/>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altLang="en-US" sz="2000" b="1" dirty="0">
                <a:solidFill>
                  <a:srgbClr val="0000FF"/>
                </a:solidFill>
              </a:rPr>
              <a:t>Work is important for everyone to earn income. With the large number of new graduates each year, finding job vacancies is a problem for students who have just completed their </a:t>
            </a:r>
            <a:r>
              <a:rPr lang="en-US" altLang="en-US" sz="2000" b="1" dirty="0" smtClean="0">
                <a:solidFill>
                  <a:srgbClr val="0000FF"/>
                </a:solidFill>
              </a:rPr>
              <a:t>studies</a:t>
            </a:r>
            <a:r>
              <a:rPr lang="en-US" altLang="en-US" sz="2000" b="1" dirty="0">
                <a:solidFill>
                  <a:srgbClr val="0000FF"/>
                </a:solidFill>
              </a:rPr>
              <a:t>.</a:t>
            </a:r>
            <a:r>
              <a:rPr lang="en-US" altLang="en-US" sz="2000" b="1" dirty="0" smtClean="0">
                <a:solidFill>
                  <a:srgbClr val="0000FF"/>
                </a:solidFill>
              </a:rPr>
              <a:t> </a:t>
            </a:r>
            <a:r>
              <a:rPr lang="en-US" altLang="en-US" sz="2000" b="1" dirty="0">
                <a:solidFill>
                  <a:srgbClr val="0000FF"/>
                </a:solidFill>
              </a:rPr>
              <a:t>Applications in the form of websites that become third parties for companies and applicants. The recommendation system in this application will calculate the level of match of the applicant’s main skills, salary, location, and other skills with the needs of the company.</a:t>
            </a:r>
          </a:p>
          <a:p>
            <a:pPr algn="just"/>
            <a:r>
              <a:rPr lang="en-US" altLang="en-US" sz="2400" b="1" dirty="0">
                <a:solidFill>
                  <a:srgbClr val="FF0000"/>
                </a:solidFill>
              </a:rPr>
              <a:t>Critical Findings:</a:t>
            </a:r>
          </a:p>
          <a:p>
            <a:pPr algn="l"/>
            <a:r>
              <a:rPr lang="en-US" altLang="en-US" sz="2400" b="1" dirty="0">
                <a:solidFill>
                  <a:srgbClr val="FF0000"/>
                </a:solidFill>
              </a:rPr>
              <a:t>Merits</a:t>
            </a:r>
            <a:r>
              <a:rPr lang="en-US" altLang="en-US" sz="2400" b="1" dirty="0" smtClean="0">
                <a:solidFill>
                  <a:srgbClr val="FF0000"/>
                </a:solidFill>
              </a:rPr>
              <a:t>: </a:t>
            </a:r>
            <a:r>
              <a:rPr lang="en-US" altLang="en-US" sz="2000" b="1" dirty="0" smtClean="0">
                <a:solidFill>
                  <a:srgbClr val="0000FF"/>
                </a:solidFill>
              </a:rPr>
              <a:t>Instead of applying company individually by our own, we can register through these websites and we can automatically get several companies based on our skills.</a:t>
            </a:r>
            <a:endParaRPr lang="en-US" altLang="en-US" sz="2000" b="1" dirty="0">
              <a:solidFill>
                <a:srgbClr val="0000FF"/>
              </a:solidFill>
            </a:endParaRPr>
          </a:p>
          <a:p>
            <a:pPr algn="l"/>
            <a:r>
              <a:rPr lang="en-US" altLang="en-US" sz="2400" b="1" dirty="0" smtClean="0">
                <a:solidFill>
                  <a:srgbClr val="FF0000"/>
                </a:solidFill>
              </a:rPr>
              <a:t>Demerits: </a:t>
            </a:r>
            <a:r>
              <a:rPr lang="en-US" altLang="en-US" sz="2000" b="1" dirty="0" smtClean="0">
                <a:solidFill>
                  <a:srgbClr val="0000FF"/>
                </a:solidFill>
              </a:rPr>
              <a:t>While applying via third party the applicant should pay for the third party.</a:t>
            </a:r>
            <a:endParaRPr lang="en-US" altLang="en-US" sz="2000" b="1" dirty="0">
              <a:solidFill>
                <a:srgbClr val="0000FF"/>
              </a:solidFill>
            </a:endParaRPr>
          </a:p>
          <a:p>
            <a:pPr algn="just"/>
            <a:r>
              <a:rPr lang="en-US" altLang="en-US" sz="2400" b="1" dirty="0">
                <a:solidFill>
                  <a:srgbClr val="0000FF"/>
                </a:solidFill>
              </a:rPr>
              <a:t>     </a:t>
            </a: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Tree>
    <p:extLst>
      <p:ext uri="{BB962C8B-B14F-4D97-AF65-F5344CB8AC3E}">
        <p14:creationId xmlns:p14="http://schemas.microsoft.com/office/powerpoint/2010/main" val="1589616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Paper-8</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238639"/>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Ying Sun</a:t>
            </a:r>
          </a:p>
          <a:p>
            <a:pPr marL="342900" indent="-342900" algn="l">
              <a:buFont typeface="Wingdings" panose="05000000000000000000" pitchFamily="2" charset="2"/>
              <a:buChar char="§"/>
            </a:pPr>
            <a:r>
              <a:rPr lang="en-US" sz="2000" b="1" i="0" dirty="0" err="1">
                <a:solidFill>
                  <a:srgbClr val="0000FF"/>
                </a:solidFill>
                <a:effectLst/>
                <a:cs typeface="Arial" panose="020B0604020202020204" pitchFamily="34" charset="0"/>
              </a:rPr>
              <a:t>Fuzhen</a:t>
            </a:r>
            <a:r>
              <a:rPr lang="en-US" sz="2000" b="1" i="0" dirty="0">
                <a:solidFill>
                  <a:srgbClr val="0000FF"/>
                </a:solidFill>
                <a:effectLst/>
                <a:cs typeface="Arial" panose="020B0604020202020204" pitchFamily="34" charset="0"/>
              </a:rPr>
              <a:t> Zhuang</a:t>
            </a:r>
          </a:p>
          <a:p>
            <a:pPr marL="342900" indent="-342900" algn="l">
              <a:buFont typeface="Wingdings" panose="05000000000000000000" pitchFamily="2" charset="2"/>
              <a:buChar char="§"/>
            </a:pPr>
            <a:r>
              <a:rPr lang="en-US" sz="2000" b="1" i="0" dirty="0" err="1">
                <a:solidFill>
                  <a:srgbClr val="0000FF"/>
                </a:solidFill>
                <a:effectLst/>
                <a:cs typeface="Arial" panose="020B0604020202020204" pitchFamily="34" charset="0"/>
              </a:rPr>
              <a:t>Hengshu</a:t>
            </a:r>
            <a:r>
              <a:rPr lang="en-US" sz="2000" b="1" i="0" dirty="0">
                <a:solidFill>
                  <a:srgbClr val="0000FF"/>
                </a:solidFill>
                <a:effectLst/>
                <a:cs typeface="Arial" panose="020B0604020202020204" pitchFamily="34" charset="0"/>
              </a:rPr>
              <a:t> Zhu</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Hui </a:t>
            </a:r>
            <a:r>
              <a:rPr lang="en-US" sz="2000" b="1" i="0" dirty="0" err="1">
                <a:solidFill>
                  <a:srgbClr val="0000FF"/>
                </a:solidFill>
                <a:effectLst/>
                <a:cs typeface="Arial" panose="020B0604020202020204" pitchFamily="34" charset="0"/>
              </a:rPr>
              <a:t>Xiong</a:t>
            </a:r>
            <a:endParaRPr lang="en-US" sz="2000" b="1" i="0" dirty="0">
              <a:solidFill>
                <a:srgbClr val="0000FF"/>
              </a:solidFill>
              <a:effectLst/>
              <a:cs typeface="Arial" panose="020B0604020202020204" pitchFamily="34" charset="0"/>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Cost-Effective and Interpretable Job Skill Recommendation with Deep Reinforcement Learning</a:t>
            </a:r>
          </a:p>
          <a:p>
            <a:pPr algn="l"/>
            <a:r>
              <a:rPr lang="en-US" sz="2400" b="1" dirty="0">
                <a:solidFill>
                  <a:srgbClr val="FF0000"/>
                </a:solidFill>
              </a:rPr>
              <a:t>Published Journal:</a:t>
            </a:r>
          </a:p>
          <a:p>
            <a:pPr algn="l"/>
            <a:r>
              <a:rPr lang="en-US" sz="2000" b="1" dirty="0">
                <a:solidFill>
                  <a:srgbClr val="0000FF"/>
                </a:solidFill>
              </a:rPr>
              <a:t>ACM</a:t>
            </a:r>
          </a:p>
          <a:p>
            <a:pPr algn="l"/>
            <a:r>
              <a:rPr lang="en-US" sz="2400" b="1" dirty="0">
                <a:solidFill>
                  <a:srgbClr val="FF0000"/>
                </a:solidFill>
              </a:rPr>
              <a:t>Published Month: </a:t>
            </a:r>
            <a:r>
              <a:rPr lang="en-US" sz="2000" b="1" dirty="0">
                <a:solidFill>
                  <a:srgbClr val="0000FF"/>
                </a:solidFill>
              </a:rPr>
              <a:t>April</a:t>
            </a:r>
            <a:endParaRPr lang="en-US" sz="2400" b="1" dirty="0">
              <a:solidFill>
                <a:srgbClr val="0000FF"/>
              </a:solidFill>
            </a:endParaRPr>
          </a:p>
          <a:p>
            <a:pPr algn="l"/>
            <a:r>
              <a:rPr lang="en-US" sz="2400" b="1" dirty="0">
                <a:solidFill>
                  <a:srgbClr val="FF0000"/>
                </a:solidFill>
              </a:rPr>
              <a:t>Published Year: </a:t>
            </a:r>
            <a:r>
              <a:rPr lang="en-US" sz="2000" b="1" dirty="0">
                <a:solidFill>
                  <a:srgbClr val="0000FF"/>
                </a:solidFill>
              </a:rPr>
              <a:t>2021</a:t>
            </a:r>
            <a:endParaRPr lang="en-US" sz="2400" b="1" dirty="0">
              <a:solidFill>
                <a:srgbClr val="0000FF"/>
              </a:solidFill>
            </a:endParaRP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832414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altLang="en-US" sz="2000" b="1" dirty="0">
                <a:solidFill>
                  <a:srgbClr val="0000FF"/>
                </a:solidFill>
              </a:rPr>
              <a:t>Nowadays, as organizations operate in very fast-paced and competitive environments, workforce has to be agile and adaptable to regularly learning new job skills. However, it is nontrivial for talents to know which skills to develop at each working </a:t>
            </a:r>
            <a:r>
              <a:rPr lang="en-US" altLang="en-US" sz="2000" b="1" dirty="0" err="1">
                <a:solidFill>
                  <a:srgbClr val="0000FF"/>
                </a:solidFill>
              </a:rPr>
              <a:t>stage.The</a:t>
            </a:r>
            <a:r>
              <a:rPr lang="en-US" altLang="en-US" sz="2000" b="1" dirty="0">
                <a:solidFill>
                  <a:srgbClr val="0000FF"/>
                </a:solidFill>
              </a:rPr>
              <a:t> aim to develop a cost-effective recommendation system based on deep reinforcement learning, which can provide personalized and interpretable job skill recommendation for each talent. </a:t>
            </a:r>
          </a:p>
          <a:p>
            <a:pPr algn="just"/>
            <a:r>
              <a:rPr lang="en-US" altLang="en-US" sz="2400" b="1" dirty="0">
                <a:solidFill>
                  <a:srgbClr val="FF0000"/>
                </a:solidFill>
              </a:rPr>
              <a:t>Critical Findings:</a:t>
            </a:r>
          </a:p>
          <a:p>
            <a:pPr algn="l"/>
            <a:r>
              <a:rPr lang="en-US" altLang="en-US" sz="2400" b="1" dirty="0" smtClean="0">
                <a:solidFill>
                  <a:srgbClr val="FF0000"/>
                </a:solidFill>
              </a:rPr>
              <a:t>Merits: </a:t>
            </a:r>
            <a:r>
              <a:rPr lang="en-US" sz="2000" b="1" dirty="0" smtClean="0">
                <a:solidFill>
                  <a:srgbClr val="0000FF"/>
                </a:solidFill>
              </a:rPr>
              <a:t>Based </a:t>
            </a:r>
            <a:r>
              <a:rPr lang="en-US" sz="2000" b="1" dirty="0">
                <a:solidFill>
                  <a:srgbClr val="0000FF"/>
                </a:solidFill>
              </a:rPr>
              <a:t>on the environment, </a:t>
            </a:r>
            <a:r>
              <a:rPr lang="en-US" sz="2000" b="1" dirty="0" smtClean="0">
                <a:solidFill>
                  <a:srgbClr val="0000FF"/>
                </a:solidFill>
              </a:rPr>
              <a:t>it </a:t>
            </a:r>
            <a:r>
              <a:rPr lang="en-US" sz="2000" b="1" dirty="0">
                <a:solidFill>
                  <a:srgbClr val="0000FF"/>
                </a:solidFill>
              </a:rPr>
              <a:t>design a Skill Recommendation Deep Q-Network (SRDQN) with multi-task structure to estimate the long-term skill learning </a:t>
            </a:r>
            <a:r>
              <a:rPr lang="en-US" sz="2000" b="1" dirty="0" smtClean="0">
                <a:solidFill>
                  <a:srgbClr val="0000FF"/>
                </a:solidFill>
              </a:rPr>
              <a:t>utilities.</a:t>
            </a:r>
            <a:endParaRPr lang="en-US" altLang="en-US" sz="2000" b="1" dirty="0">
              <a:solidFill>
                <a:srgbClr val="0000FF"/>
              </a:solidFill>
            </a:endParaRPr>
          </a:p>
          <a:p>
            <a:pPr algn="l"/>
            <a:r>
              <a:rPr lang="en-US" altLang="en-US" sz="2400" b="1" dirty="0" smtClean="0">
                <a:solidFill>
                  <a:srgbClr val="FF0000"/>
                </a:solidFill>
              </a:rPr>
              <a:t>Demerits: </a:t>
            </a:r>
            <a:r>
              <a:rPr lang="en-US" altLang="en-US" sz="2000" b="1" dirty="0" smtClean="0">
                <a:solidFill>
                  <a:srgbClr val="0000FF"/>
                </a:solidFill>
              </a:rPr>
              <a:t>To choose which skill to develop at each stage of his/her career is a difficult task.</a:t>
            </a:r>
            <a:endParaRPr lang="en-US" altLang="en-US" sz="2000" b="1" dirty="0">
              <a:solidFill>
                <a:srgbClr val="0000FF"/>
              </a:solidFill>
            </a:endParaRPr>
          </a:p>
          <a:p>
            <a:pPr algn="just"/>
            <a:r>
              <a:rPr lang="en-US" altLang="en-US" sz="2400" b="1" dirty="0">
                <a:solidFill>
                  <a:srgbClr val="0000FF"/>
                </a:solidFill>
              </a:rPr>
              <a:t>     </a:t>
            </a:r>
            <a:endParaRPr lang="en-US" altLang="en-US" sz="20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2511487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Paper-9</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Juhi </a:t>
            </a:r>
            <a:r>
              <a:rPr lang="en-US" sz="2000" b="1" i="0" dirty="0" err="1">
                <a:solidFill>
                  <a:srgbClr val="0000FF"/>
                </a:solidFill>
                <a:effectLst/>
                <a:cs typeface="Arial" panose="020B0604020202020204" pitchFamily="34" charset="0"/>
              </a:rPr>
              <a:t>Dameliya</a:t>
            </a:r>
            <a:endParaRPr lang="en-US" sz="2000" b="1" i="0" dirty="0">
              <a:solidFill>
                <a:srgbClr val="0000FF"/>
              </a:solidFill>
              <a:effectLst/>
              <a:cs typeface="Arial" panose="020B0604020202020204" pitchFamily="34" charset="0"/>
            </a:endParaRPr>
          </a:p>
          <a:p>
            <a:pPr marL="342900" indent="-342900" algn="l">
              <a:buFont typeface="Wingdings" panose="05000000000000000000" pitchFamily="2" charset="2"/>
              <a:buChar char="§"/>
            </a:pPr>
            <a:r>
              <a:rPr lang="en-US" sz="2000" b="1" dirty="0">
                <a:solidFill>
                  <a:srgbClr val="0000FF"/>
                </a:solidFill>
                <a:cs typeface="Arial" panose="020B0604020202020204" pitchFamily="34" charset="0"/>
              </a:rPr>
              <a:t>Nikita Desai</a:t>
            </a:r>
            <a:endParaRPr lang="en-US" sz="2000" b="1" i="0" dirty="0">
              <a:solidFill>
                <a:srgbClr val="0000FF"/>
              </a:solidFill>
              <a:effectLst/>
              <a:cs typeface="Arial" panose="020B0604020202020204" pitchFamily="34" charset="0"/>
            </a:endParaRPr>
          </a:p>
          <a:p>
            <a:pPr algn="l"/>
            <a:r>
              <a:rPr lang="en-US" sz="2400" b="1" i="0" dirty="0">
                <a:solidFill>
                  <a:srgbClr val="FF0000"/>
                </a:solidFill>
                <a:effectLst/>
                <a:cs typeface="Arial" panose="020B0604020202020204" pitchFamily="34" charset="0"/>
              </a:rPr>
              <a:t>Title:</a:t>
            </a:r>
          </a:p>
          <a:p>
            <a:pPr algn="l"/>
            <a:r>
              <a:rPr lang="en-US" sz="2000" b="1" i="0" dirty="0">
                <a:solidFill>
                  <a:srgbClr val="0000FF"/>
                </a:solidFill>
                <a:effectLst/>
                <a:latin typeface="Arial" panose="020B0604020202020204" pitchFamily="34" charset="0"/>
              </a:rPr>
              <a:t>Job Recommender Systems: A Survey</a:t>
            </a:r>
            <a:endParaRPr lang="en-US" sz="2000" b="1" dirty="0">
              <a:solidFill>
                <a:srgbClr val="0000FF"/>
              </a:solidFill>
            </a:endParaRPr>
          </a:p>
          <a:p>
            <a:pPr algn="l"/>
            <a:r>
              <a:rPr lang="en-US" sz="2400" b="1" dirty="0">
                <a:solidFill>
                  <a:srgbClr val="FF0000"/>
                </a:solidFill>
              </a:rPr>
              <a:t>Published Journal:</a:t>
            </a:r>
          </a:p>
          <a:p>
            <a:pPr algn="l"/>
            <a:r>
              <a:rPr lang="en-US" sz="2000" b="1" dirty="0">
                <a:solidFill>
                  <a:srgbClr val="0000FF"/>
                </a:solidFill>
              </a:rPr>
              <a:t>IEEE</a:t>
            </a:r>
          </a:p>
          <a:p>
            <a:pPr algn="l"/>
            <a:r>
              <a:rPr lang="en-US" sz="2400" b="1" dirty="0">
                <a:solidFill>
                  <a:srgbClr val="FF0000"/>
                </a:solidFill>
              </a:rPr>
              <a:t>Published Month:</a:t>
            </a:r>
          </a:p>
          <a:p>
            <a:pPr algn="l"/>
            <a:r>
              <a:rPr lang="en-US" sz="2000" b="1" dirty="0">
                <a:solidFill>
                  <a:srgbClr val="0000FF"/>
                </a:solidFill>
              </a:rPr>
              <a:t>January</a:t>
            </a:r>
          </a:p>
          <a:p>
            <a:pPr algn="l"/>
            <a:r>
              <a:rPr lang="en-US" sz="2400" b="1" dirty="0">
                <a:solidFill>
                  <a:srgbClr val="FF0000"/>
                </a:solidFill>
              </a:rPr>
              <a:t>Published Year:</a:t>
            </a:r>
          </a:p>
          <a:p>
            <a:pPr algn="l"/>
            <a:r>
              <a:rPr lang="en-US" sz="2000" b="1" dirty="0">
                <a:solidFill>
                  <a:srgbClr val="0000FF"/>
                </a:solidFill>
              </a:rPr>
              <a:t>2020</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90861"/>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130876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400" b="1" dirty="0">
                <a:solidFill>
                  <a:srgbClr val="FF0000"/>
                </a:solidFill>
              </a:rPr>
              <a:t>Problem Definition</a:t>
            </a:r>
            <a:r>
              <a:rPr lang="en-US" altLang="en-US" sz="4400" dirty="0"/>
              <a:t> </a:t>
            </a:r>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609600" y="1600200"/>
            <a:ext cx="7848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just"/>
            <a:endParaRPr lang="en-US" altLang="en-US" sz="2000" b="1" dirty="0">
              <a:solidFill>
                <a:srgbClr val="0000FF"/>
              </a:solidFill>
            </a:endParaRPr>
          </a:p>
          <a:p>
            <a:pPr algn="l">
              <a:buFont typeface="Wingdings" panose="05000000000000000000" pitchFamily="2" charset="2"/>
              <a:buChar char="Ø"/>
            </a:pP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
        <p:nvSpPr>
          <p:cNvPr id="3" name="Rectangle 2"/>
          <p:cNvSpPr/>
          <p:nvPr/>
        </p:nvSpPr>
        <p:spPr>
          <a:xfrm>
            <a:off x="990600" y="1447800"/>
            <a:ext cx="7620000" cy="2862322"/>
          </a:xfrm>
          <a:prstGeom prst="rect">
            <a:avLst/>
          </a:prstGeom>
        </p:spPr>
        <p:txBody>
          <a:bodyPr wrap="square">
            <a:spAutoFit/>
          </a:bodyPr>
          <a:lstStyle/>
          <a:p>
            <a:pPr algn="just">
              <a:spcBef>
                <a:spcPts val="0"/>
              </a:spcBef>
              <a:spcAft>
                <a:spcPts val="0"/>
              </a:spcAft>
            </a:pPr>
            <a:r>
              <a:rPr lang="en-US" sz="2000" b="1" dirty="0">
                <a:solidFill>
                  <a:srgbClr val="0000FF"/>
                </a:solidFill>
                <a:cs typeface="Times New Roman" panose="02020603050405020304" pitchFamily="18" charset="0"/>
              </a:rPr>
              <a:t>The user and their information are stored in the Database.  An alert is sent when there is an opening based on the user skillset. </a:t>
            </a:r>
            <a:r>
              <a:rPr lang="en-US" sz="2000" b="1" dirty="0" smtClean="0">
                <a:solidFill>
                  <a:srgbClr val="0000FF"/>
                </a:solidFill>
                <a:cs typeface="Times New Roman" panose="02020603050405020304" pitchFamily="18" charset="0"/>
              </a:rPr>
              <a:t>To </a:t>
            </a:r>
            <a:r>
              <a:rPr lang="en-US" sz="2000" b="1" dirty="0">
                <a:solidFill>
                  <a:srgbClr val="0000FF"/>
                </a:solidFill>
                <a:cs typeface="Times New Roman" panose="02020603050405020304" pitchFamily="18" charset="0"/>
              </a:rPr>
              <a:t>develop an end-to-end web application capable of displaying the current job openings based on the user skillset. </a:t>
            </a:r>
            <a:r>
              <a:rPr lang="en-US" sz="2000" b="1" dirty="0" smtClean="0">
                <a:solidFill>
                  <a:srgbClr val="0000FF"/>
                </a:solidFill>
                <a:cs typeface="Times New Roman" panose="02020603050405020304" pitchFamily="18" charset="0"/>
              </a:rPr>
              <a:t>Users </a:t>
            </a:r>
            <a:r>
              <a:rPr lang="en-US" sz="2000" b="1" dirty="0">
                <a:solidFill>
                  <a:srgbClr val="0000FF"/>
                </a:solidFill>
                <a:cs typeface="Times New Roman" panose="02020603050405020304" pitchFamily="18" charset="0"/>
              </a:rPr>
              <a:t>will interact with the </a:t>
            </a:r>
            <a:r>
              <a:rPr lang="en-US" sz="2000" b="1" dirty="0" err="1">
                <a:solidFill>
                  <a:srgbClr val="0000FF"/>
                </a:solidFill>
                <a:cs typeface="Times New Roman" panose="02020603050405020304" pitchFamily="18" charset="0"/>
              </a:rPr>
              <a:t>chatbot</a:t>
            </a:r>
            <a:r>
              <a:rPr lang="en-US" sz="2000" b="1" dirty="0">
                <a:solidFill>
                  <a:srgbClr val="0000FF"/>
                </a:solidFill>
                <a:cs typeface="Times New Roman" panose="02020603050405020304" pitchFamily="18" charset="0"/>
              </a:rPr>
              <a:t> and can get the recommendations based on their skills. We can use a job search API to get the current job openings in the market which will fetch the data directly from the webpage.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152400" y="6096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sz="2000" b="1" dirty="0">
                <a:solidFill>
                  <a:srgbClr val="0000FF"/>
                </a:solidFill>
              </a:rPr>
              <a:t>I</a:t>
            </a:r>
            <a:r>
              <a:rPr lang="en-US" sz="2000" b="1" i="0" dirty="0">
                <a:solidFill>
                  <a:srgbClr val="0000FF"/>
                </a:solidFill>
                <a:effectLst/>
                <a:latin typeface="Arial" panose="020B0604020202020204" pitchFamily="34" charset="0"/>
              </a:rPr>
              <a:t>nternet based recruiting platforms have become a primary channel in most companies for recruiting talents. Job portals using traditional information retrieval techniques such as Boolean search methods are typically using simple word matching algorithms. The main issue of these portals is their inability to understand the complexity of matching between candidates desires and organizations requirements. Hence, a vast amount of deserving candidates misses the opportunity to get an appropriate job. </a:t>
            </a:r>
            <a:r>
              <a:rPr lang="en-US" sz="2000" b="1" dirty="0">
                <a:solidFill>
                  <a:srgbClr val="0000FF"/>
                </a:solidFill>
              </a:rPr>
              <a:t>Aim is to suggest right job for right candidate.</a:t>
            </a:r>
            <a:endParaRPr lang="en-US" altLang="en-US" sz="2000" b="1" dirty="0">
              <a:solidFill>
                <a:srgbClr val="0000FF"/>
              </a:solidFill>
            </a:endParaRPr>
          </a:p>
          <a:p>
            <a:pPr algn="just"/>
            <a:r>
              <a:rPr lang="en-US" altLang="en-US" sz="2400" b="1" dirty="0">
                <a:solidFill>
                  <a:srgbClr val="FF0000"/>
                </a:solidFill>
              </a:rPr>
              <a:t>Critical </a:t>
            </a:r>
            <a:r>
              <a:rPr lang="en-US" altLang="en-US" sz="2400" b="1" dirty="0" smtClean="0">
                <a:solidFill>
                  <a:srgbClr val="FF0000"/>
                </a:solidFill>
              </a:rPr>
              <a:t>Findings:</a:t>
            </a:r>
          </a:p>
          <a:p>
            <a:pPr algn="just"/>
            <a:r>
              <a:rPr lang="en-US" altLang="en-US" sz="2400" b="1" dirty="0" smtClean="0">
                <a:solidFill>
                  <a:srgbClr val="FF0000"/>
                </a:solidFill>
              </a:rPr>
              <a:t>Merits: </a:t>
            </a:r>
            <a:r>
              <a:rPr lang="en-US" altLang="en-US" sz="2000" b="1" dirty="0" smtClean="0">
                <a:solidFill>
                  <a:srgbClr val="0000FF"/>
                </a:solidFill>
              </a:rPr>
              <a:t>Using internet based recruiting platforms both the company and applicant can save their time and no need to travel. Using this we can attend company from any part of the world.</a:t>
            </a:r>
            <a:endParaRPr lang="en-US" altLang="en-US" sz="2000" b="1" dirty="0">
              <a:solidFill>
                <a:srgbClr val="0000FF"/>
              </a:solidFill>
            </a:endParaRPr>
          </a:p>
          <a:p>
            <a:pPr algn="l"/>
            <a:r>
              <a:rPr lang="en-US" altLang="en-US" sz="2400" b="1" dirty="0" smtClean="0">
                <a:solidFill>
                  <a:srgbClr val="FF0000"/>
                </a:solidFill>
              </a:rPr>
              <a:t>Demerits: </a:t>
            </a:r>
            <a:r>
              <a:rPr lang="en-US" altLang="en-US" sz="2000" b="1" dirty="0" err="1" smtClean="0">
                <a:solidFill>
                  <a:srgbClr val="0000FF"/>
                </a:solidFill>
              </a:rPr>
              <a:t>Candidiate</a:t>
            </a:r>
            <a:r>
              <a:rPr lang="en-US" altLang="en-US" sz="2000" b="1" dirty="0" smtClean="0">
                <a:solidFill>
                  <a:srgbClr val="0000FF"/>
                </a:solidFill>
              </a:rPr>
              <a:t> can miss their opportunity for silly reasons like internet issue, Shutdown, etc.</a:t>
            </a:r>
            <a:endParaRPr lang="en-US" altLang="en-US" sz="2000" b="1" dirty="0">
              <a:solidFill>
                <a:srgbClr val="0000FF"/>
              </a:solidFill>
            </a:endParaRPr>
          </a:p>
          <a:p>
            <a:pPr algn="just"/>
            <a:r>
              <a:rPr lang="en-US" altLang="en-US" sz="2400" b="1" dirty="0">
                <a:solidFill>
                  <a:srgbClr val="0000FF"/>
                </a:solidFill>
              </a:rPr>
              <a:t>     </a:t>
            </a: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58166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Paper-10</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Wingdings" panose="05000000000000000000" pitchFamily="2" charset="2"/>
              <a:buChar char="§"/>
            </a:pPr>
            <a:r>
              <a:rPr lang="en-US" sz="2000" b="1" dirty="0" err="1">
                <a:solidFill>
                  <a:srgbClr val="0000FF"/>
                </a:solidFill>
                <a:cs typeface="Arial" panose="020B0604020202020204" pitchFamily="34" charset="0"/>
              </a:rPr>
              <a:t>Aritra</a:t>
            </a:r>
            <a:r>
              <a:rPr lang="en-US" sz="2000" b="1" dirty="0">
                <a:solidFill>
                  <a:srgbClr val="0000FF"/>
                </a:solidFill>
                <a:cs typeface="Arial" panose="020B0604020202020204" pitchFamily="34" charset="0"/>
              </a:rPr>
              <a:t> Gosh</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Andrew Lan</a:t>
            </a:r>
            <a:endParaRPr lang="en-US" sz="2400" b="1" i="0" dirty="0">
              <a:solidFill>
                <a:srgbClr val="0000FF"/>
              </a:solidFill>
              <a:effectLst/>
              <a:cs typeface="Arial" panose="020B0604020202020204" pitchFamily="34" charset="0"/>
            </a:endParaRPr>
          </a:p>
          <a:p>
            <a:pPr algn="l"/>
            <a:r>
              <a:rPr lang="en-US" sz="2400" b="1" i="0" dirty="0">
                <a:solidFill>
                  <a:srgbClr val="FF0000"/>
                </a:solidFill>
                <a:effectLst/>
                <a:cs typeface="Arial" panose="020B0604020202020204" pitchFamily="34" charset="0"/>
              </a:rPr>
              <a:t>Title:</a:t>
            </a:r>
          </a:p>
          <a:p>
            <a:pPr algn="l"/>
            <a:r>
              <a:rPr lang="en-US" sz="2000" b="1" i="0" dirty="0">
                <a:solidFill>
                  <a:srgbClr val="0000FF"/>
                </a:solidFill>
                <a:effectLst/>
                <a:latin typeface="Arial" panose="020B0604020202020204" pitchFamily="34" charset="0"/>
              </a:rPr>
              <a:t>Skill-based Career Path Modeling and Recommendatio</a:t>
            </a:r>
            <a:r>
              <a:rPr lang="en-US" sz="2000" b="1" dirty="0">
                <a:solidFill>
                  <a:srgbClr val="0000FF"/>
                </a:solidFill>
              </a:rPr>
              <a:t>n</a:t>
            </a:r>
          </a:p>
          <a:p>
            <a:pPr algn="l"/>
            <a:r>
              <a:rPr lang="en-US" sz="2400" b="1" dirty="0">
                <a:solidFill>
                  <a:srgbClr val="FF0000"/>
                </a:solidFill>
              </a:rPr>
              <a:t>Published Journal:</a:t>
            </a:r>
          </a:p>
          <a:p>
            <a:pPr algn="l"/>
            <a:r>
              <a:rPr lang="en-US" sz="2000" b="1" dirty="0">
                <a:solidFill>
                  <a:srgbClr val="0000FF"/>
                </a:solidFill>
              </a:rPr>
              <a:t>IEEE</a:t>
            </a:r>
          </a:p>
          <a:p>
            <a:pPr algn="l"/>
            <a:r>
              <a:rPr lang="en-US" sz="2400" b="1" dirty="0">
                <a:solidFill>
                  <a:srgbClr val="FF0000"/>
                </a:solidFill>
              </a:rPr>
              <a:t>Published Month:</a:t>
            </a:r>
          </a:p>
          <a:p>
            <a:pPr algn="l"/>
            <a:r>
              <a:rPr lang="en-US" sz="2000" b="1" dirty="0">
                <a:solidFill>
                  <a:srgbClr val="0000FF"/>
                </a:solidFill>
              </a:rPr>
              <a:t>March</a:t>
            </a:r>
          </a:p>
          <a:p>
            <a:pPr algn="l"/>
            <a:r>
              <a:rPr lang="en-US" sz="2400" b="1" dirty="0">
                <a:solidFill>
                  <a:srgbClr val="FF0000"/>
                </a:solidFill>
              </a:rPr>
              <a:t>Published Year:</a:t>
            </a:r>
          </a:p>
          <a:p>
            <a:pPr algn="l"/>
            <a:r>
              <a:rPr lang="en-US" sz="2000" b="1" dirty="0">
                <a:solidFill>
                  <a:srgbClr val="0000FF"/>
                </a:solidFill>
              </a:rPr>
              <a:t>2021</a:t>
            </a:r>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43669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552734" y="552061"/>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209834" y="549786"/>
            <a:ext cx="8458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sz="2000" b="1" i="0" dirty="0">
                <a:solidFill>
                  <a:srgbClr val="0000FF"/>
                </a:solidFill>
                <a:effectLst/>
                <a:latin typeface="Arial" panose="020B0604020202020204" pitchFamily="34" charset="0"/>
              </a:rPr>
              <a:t>The development of new technologies at an unprecedented rate is rapidly changing the landscape of the labor market. </a:t>
            </a:r>
            <a:r>
              <a:rPr lang="en-US" sz="2000" b="1" i="0" dirty="0" smtClean="0">
                <a:solidFill>
                  <a:srgbClr val="0000FF"/>
                </a:solidFill>
                <a:effectLst/>
                <a:latin typeface="Arial" panose="020B0604020202020204" pitchFamily="34" charset="0"/>
              </a:rPr>
              <a:t>In </a:t>
            </a:r>
            <a:r>
              <a:rPr lang="en-US" sz="2000" b="1" i="0" dirty="0">
                <a:solidFill>
                  <a:srgbClr val="0000FF"/>
                </a:solidFill>
                <a:effectLst/>
                <a:latin typeface="Arial" panose="020B0604020202020204" pitchFamily="34" charset="0"/>
              </a:rPr>
              <a:t>this paper, a novel and interpretable monotonic nonlinear state-space model to analyze online user professional profiles and provide actionable feedback and recommendations to users on how they can reach their career goals is proposed. More importantly, our aim is to give a model which is interpretable and can be used for other important tasks including skill gap identification and career path </a:t>
            </a:r>
            <a:r>
              <a:rPr lang="en-US" sz="2000" b="1" i="0" dirty="0" smtClean="0">
                <a:solidFill>
                  <a:srgbClr val="0000FF"/>
                </a:solidFill>
                <a:effectLst/>
                <a:latin typeface="Arial" panose="020B0604020202020204" pitchFamily="34" charset="0"/>
              </a:rPr>
              <a:t>planning. </a:t>
            </a:r>
            <a:endParaRPr lang="en-US" altLang="en-US" sz="2000" b="1" dirty="0">
              <a:solidFill>
                <a:srgbClr val="0000FF"/>
              </a:solidFill>
            </a:endParaRPr>
          </a:p>
          <a:p>
            <a:pPr algn="just"/>
            <a:r>
              <a:rPr lang="en-US" altLang="en-US" sz="2400" b="1" dirty="0">
                <a:solidFill>
                  <a:srgbClr val="FF0000"/>
                </a:solidFill>
              </a:rPr>
              <a:t>Critical Findings:</a:t>
            </a:r>
          </a:p>
          <a:p>
            <a:pPr algn="l"/>
            <a:r>
              <a:rPr lang="en-US" altLang="en-US" sz="2400" b="1" dirty="0">
                <a:solidFill>
                  <a:srgbClr val="FF0000"/>
                </a:solidFill>
              </a:rPr>
              <a:t>Merits</a:t>
            </a:r>
            <a:r>
              <a:rPr lang="en-US" altLang="en-US" sz="2000" b="1" dirty="0">
                <a:solidFill>
                  <a:srgbClr val="FF0000"/>
                </a:solidFill>
              </a:rPr>
              <a:t>:</a:t>
            </a:r>
            <a:r>
              <a:rPr lang="en-US" altLang="en-US" sz="2000" b="1" dirty="0">
                <a:solidFill>
                  <a:srgbClr val="0000FF"/>
                </a:solidFill>
              </a:rPr>
              <a:t> </a:t>
            </a:r>
            <a:r>
              <a:rPr lang="en-US" altLang="en-US" sz="2000" b="1" dirty="0" smtClean="0">
                <a:solidFill>
                  <a:srgbClr val="0000FF"/>
                </a:solidFill>
              </a:rPr>
              <a:t>Following this model, workers can build a successful career by acquiring new skills at right time.</a:t>
            </a:r>
            <a:endParaRPr lang="en-US" altLang="en-US" sz="2000" b="1" dirty="0">
              <a:solidFill>
                <a:srgbClr val="0000FF"/>
              </a:solidFill>
            </a:endParaRPr>
          </a:p>
          <a:p>
            <a:pPr algn="just"/>
            <a:r>
              <a:rPr lang="en-US" altLang="en-US" sz="2400" b="1" dirty="0">
                <a:solidFill>
                  <a:srgbClr val="FF0000"/>
                </a:solidFill>
              </a:rPr>
              <a:t>Demerits</a:t>
            </a:r>
            <a:r>
              <a:rPr lang="en-US" altLang="en-US" sz="2400" b="1" dirty="0" smtClean="0">
                <a:solidFill>
                  <a:srgbClr val="FF0000"/>
                </a:solidFill>
              </a:rPr>
              <a:t>: </a:t>
            </a:r>
            <a:r>
              <a:rPr lang="en-US" altLang="en-US" sz="2000" b="1" dirty="0" smtClean="0">
                <a:solidFill>
                  <a:srgbClr val="0000FF"/>
                </a:solidFill>
              </a:rPr>
              <a:t>one of the demerits is finding a long term career skills is a difficult task.</a:t>
            </a:r>
            <a:endParaRPr lang="en-US" altLang="en-US" sz="2000" b="1" dirty="0">
              <a:solidFill>
                <a:srgbClr val="0000FF"/>
              </a:solidFill>
            </a:endParaRPr>
          </a:p>
          <a:p>
            <a:pPr algn="just"/>
            <a:r>
              <a:rPr lang="en-US" altLang="en-US" sz="2000" b="1" dirty="0">
                <a:solidFill>
                  <a:srgbClr val="0000FF"/>
                </a:solidFill>
              </a:rPr>
              <a:t>     </a:t>
            </a: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90861"/>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965364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TECHNICAL ARCHITECTURE</a:t>
            </a: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381000" y="13716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pic>
        <p:nvPicPr>
          <p:cNvPr id="6" name="Picture 5"/>
          <p:cNvPicPr>
            <a:picLocks noChangeAspect="1"/>
          </p:cNvPicPr>
          <p:nvPr/>
        </p:nvPicPr>
        <p:blipFill>
          <a:blip r:embed="rId2"/>
          <a:stretch>
            <a:fillRect/>
          </a:stretch>
        </p:blipFill>
        <p:spPr>
          <a:xfrm>
            <a:off x="837876" y="1542886"/>
            <a:ext cx="8077524" cy="3772227"/>
          </a:xfrm>
          <a:prstGeom prst="rect">
            <a:avLst/>
          </a:prstGeom>
        </p:spPr>
      </p:pic>
    </p:spTree>
    <p:extLst>
      <p:ext uri="{BB962C8B-B14F-4D97-AF65-F5344CB8AC3E}">
        <p14:creationId xmlns:p14="http://schemas.microsoft.com/office/powerpoint/2010/main" val="622072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5">
            <a:extLst>
              <a:ext uri="{FF2B5EF4-FFF2-40B4-BE49-F238E27FC236}">
                <a16:creationId xmlns:a16="http://schemas.microsoft.com/office/drawing/2014/main" xmlns="" id="{8380EB24-A1C0-18AB-F5D6-FA8415C88AD0}"/>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4" name="Rectangle 6">
            <a:extLst>
              <a:ext uri="{FF2B5EF4-FFF2-40B4-BE49-F238E27FC236}">
                <a16:creationId xmlns:a16="http://schemas.microsoft.com/office/drawing/2014/main" xmlns="" id="{8211B6FE-7656-A2A9-1982-FCFD3C08BF8F}"/>
              </a:ext>
            </a:extLst>
          </p:cNvPr>
          <p:cNvSpPr>
            <a:spLocks noGrp="1" noChangeArrowheads="1"/>
          </p:cNvSpPr>
          <p:nvPr>
            <p:ph type="ctrTitle"/>
          </p:nvPr>
        </p:nvSpPr>
        <p:spPr>
          <a:xfrm>
            <a:off x="685800" y="2130425"/>
            <a:ext cx="7772400" cy="1470025"/>
          </a:xfrm>
        </p:spPr>
        <p:txBody>
          <a:bodyPr anchor="ctr"/>
          <a:lstStyle/>
          <a:p>
            <a:r>
              <a:rPr lang="en-US" altLang="en-US" sz="3600" b="1">
                <a:solidFill>
                  <a:srgbClr val="FF0000"/>
                </a:solidFill>
              </a:rPr>
              <a:t>Thank You!</a:t>
            </a:r>
          </a:p>
        </p:txBody>
      </p:sp>
      <p:sp>
        <p:nvSpPr>
          <p:cNvPr id="2" name="Rectangle 3">
            <a:extLst>
              <a:ext uri="{FF2B5EF4-FFF2-40B4-BE49-F238E27FC236}">
                <a16:creationId xmlns:a16="http://schemas.microsoft.com/office/drawing/2014/main" xmlns="" id="{B05CE7AD-F896-2C43-96F2-867B77D9E86D}"/>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Paper-1</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2192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Wingdings" panose="05000000000000000000" pitchFamily="2" charset="2"/>
              <a:buChar char="§"/>
            </a:pPr>
            <a:r>
              <a:rPr lang="en-US" sz="2000" b="1" dirty="0">
                <a:solidFill>
                  <a:srgbClr val="0000FF"/>
                </a:solidFill>
                <a:cs typeface="Arial" panose="020B0604020202020204" pitchFamily="34" charset="0"/>
              </a:rPr>
              <a:t>Willy </a:t>
            </a:r>
            <a:r>
              <a:rPr lang="en-US" sz="2000" b="1" dirty="0" err="1">
                <a:solidFill>
                  <a:srgbClr val="0000FF"/>
                </a:solidFill>
                <a:cs typeface="Arial" panose="020B0604020202020204" pitchFamily="34" charset="0"/>
              </a:rPr>
              <a:t>Wize</a:t>
            </a:r>
            <a:r>
              <a:rPr lang="en-US" sz="2000" b="1" dirty="0">
                <a:solidFill>
                  <a:srgbClr val="0000FF"/>
                </a:solidFill>
                <a:cs typeface="Arial" panose="020B0604020202020204" pitchFamily="34" charset="0"/>
              </a:rPr>
              <a:t> A.Z</a:t>
            </a:r>
          </a:p>
          <a:p>
            <a:pPr marL="342900" indent="-342900" algn="l">
              <a:buFont typeface="Wingdings" panose="05000000000000000000" pitchFamily="2" charset="2"/>
              <a:buChar char="§"/>
            </a:pPr>
            <a:r>
              <a:rPr lang="en-US" sz="2000" b="1" dirty="0" err="1">
                <a:solidFill>
                  <a:srgbClr val="0000FF"/>
                </a:solidFill>
                <a:cs typeface="Arial" panose="020B0604020202020204" pitchFamily="34" charset="0"/>
              </a:rPr>
              <a:t>Gati</a:t>
            </a:r>
            <a:r>
              <a:rPr lang="en-US" sz="2000" b="1" dirty="0">
                <a:solidFill>
                  <a:srgbClr val="0000FF"/>
                </a:solidFill>
                <a:cs typeface="Arial" panose="020B0604020202020204" pitchFamily="34" charset="0"/>
              </a:rPr>
              <a:t> Gayatri</a:t>
            </a: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The Dynamic of Digital Skills Demands-an Analysis on Three Job Marketplace Platforms</a:t>
            </a:r>
          </a:p>
          <a:p>
            <a:pPr algn="l"/>
            <a:r>
              <a:rPr lang="en-US" sz="2400" b="1" dirty="0">
                <a:solidFill>
                  <a:srgbClr val="FF0000"/>
                </a:solidFill>
              </a:rPr>
              <a:t>Published Journal:</a:t>
            </a:r>
          </a:p>
          <a:p>
            <a:pPr algn="l"/>
            <a:r>
              <a:rPr lang="en-US" sz="2000" b="1" dirty="0">
                <a:solidFill>
                  <a:srgbClr val="0000FF"/>
                </a:solidFill>
              </a:rPr>
              <a:t>IEEE</a:t>
            </a:r>
          </a:p>
          <a:p>
            <a:pPr algn="l"/>
            <a:r>
              <a:rPr lang="en-US" sz="2400" b="1" dirty="0">
                <a:solidFill>
                  <a:srgbClr val="FF0000"/>
                </a:solidFill>
              </a:rPr>
              <a:t>Published Month:</a:t>
            </a:r>
          </a:p>
          <a:p>
            <a:pPr algn="l"/>
            <a:r>
              <a:rPr lang="en-US" sz="2000" b="1" dirty="0">
                <a:solidFill>
                  <a:srgbClr val="0000FF"/>
                </a:solidFill>
              </a:rPr>
              <a:t>October</a:t>
            </a:r>
          </a:p>
          <a:p>
            <a:pPr algn="l"/>
            <a:r>
              <a:rPr lang="en-US" sz="2400" b="1" dirty="0">
                <a:solidFill>
                  <a:srgbClr val="FF0000"/>
                </a:solidFill>
              </a:rPr>
              <a:t>Published Year:</a:t>
            </a:r>
          </a:p>
          <a:p>
            <a:pPr algn="l"/>
            <a:r>
              <a:rPr lang="en-US" sz="1800" b="1" dirty="0">
                <a:solidFill>
                  <a:srgbClr val="0000FF"/>
                </a:solidFill>
              </a:rPr>
              <a:t>2021</a:t>
            </a:r>
          </a:p>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228600" y="376451"/>
            <a:ext cx="8474122" cy="5952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altLang="en-US" sz="2000" b="1" dirty="0">
                <a:solidFill>
                  <a:srgbClr val="0000FF"/>
                </a:solidFill>
              </a:rPr>
              <a:t>Ensuring rural communities to have an equal chance with urban communities in developing their digital skills is a great challenge. The challenge is much greater in the situation of fast advancing digital technology and of lacking ICT infrastructure in rural areas. Our objective is to suggest skills to the rural communities based on the job they want to do.</a:t>
            </a:r>
          </a:p>
          <a:p>
            <a:pPr algn="just"/>
            <a:r>
              <a:rPr lang="en-US" altLang="en-US" sz="2400" b="1" dirty="0">
                <a:solidFill>
                  <a:srgbClr val="FF0000"/>
                </a:solidFill>
              </a:rPr>
              <a:t>Critical Findings:</a:t>
            </a:r>
          </a:p>
          <a:p>
            <a:pPr algn="l"/>
            <a:r>
              <a:rPr lang="en-US" altLang="en-US" sz="2400" b="1" dirty="0">
                <a:solidFill>
                  <a:srgbClr val="FF0000"/>
                </a:solidFill>
              </a:rPr>
              <a:t>Merits:</a:t>
            </a:r>
          </a:p>
          <a:p>
            <a:pPr algn="just"/>
            <a:r>
              <a:rPr lang="en-US" altLang="en-US" sz="2000" b="1" dirty="0">
                <a:solidFill>
                  <a:srgbClr val="0000FF"/>
                </a:solidFill>
              </a:rPr>
              <a:t>Everyone irrespective of rural and urban can have equal opportunity to develop their skill to achieve their goal.</a:t>
            </a:r>
            <a:endParaRPr lang="en-US" altLang="en-US" sz="1800" b="1" dirty="0">
              <a:solidFill>
                <a:srgbClr val="0000FF"/>
              </a:solidFill>
            </a:endParaRPr>
          </a:p>
          <a:p>
            <a:pPr algn="l"/>
            <a:r>
              <a:rPr lang="en-US" altLang="en-US" sz="2400" b="1" dirty="0">
                <a:solidFill>
                  <a:srgbClr val="FF0000"/>
                </a:solidFill>
              </a:rPr>
              <a:t>Demerits</a:t>
            </a:r>
            <a:r>
              <a:rPr lang="en-US" altLang="en-US" sz="2400" b="1" dirty="0" smtClean="0">
                <a:solidFill>
                  <a:srgbClr val="FF0000"/>
                </a:solidFill>
              </a:rPr>
              <a:t>:</a:t>
            </a:r>
            <a:r>
              <a:rPr lang="en-US" sz="2400" b="1" dirty="0">
                <a:solidFill>
                  <a:srgbClr val="9966FF"/>
                </a:solidFill>
              </a:rPr>
              <a:t> </a:t>
            </a:r>
            <a:r>
              <a:rPr lang="en-US" sz="2000" b="1" dirty="0" smtClean="0">
                <a:solidFill>
                  <a:srgbClr val="0000FF"/>
                </a:solidFill>
              </a:rPr>
              <a:t>It </a:t>
            </a:r>
            <a:r>
              <a:rPr lang="en-US" sz="2000" b="1" dirty="0">
                <a:solidFill>
                  <a:srgbClr val="0000FF"/>
                </a:solidFill>
              </a:rPr>
              <a:t>can also have disruptive effects, with the </a:t>
            </a:r>
            <a:r>
              <a:rPr lang="en-US" sz="2000" b="1" dirty="0" smtClean="0">
                <a:solidFill>
                  <a:srgbClr val="0000FF"/>
                </a:solidFill>
              </a:rPr>
              <a:t>marginalization</a:t>
            </a:r>
            <a:r>
              <a:rPr lang="en-US" sz="2000" b="1" dirty="0">
                <a:solidFill>
                  <a:srgbClr val="0000FF"/>
                </a:solidFill>
              </a:rPr>
              <a:t> of actors that cannot cope with the change. When developing a novel system for rural areas, requirements engineers should carefully consider the specific socio-economic characteristics of the </a:t>
            </a:r>
            <a:r>
              <a:rPr lang="en-US" sz="2000" b="1" dirty="0" smtClean="0">
                <a:solidFill>
                  <a:srgbClr val="0000FF"/>
                </a:solidFill>
              </a:rPr>
              <a:t>domain.</a:t>
            </a:r>
            <a:endParaRPr lang="en-US" altLang="en-US" sz="2000" b="1" dirty="0">
              <a:solidFill>
                <a:srgbClr val="0000FF"/>
              </a:solidFill>
            </a:endParaRPr>
          </a:p>
          <a:p>
            <a:pPr algn="just"/>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17106" y="108742"/>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Tree>
    <p:extLst>
      <p:ext uri="{BB962C8B-B14F-4D97-AF65-F5344CB8AC3E}">
        <p14:creationId xmlns:p14="http://schemas.microsoft.com/office/powerpoint/2010/main" val="396409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Paper-2</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9144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Saju </a:t>
            </a:r>
            <a:r>
              <a:rPr lang="en-US" sz="2000" b="1" i="0" dirty="0" err="1">
                <a:solidFill>
                  <a:srgbClr val="0000FF"/>
                </a:solidFill>
                <a:effectLst/>
                <a:cs typeface="Arial" panose="020B0604020202020204" pitchFamily="34" charset="0"/>
              </a:rPr>
              <a:t>Mohanan</a:t>
            </a:r>
            <a:endParaRPr lang="en-US" sz="2000" b="1" i="0" dirty="0">
              <a:solidFill>
                <a:srgbClr val="0000FF"/>
              </a:solidFill>
              <a:effectLst/>
              <a:cs typeface="Arial" panose="020B0604020202020204" pitchFamily="34" charset="0"/>
            </a:endParaRP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Sunitha </a:t>
            </a:r>
            <a:r>
              <a:rPr lang="en-US" sz="2000" b="1" i="0" dirty="0" err="1">
                <a:solidFill>
                  <a:srgbClr val="0000FF"/>
                </a:solidFill>
                <a:effectLst/>
                <a:cs typeface="Arial" panose="020B0604020202020204" pitchFamily="34" charset="0"/>
              </a:rPr>
              <a:t>Cheriyan</a:t>
            </a:r>
            <a:endParaRPr lang="en-US" sz="2000" b="1" i="0" dirty="0">
              <a:solidFill>
                <a:srgbClr val="0000FF"/>
              </a:solidFill>
              <a:effectLst/>
              <a:cs typeface="Arial" panose="020B0604020202020204" pitchFamily="34" charset="0"/>
            </a:endParaRP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R. K. Rajesh</a:t>
            </a:r>
          </a:p>
          <a:p>
            <a:pPr algn="l"/>
            <a:r>
              <a:rPr lang="en-US" sz="2400" b="1" i="0" dirty="0">
                <a:solidFill>
                  <a:srgbClr val="FF0000"/>
                </a:solidFill>
                <a:effectLst/>
                <a:cs typeface="Arial" panose="020B0604020202020204" pitchFamily="34" charset="0"/>
              </a:rPr>
              <a:t>Title:</a:t>
            </a:r>
          </a:p>
          <a:p>
            <a:pPr algn="just"/>
            <a:r>
              <a:rPr lang="en-US" sz="2000" b="1" dirty="0">
                <a:solidFill>
                  <a:srgbClr val="0000FF"/>
                </a:solidFill>
              </a:rPr>
              <a:t>Deploying Smart Academy: A cloud integrated methodology to develop smart IT graduates to meet the ICT enabled industrial needs in Middle East</a:t>
            </a:r>
          </a:p>
          <a:p>
            <a:pPr algn="l"/>
            <a:r>
              <a:rPr lang="en-US" sz="2400" b="1" dirty="0">
                <a:solidFill>
                  <a:srgbClr val="FF0000"/>
                </a:solidFill>
              </a:rPr>
              <a:t>Published Journal:</a:t>
            </a:r>
          </a:p>
          <a:p>
            <a:pPr algn="l"/>
            <a:r>
              <a:rPr lang="en-US" sz="2000" b="1" dirty="0">
                <a:solidFill>
                  <a:srgbClr val="0000FF"/>
                </a:solidFill>
              </a:rPr>
              <a:t>IEEE</a:t>
            </a:r>
          </a:p>
          <a:p>
            <a:pPr algn="l"/>
            <a:r>
              <a:rPr lang="en-US" sz="2400" b="1" dirty="0">
                <a:solidFill>
                  <a:srgbClr val="FF0000"/>
                </a:solidFill>
              </a:rPr>
              <a:t>Published Month: </a:t>
            </a:r>
          </a:p>
          <a:p>
            <a:pPr algn="l"/>
            <a:r>
              <a:rPr lang="en-US" sz="2000" b="1" dirty="0">
                <a:solidFill>
                  <a:srgbClr val="0000FF"/>
                </a:solidFill>
              </a:rPr>
              <a:t>August</a:t>
            </a:r>
          </a:p>
          <a:p>
            <a:pPr algn="l"/>
            <a:r>
              <a:rPr lang="en-US" sz="2400" b="1" dirty="0">
                <a:solidFill>
                  <a:srgbClr val="FF0000"/>
                </a:solidFill>
              </a:rPr>
              <a:t>Published Year: </a:t>
            </a:r>
            <a:r>
              <a:rPr lang="en-US" sz="2000" b="1" dirty="0">
                <a:solidFill>
                  <a:srgbClr val="0000FF"/>
                </a:solidFill>
              </a:rPr>
              <a:t>2017</a:t>
            </a:r>
          </a:p>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395931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533400" y="762000"/>
            <a:ext cx="8305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altLang="en-US" sz="2000" b="1" dirty="0">
                <a:solidFill>
                  <a:srgbClr val="0000FF"/>
                </a:solidFill>
              </a:rPr>
              <a:t>Cloud computing is becoming as an imperative element for any organizational setup, as a service based cloud model to meet the education oriented technological needs of academic institutions. This paper tells a model based approach to equip the students to improve their skills based on needs of the industrial standards. This will help in the improvement of the current educational system and it will balance the requirements of the industrial jobs. </a:t>
            </a:r>
          </a:p>
          <a:p>
            <a:pPr algn="l"/>
            <a:endParaRPr lang="en-US" altLang="en-US" sz="2000" b="1" dirty="0">
              <a:solidFill>
                <a:srgbClr val="0000FF"/>
              </a:solidFill>
            </a:endParaRPr>
          </a:p>
          <a:p>
            <a:pPr algn="just"/>
            <a:r>
              <a:rPr lang="en-US" altLang="en-US" sz="2400" b="1" dirty="0">
                <a:solidFill>
                  <a:srgbClr val="FF0000"/>
                </a:solidFill>
              </a:rPr>
              <a:t>Critical Findings:</a:t>
            </a:r>
          </a:p>
          <a:p>
            <a:pPr algn="l"/>
            <a:r>
              <a:rPr lang="en-US" altLang="en-US" sz="2400" b="1" dirty="0">
                <a:solidFill>
                  <a:srgbClr val="FF0000"/>
                </a:solidFill>
              </a:rPr>
              <a:t>Merits:</a:t>
            </a:r>
          </a:p>
          <a:p>
            <a:pPr algn="l"/>
            <a:r>
              <a:rPr lang="en-US" altLang="en-US" sz="2000" b="1" dirty="0">
                <a:solidFill>
                  <a:srgbClr val="0000FF"/>
                </a:solidFill>
              </a:rPr>
              <a:t>Helps to improve skills based on current industrial standards. </a:t>
            </a:r>
            <a:endParaRPr lang="en-US" altLang="en-US" sz="1800" b="1" dirty="0">
              <a:solidFill>
                <a:srgbClr val="0000FF"/>
              </a:solidFill>
            </a:endParaRPr>
          </a:p>
          <a:p>
            <a:pPr algn="l"/>
            <a:r>
              <a:rPr lang="en-US" altLang="en-US" sz="2400" b="1" dirty="0" smtClean="0">
                <a:solidFill>
                  <a:srgbClr val="FF0000"/>
                </a:solidFill>
              </a:rPr>
              <a:t>Demerits: </a:t>
            </a:r>
            <a:r>
              <a:rPr lang="en-US" altLang="en-US" sz="2000" b="1" dirty="0" smtClean="0">
                <a:solidFill>
                  <a:srgbClr val="0000FF"/>
                </a:solidFill>
              </a:rPr>
              <a:t>One of the demerits of skill based training is if that particular technology gets down in future, the individual can’t go for other job.</a:t>
            </a:r>
            <a:endParaRPr lang="en-US" altLang="en-US" sz="2000" b="1" dirty="0">
              <a:solidFill>
                <a:srgbClr val="0000FF"/>
              </a:solidFill>
            </a:endParaRPr>
          </a:p>
          <a:p>
            <a:pPr algn="just"/>
            <a:r>
              <a:rPr lang="en-US" altLang="en-US" sz="2400" b="1" dirty="0">
                <a:solidFill>
                  <a:srgbClr val="0000FF"/>
                </a:solidFill>
              </a:rPr>
              <a:t> </a:t>
            </a: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r>
              <a:rPr lang="en-US" altLang="en-US" sz="1400" dirty="0">
                <a:solidFill>
                  <a:srgbClr val="000099"/>
                </a:solidFill>
              </a:rPr>
              <a:t> </a:t>
            </a:r>
          </a:p>
        </p:txBody>
      </p:sp>
    </p:spTree>
    <p:extLst>
      <p:ext uri="{BB962C8B-B14F-4D97-AF65-F5344CB8AC3E}">
        <p14:creationId xmlns:p14="http://schemas.microsoft.com/office/powerpoint/2010/main" val="2914702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Paper-3</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533400" y="11430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Amber Nigam</a:t>
            </a:r>
          </a:p>
          <a:p>
            <a:pPr marL="342900" indent="-342900" algn="l">
              <a:buFont typeface="Wingdings" panose="05000000000000000000" pitchFamily="2" charset="2"/>
              <a:buChar char="§"/>
            </a:pPr>
            <a:r>
              <a:rPr lang="en-US" sz="2000" b="1" i="0" dirty="0">
                <a:solidFill>
                  <a:srgbClr val="0000FF"/>
                </a:solidFill>
                <a:effectLst/>
                <a:cs typeface="Arial" panose="020B0604020202020204" pitchFamily="34" charset="0"/>
              </a:rPr>
              <a:t>Aakash Roy</a:t>
            </a:r>
          </a:p>
          <a:p>
            <a:pPr marL="342900" indent="-342900" algn="l">
              <a:buFont typeface="Wingdings" panose="05000000000000000000" pitchFamily="2" charset="2"/>
              <a:buChar char="§"/>
            </a:pPr>
            <a:r>
              <a:rPr lang="en-US" sz="2000" b="1" i="0" dirty="0" err="1">
                <a:solidFill>
                  <a:srgbClr val="0000FF"/>
                </a:solidFill>
                <a:effectLst/>
                <a:cs typeface="Arial" panose="020B0604020202020204" pitchFamily="34" charset="0"/>
              </a:rPr>
              <a:t>Hartaran</a:t>
            </a:r>
            <a:r>
              <a:rPr lang="en-US" sz="2000" b="1" i="0" dirty="0">
                <a:solidFill>
                  <a:srgbClr val="0000FF"/>
                </a:solidFill>
                <a:effectLst/>
                <a:cs typeface="Arial" panose="020B0604020202020204" pitchFamily="34" charset="0"/>
              </a:rPr>
              <a:t> Singh</a:t>
            </a: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Job Recommendation through Progression of Job Selection</a:t>
            </a:r>
          </a:p>
          <a:p>
            <a:pPr algn="l"/>
            <a:r>
              <a:rPr lang="en-US" sz="2400" b="1" dirty="0">
                <a:solidFill>
                  <a:srgbClr val="FF0000"/>
                </a:solidFill>
              </a:rPr>
              <a:t>Published Journal:</a:t>
            </a:r>
          </a:p>
          <a:p>
            <a:pPr algn="l"/>
            <a:r>
              <a:rPr lang="en-US" sz="2000" b="1" dirty="0">
                <a:solidFill>
                  <a:srgbClr val="0000FF"/>
                </a:solidFill>
              </a:rPr>
              <a:t>IEEE</a:t>
            </a:r>
          </a:p>
          <a:p>
            <a:pPr algn="l"/>
            <a:r>
              <a:rPr lang="en-US" sz="2400" b="1" dirty="0">
                <a:solidFill>
                  <a:srgbClr val="FF0000"/>
                </a:solidFill>
              </a:rPr>
              <a:t>Published Month:</a:t>
            </a:r>
          </a:p>
          <a:p>
            <a:pPr algn="l"/>
            <a:r>
              <a:rPr lang="en-US" sz="2000" b="1" dirty="0">
                <a:solidFill>
                  <a:srgbClr val="0000FF"/>
                </a:solidFill>
              </a:rPr>
              <a:t>December</a:t>
            </a:r>
          </a:p>
          <a:p>
            <a:pPr algn="l"/>
            <a:r>
              <a:rPr lang="en-US" sz="2400" b="1" dirty="0">
                <a:solidFill>
                  <a:srgbClr val="FF0000"/>
                </a:solidFill>
              </a:rPr>
              <a:t>Published Year:</a:t>
            </a:r>
          </a:p>
          <a:p>
            <a:pPr algn="l">
              <a:buFont typeface="Wingdings" panose="05000000000000000000" pitchFamily="2" charset="2"/>
              <a:buNone/>
            </a:pPr>
            <a:r>
              <a:rPr lang="en-US" altLang="en-US" sz="2000" b="1" dirty="0">
                <a:solidFill>
                  <a:srgbClr val="0000FF"/>
                </a:solidFill>
              </a:rPr>
              <a:t>2019</a:t>
            </a: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771356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484379B0-DE68-54C4-5129-DF3EB67D4A28}"/>
              </a:ext>
            </a:extLst>
          </p:cNvPr>
          <p:cNvSpPr>
            <a:spLocks noGrp="1" noChangeArrowheads="1"/>
          </p:cNvSpPr>
          <p:nvPr>
            <p:ph type="ctrTitle"/>
          </p:nvPr>
        </p:nvSpPr>
        <p:spPr>
          <a:xfrm>
            <a:off x="685800" y="609600"/>
            <a:ext cx="7772400" cy="457200"/>
          </a:xfrm>
        </p:spPr>
        <p:txBody>
          <a:bodyPr anchor="ctr"/>
          <a:lstStyle/>
          <a:p>
            <a:r>
              <a:rPr lang="en-US" altLang="en-US" sz="4000" dirty="0"/>
              <a:t> </a:t>
            </a:r>
          </a:p>
        </p:txBody>
      </p:sp>
      <p:sp>
        <p:nvSpPr>
          <p:cNvPr id="27652" name="Rectangle 4">
            <a:extLst>
              <a:ext uri="{FF2B5EF4-FFF2-40B4-BE49-F238E27FC236}">
                <a16:creationId xmlns:a16="http://schemas.microsoft.com/office/drawing/2014/main" xmlns="" id="{D1326E05-B937-8167-8827-C632A2FA8320}"/>
              </a:ext>
            </a:extLst>
          </p:cNvPr>
          <p:cNvSpPr>
            <a:spLocks noChangeArrowheads="1"/>
          </p:cNvSpPr>
          <p:nvPr/>
        </p:nvSpPr>
        <p:spPr bwMode="auto">
          <a:xfrm>
            <a:off x="533400" y="762000"/>
            <a:ext cx="8305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altLang="en-US" sz="2400" b="1" dirty="0">
                <a:solidFill>
                  <a:srgbClr val="FF0000"/>
                </a:solidFill>
              </a:rPr>
              <a:t>Objective:</a:t>
            </a:r>
          </a:p>
          <a:p>
            <a:pPr algn="just"/>
            <a:r>
              <a:rPr lang="en-US" altLang="en-US" sz="2000" b="1" dirty="0">
                <a:solidFill>
                  <a:srgbClr val="0000FF"/>
                </a:solidFill>
              </a:rPr>
              <a:t>Introducing a novel machine learning model which uses the candidates job preference to incorporate the dynamics associated with highly volatile job market. The model has been developed and deployed in a real-world job recommender system and the best performance of the click-through rate metric has been achieved through a blend of machine learning and non-machine learning recommendations. </a:t>
            </a:r>
          </a:p>
          <a:p>
            <a:pPr algn="just"/>
            <a:r>
              <a:rPr lang="en-US" altLang="en-US" sz="2400" b="1" dirty="0">
                <a:solidFill>
                  <a:srgbClr val="FF0000"/>
                </a:solidFill>
              </a:rPr>
              <a:t>Critical Findings:</a:t>
            </a:r>
          </a:p>
          <a:p>
            <a:pPr algn="l"/>
            <a:r>
              <a:rPr lang="en-US" altLang="en-US" sz="2400" b="1" dirty="0" smtClean="0">
                <a:solidFill>
                  <a:srgbClr val="FF0000"/>
                </a:solidFill>
              </a:rPr>
              <a:t>Merits</a:t>
            </a:r>
            <a:r>
              <a:rPr lang="en-US" altLang="en-US" sz="2000" dirty="0" smtClean="0">
                <a:solidFill>
                  <a:srgbClr val="FF0000"/>
                </a:solidFill>
              </a:rPr>
              <a:t>: </a:t>
            </a:r>
            <a:r>
              <a:rPr lang="en-US" altLang="en-US" sz="2000" b="1" dirty="0" smtClean="0">
                <a:solidFill>
                  <a:srgbClr val="0000FF"/>
                </a:solidFill>
              </a:rPr>
              <a:t>It </a:t>
            </a:r>
            <a:r>
              <a:rPr lang="en-US" sz="2000" b="1" dirty="0" smtClean="0">
                <a:solidFill>
                  <a:srgbClr val="0000FF"/>
                </a:solidFill>
              </a:rPr>
              <a:t>generates </a:t>
            </a:r>
            <a:r>
              <a:rPr lang="en-US" sz="2000" b="1" dirty="0">
                <a:solidFill>
                  <a:srgbClr val="0000FF"/>
                </a:solidFill>
              </a:rPr>
              <a:t>serendipitous recommendations  </a:t>
            </a:r>
            <a:r>
              <a:rPr lang="en-US" sz="2000" b="1" dirty="0" smtClean="0">
                <a:solidFill>
                  <a:srgbClr val="0000FF"/>
                </a:solidFill>
              </a:rPr>
              <a:t>and solves </a:t>
            </a:r>
            <a:r>
              <a:rPr lang="en-US" sz="2000" b="1" dirty="0">
                <a:solidFill>
                  <a:srgbClr val="0000FF"/>
                </a:solidFill>
              </a:rPr>
              <a:t>the cold-start problem for new jobs and new candidates</a:t>
            </a:r>
            <a:r>
              <a:rPr lang="en-US" sz="2000" b="1" dirty="0" smtClean="0">
                <a:solidFill>
                  <a:srgbClr val="0000FF"/>
                </a:solidFill>
              </a:rPr>
              <a:t>.</a:t>
            </a:r>
            <a:endParaRPr lang="en-US" altLang="en-US" sz="2000" b="1" dirty="0">
              <a:solidFill>
                <a:srgbClr val="0000FF"/>
              </a:solidFill>
            </a:endParaRPr>
          </a:p>
          <a:p>
            <a:pPr algn="l"/>
            <a:r>
              <a:rPr lang="en-US" altLang="en-US" sz="2400" b="1" dirty="0">
                <a:solidFill>
                  <a:srgbClr val="FF0000"/>
                </a:solidFill>
              </a:rPr>
              <a:t>Demerits:</a:t>
            </a:r>
          </a:p>
          <a:p>
            <a:pPr algn="l"/>
            <a:r>
              <a:rPr lang="en-US" altLang="en-US" sz="2000" b="1" dirty="0" err="1">
                <a:solidFill>
                  <a:srgbClr val="0000FF"/>
                </a:solidFill>
              </a:rPr>
              <a:t>Analysing</a:t>
            </a:r>
            <a:r>
              <a:rPr lang="en-US" altLang="en-US" sz="2000" b="1" dirty="0">
                <a:solidFill>
                  <a:srgbClr val="0000FF"/>
                </a:solidFill>
              </a:rPr>
              <a:t> large amount of data and storing data is tedious to maintain.</a:t>
            </a:r>
          </a:p>
          <a:p>
            <a:pPr algn="just"/>
            <a:r>
              <a:rPr lang="en-US" altLang="en-US" sz="2400" b="1" dirty="0">
                <a:solidFill>
                  <a:srgbClr val="0000FF"/>
                </a:solidFill>
              </a:rPr>
              <a:t>     </a:t>
            </a: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solidFill>
                <a:srgbClr val="0000FF"/>
              </a:solidFill>
            </a:endParaRPr>
          </a:p>
        </p:txBody>
      </p:sp>
      <p:sp>
        <p:nvSpPr>
          <p:cNvPr id="27653" name="Rectangle 5">
            <a:extLst>
              <a:ext uri="{FF2B5EF4-FFF2-40B4-BE49-F238E27FC236}">
                <a16:creationId xmlns:a16="http://schemas.microsoft.com/office/drawing/2014/main" xmlns="" id="{8789A04A-1E54-96CA-26DA-CBC2E5EA16B5}"/>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5AF5032D-AC34-A24B-A2F0-B892CC4C6496}"/>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193735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1299D84-E605-2ADC-877D-ACBC395BDEC5}"/>
              </a:ext>
            </a:extLst>
          </p:cNvPr>
          <p:cNvSpPr>
            <a:spLocks noGrp="1" noChangeArrowheads="1"/>
          </p:cNvSpPr>
          <p:nvPr>
            <p:ph type="ctrTitle"/>
          </p:nvPr>
        </p:nvSpPr>
        <p:spPr>
          <a:xfrm>
            <a:off x="685800" y="609600"/>
            <a:ext cx="7772400" cy="457200"/>
          </a:xfrm>
        </p:spPr>
        <p:txBody>
          <a:bodyPr anchor="ctr"/>
          <a:lstStyle/>
          <a:p>
            <a:r>
              <a:rPr lang="en-US" altLang="en-US" sz="4000" b="1" dirty="0">
                <a:solidFill>
                  <a:srgbClr val="FF0000"/>
                </a:solidFill>
              </a:rPr>
              <a:t> Survey Paper-4</a:t>
            </a:r>
            <a:endParaRPr lang="en-US" altLang="en-US" sz="4000" dirty="0">
              <a:solidFill>
                <a:srgbClr val="FF0000"/>
              </a:solidFill>
            </a:endParaRPr>
          </a:p>
        </p:txBody>
      </p:sp>
      <p:sp>
        <p:nvSpPr>
          <p:cNvPr id="24580" name="Rectangle 4">
            <a:extLst>
              <a:ext uri="{FF2B5EF4-FFF2-40B4-BE49-F238E27FC236}">
                <a16:creationId xmlns:a16="http://schemas.microsoft.com/office/drawing/2014/main" xmlns="" id="{0A1296D6-9D75-4E47-FE58-A0C018A88964}"/>
              </a:ext>
            </a:extLst>
          </p:cNvPr>
          <p:cNvSpPr>
            <a:spLocks noChangeArrowheads="1"/>
          </p:cNvSpPr>
          <p:nvPr/>
        </p:nvSpPr>
        <p:spPr bwMode="auto">
          <a:xfrm>
            <a:off x="304800" y="990600"/>
            <a:ext cx="9296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defRPr sz="3200">
                <a:solidFill>
                  <a:schemeClr val="tx1"/>
                </a:solidFill>
                <a:latin typeface="Arial" panose="020B0604020202020204" pitchFamily="34" charset="0"/>
              </a:defRPr>
            </a:lvl1pPr>
            <a:lvl2pPr algn="ctr">
              <a:spcBef>
                <a:spcPct val="20000"/>
              </a:spcBef>
              <a:defRPr sz="2800">
                <a:solidFill>
                  <a:schemeClr val="tx1"/>
                </a:solidFill>
                <a:latin typeface="Arial" panose="020B0604020202020204" pitchFamily="34" charset="0"/>
              </a:defRPr>
            </a:lvl2pPr>
            <a:lvl3pPr algn="ctr">
              <a:spcBef>
                <a:spcPct val="20000"/>
              </a:spcBef>
              <a:defRPr sz="2400">
                <a:solidFill>
                  <a:schemeClr val="tx1"/>
                </a:solidFill>
                <a:latin typeface="Arial" panose="020B0604020202020204" pitchFamily="34" charset="0"/>
              </a:defRPr>
            </a:lvl3pPr>
            <a:lvl4pPr algn="ctr">
              <a:spcBef>
                <a:spcPct val="20000"/>
              </a:spcBef>
              <a:defRPr sz="2000">
                <a:solidFill>
                  <a:schemeClr val="tx1"/>
                </a:solidFill>
                <a:latin typeface="Arial" panose="020B0604020202020204" pitchFamily="34" charset="0"/>
              </a:defRPr>
            </a:lvl4pPr>
            <a:lvl5pPr algn="ctr">
              <a:spcBef>
                <a:spcPct val="20000"/>
              </a:spcBef>
              <a:defRPr sz="2000">
                <a:solidFill>
                  <a:schemeClr val="tx1"/>
                </a:solidFill>
                <a:latin typeface="Arial" panose="020B0604020202020204" pitchFamily="34" charset="0"/>
              </a:defRPr>
            </a:lvl5pPr>
            <a:lvl6pPr algn="ctr" fontAlgn="base">
              <a:spcBef>
                <a:spcPct val="20000"/>
              </a:spcBef>
              <a:spcAft>
                <a:spcPct val="0"/>
              </a:spcAft>
              <a:defRPr sz="2000">
                <a:solidFill>
                  <a:schemeClr val="tx1"/>
                </a:solidFill>
                <a:latin typeface="Arial" panose="020B0604020202020204" pitchFamily="34" charset="0"/>
              </a:defRPr>
            </a:lvl6pPr>
            <a:lvl7pPr algn="ctr" fontAlgn="base">
              <a:spcBef>
                <a:spcPct val="20000"/>
              </a:spcBef>
              <a:spcAft>
                <a:spcPct val="0"/>
              </a:spcAft>
              <a:defRPr sz="2000">
                <a:solidFill>
                  <a:schemeClr val="tx1"/>
                </a:solidFill>
                <a:latin typeface="Arial" panose="020B0604020202020204" pitchFamily="34" charset="0"/>
              </a:defRPr>
            </a:lvl7pPr>
            <a:lvl8pPr algn="ctr" fontAlgn="base">
              <a:spcBef>
                <a:spcPct val="20000"/>
              </a:spcBef>
              <a:spcAft>
                <a:spcPct val="0"/>
              </a:spcAft>
              <a:defRPr sz="2000">
                <a:solidFill>
                  <a:schemeClr val="tx1"/>
                </a:solidFill>
                <a:latin typeface="Arial" panose="020B0604020202020204" pitchFamily="34" charset="0"/>
              </a:defRPr>
            </a:lvl8pPr>
            <a:lvl9pPr algn="ctr" fontAlgn="base">
              <a:spcBef>
                <a:spcPct val="20000"/>
              </a:spcBef>
              <a:spcAft>
                <a:spcPct val="0"/>
              </a:spcAft>
              <a:defRPr sz="2000">
                <a:solidFill>
                  <a:schemeClr val="tx1"/>
                </a:solidFill>
                <a:latin typeface="Arial" panose="020B0604020202020204" pitchFamily="34" charset="0"/>
              </a:defRPr>
            </a:lvl9pPr>
          </a:lstStyle>
          <a:p>
            <a:pPr algn="l"/>
            <a:r>
              <a:rPr lang="en-US" sz="2400" b="1" dirty="0">
                <a:solidFill>
                  <a:srgbClr val="FF0000"/>
                </a:solidFill>
                <a:cs typeface="Arial" panose="020B0604020202020204" pitchFamily="34" charset="0"/>
              </a:rPr>
              <a:t>Author:</a:t>
            </a:r>
          </a:p>
          <a:p>
            <a:pPr marL="342900" indent="-342900" algn="l">
              <a:buFont typeface="Arial" panose="020B0604020202020204" pitchFamily="34" charset="0"/>
              <a:buChar char="•"/>
            </a:pPr>
            <a:r>
              <a:rPr lang="en-US" sz="2000" b="1" i="0" dirty="0">
                <a:solidFill>
                  <a:srgbClr val="0000FF"/>
                </a:solidFill>
                <a:effectLst/>
                <a:cs typeface="Arial" panose="020B0604020202020204" pitchFamily="34" charset="0"/>
              </a:rPr>
              <a:t>Nikolaos D.  </a:t>
            </a:r>
            <a:r>
              <a:rPr lang="en-US" sz="2000" b="1" i="0" dirty="0" err="1">
                <a:solidFill>
                  <a:srgbClr val="0000FF"/>
                </a:solidFill>
                <a:effectLst/>
                <a:cs typeface="Arial" panose="020B0604020202020204" pitchFamily="34" charset="0"/>
              </a:rPr>
              <a:t>Almalis</a:t>
            </a:r>
            <a:endParaRPr lang="en-US" sz="2000" b="1" i="0" dirty="0">
              <a:solidFill>
                <a:srgbClr val="0000FF"/>
              </a:solidFill>
              <a:effectLst/>
              <a:cs typeface="Arial" panose="020B0604020202020204" pitchFamily="34" charset="0"/>
            </a:endParaRPr>
          </a:p>
          <a:p>
            <a:pPr marL="342900" indent="-342900" algn="l">
              <a:buFont typeface="Arial" panose="020B0604020202020204" pitchFamily="34" charset="0"/>
              <a:buChar char="•"/>
            </a:pPr>
            <a:r>
              <a:rPr lang="en-US" sz="2000" b="1" i="0" dirty="0">
                <a:solidFill>
                  <a:srgbClr val="0000FF"/>
                </a:solidFill>
                <a:effectLst/>
                <a:cs typeface="Arial" panose="020B0604020202020204" pitchFamily="34" charset="0"/>
              </a:rPr>
              <a:t>George A. </a:t>
            </a:r>
            <a:r>
              <a:rPr lang="en-US" sz="2000" b="1" i="0" dirty="0" err="1">
                <a:solidFill>
                  <a:srgbClr val="0000FF"/>
                </a:solidFill>
                <a:effectLst/>
                <a:cs typeface="Arial" panose="020B0604020202020204" pitchFamily="34" charset="0"/>
              </a:rPr>
              <a:t>Tsihrintzis</a:t>
            </a:r>
            <a:endParaRPr lang="en-US" sz="2000" b="1" i="0" dirty="0">
              <a:solidFill>
                <a:srgbClr val="0000FF"/>
              </a:solidFill>
              <a:effectLst/>
              <a:cs typeface="Arial" panose="020B0604020202020204" pitchFamily="34" charset="0"/>
            </a:endParaRPr>
          </a:p>
          <a:p>
            <a:pPr marL="342900" indent="-342900" algn="l">
              <a:buFont typeface="Arial" panose="020B0604020202020204" pitchFamily="34" charset="0"/>
              <a:buChar char="•"/>
            </a:pPr>
            <a:r>
              <a:rPr lang="en-US" sz="2000" b="1" i="0" dirty="0">
                <a:solidFill>
                  <a:srgbClr val="0000FF"/>
                </a:solidFill>
                <a:effectLst/>
                <a:cs typeface="Arial" panose="020B0604020202020204" pitchFamily="34" charset="0"/>
              </a:rPr>
              <a:t>Nikolaos </a:t>
            </a:r>
            <a:r>
              <a:rPr lang="en-US" sz="2000" b="1" i="0" dirty="0" err="1">
                <a:solidFill>
                  <a:srgbClr val="0000FF"/>
                </a:solidFill>
                <a:effectLst/>
                <a:cs typeface="Arial" panose="020B0604020202020204" pitchFamily="34" charset="0"/>
              </a:rPr>
              <a:t>Karagiannis</a:t>
            </a:r>
            <a:endParaRPr lang="en-US" sz="2000" b="1" i="0" dirty="0">
              <a:solidFill>
                <a:srgbClr val="0000FF"/>
              </a:solidFill>
              <a:effectLst/>
              <a:cs typeface="Arial" panose="020B0604020202020204" pitchFamily="34" charset="0"/>
            </a:endParaRPr>
          </a:p>
          <a:p>
            <a:pPr algn="l"/>
            <a:r>
              <a:rPr lang="en-US" sz="2400" b="1" i="0" dirty="0">
                <a:solidFill>
                  <a:srgbClr val="FF0000"/>
                </a:solidFill>
                <a:effectLst/>
                <a:cs typeface="Arial" panose="020B0604020202020204" pitchFamily="34" charset="0"/>
              </a:rPr>
              <a:t>Title:</a:t>
            </a:r>
          </a:p>
          <a:p>
            <a:pPr algn="l"/>
            <a:r>
              <a:rPr lang="en-US" sz="2000" b="1" dirty="0">
                <a:solidFill>
                  <a:srgbClr val="0000FF"/>
                </a:solidFill>
              </a:rPr>
              <a:t>A content based approach for recommending personnel for job </a:t>
            </a:r>
          </a:p>
          <a:p>
            <a:pPr algn="l"/>
            <a:r>
              <a:rPr lang="en-US" sz="2000" b="1" dirty="0">
                <a:solidFill>
                  <a:srgbClr val="0000FF"/>
                </a:solidFill>
              </a:rPr>
              <a:t>positions</a:t>
            </a:r>
          </a:p>
          <a:p>
            <a:pPr algn="l"/>
            <a:r>
              <a:rPr lang="en-US" sz="2400" b="1" dirty="0">
                <a:solidFill>
                  <a:srgbClr val="FF0000"/>
                </a:solidFill>
              </a:rPr>
              <a:t>Published Journal:</a:t>
            </a:r>
          </a:p>
          <a:p>
            <a:pPr algn="l"/>
            <a:r>
              <a:rPr lang="en-US" sz="2000" b="1" dirty="0">
                <a:solidFill>
                  <a:srgbClr val="0000FF"/>
                </a:solidFill>
              </a:rPr>
              <a:t>IEEE</a:t>
            </a:r>
          </a:p>
          <a:p>
            <a:pPr algn="l"/>
            <a:r>
              <a:rPr lang="en-US" sz="2400" b="1" dirty="0">
                <a:solidFill>
                  <a:srgbClr val="FF0000"/>
                </a:solidFill>
              </a:rPr>
              <a:t>Published Month:</a:t>
            </a:r>
          </a:p>
          <a:p>
            <a:pPr algn="l"/>
            <a:r>
              <a:rPr lang="en-US" sz="2000" b="1" dirty="0">
                <a:solidFill>
                  <a:srgbClr val="0000FF"/>
                </a:solidFill>
              </a:rPr>
              <a:t>July</a:t>
            </a:r>
          </a:p>
          <a:p>
            <a:pPr algn="l"/>
            <a:r>
              <a:rPr lang="en-US" sz="2400" b="1" dirty="0">
                <a:solidFill>
                  <a:srgbClr val="FF0000"/>
                </a:solidFill>
              </a:rPr>
              <a:t>Published Year:</a:t>
            </a:r>
          </a:p>
          <a:p>
            <a:pPr algn="l"/>
            <a:r>
              <a:rPr lang="en-US" sz="2000" b="1" dirty="0">
                <a:solidFill>
                  <a:srgbClr val="0000FF"/>
                </a:solidFill>
              </a:rPr>
              <a:t>2014</a:t>
            </a:r>
          </a:p>
          <a:p>
            <a:pPr algn="l"/>
            <a:endParaRPr lang="en-US" sz="1800" dirty="0"/>
          </a:p>
          <a:p>
            <a:pPr algn="l"/>
            <a:endParaRPr lang="en-US" sz="1400" dirty="0"/>
          </a:p>
          <a:p>
            <a:pPr algn="l"/>
            <a:endParaRPr lang="en-US" sz="1400" dirty="0"/>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24581" name="Rectangle 5">
            <a:extLst>
              <a:ext uri="{FF2B5EF4-FFF2-40B4-BE49-F238E27FC236}">
                <a16:creationId xmlns:a16="http://schemas.microsoft.com/office/drawing/2014/main" xmlns="" id="{FFA025A0-92A5-32D3-D406-B62DF71B8F59}"/>
              </a:ext>
            </a:extLst>
          </p:cNvPr>
          <p:cNvSpPr>
            <a:spLocks noChangeArrowheads="1"/>
          </p:cNvSpPr>
          <p:nvPr/>
        </p:nvSpPr>
        <p:spPr bwMode="auto">
          <a:xfrm>
            <a:off x="0" y="228600"/>
            <a:ext cx="9144000" cy="304800"/>
          </a:xfrm>
          <a:prstGeom prst="rect">
            <a:avLst/>
          </a:prstGeom>
          <a:gradFill rotWithShape="1">
            <a:gsLst>
              <a:gs pos="0">
                <a:srgbClr val="0099FF"/>
              </a:gs>
              <a:gs pos="100000">
                <a:srgbClr val="0099FF">
                  <a:gamma/>
                  <a:tint val="0"/>
                  <a:invGamma/>
                  <a:alpha val="0"/>
                </a:srgbClr>
              </a:gs>
            </a:gsLst>
            <a:lin ang="0" scaled="1"/>
          </a:gra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3">
            <a:extLst>
              <a:ext uri="{FF2B5EF4-FFF2-40B4-BE49-F238E27FC236}">
                <a16:creationId xmlns:a16="http://schemas.microsoft.com/office/drawing/2014/main" xmlns="" id="{C1CD9068-C7B1-C44E-967F-271EF420DFC1}"/>
              </a:ext>
            </a:extLst>
          </p:cNvPr>
          <p:cNvSpPr>
            <a:spLocks noChangeArrowheads="1"/>
          </p:cNvSpPr>
          <p:nvPr/>
        </p:nvSpPr>
        <p:spPr bwMode="auto">
          <a:xfrm>
            <a:off x="0" y="6172200"/>
            <a:ext cx="9144000" cy="685800"/>
          </a:xfrm>
          <a:prstGeom prst="rect">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200" b="1" dirty="0">
                <a:solidFill>
                  <a:srgbClr val="000099"/>
                </a:solidFill>
              </a:rPr>
              <a:t>Department of Computer Science &amp; Engineering</a:t>
            </a:r>
            <a:r>
              <a:rPr lang="en-US" altLang="en-US" sz="1400" dirty="0">
                <a:solidFill>
                  <a:srgbClr val="000099"/>
                </a:solidFill>
              </a:rPr>
              <a:t>                                                                                         </a:t>
            </a:r>
          </a:p>
          <a:p>
            <a:r>
              <a:rPr lang="en-GB" altLang="en-US" sz="1400" dirty="0" err="1">
                <a:solidFill>
                  <a:srgbClr val="000099"/>
                </a:solidFill>
              </a:rPr>
              <a:t>Velammal</a:t>
            </a:r>
            <a:r>
              <a:rPr lang="en-GB" altLang="en-US" sz="1400" dirty="0">
                <a:solidFill>
                  <a:srgbClr val="000099"/>
                </a:solidFill>
              </a:rPr>
              <a:t> College of Engineering and Technology </a:t>
            </a:r>
            <a:r>
              <a:rPr lang="en-US" altLang="en-US" dirty="0">
                <a:solidFill>
                  <a:srgbClr val="000099"/>
                </a:solidFill>
              </a:rPr>
              <a:t>                                                              </a:t>
            </a:r>
            <a:endParaRPr lang="en-US" altLang="en-US" sz="1400" dirty="0">
              <a:solidFill>
                <a:srgbClr val="000099"/>
              </a:solidFill>
            </a:endParaRPr>
          </a:p>
        </p:txBody>
      </p:sp>
    </p:spTree>
    <p:extLst>
      <p:ext uri="{BB962C8B-B14F-4D97-AF65-F5344CB8AC3E}">
        <p14:creationId xmlns:p14="http://schemas.microsoft.com/office/powerpoint/2010/main" val="3916569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798</TotalTime>
  <Words>1880</Words>
  <Application>Microsoft Office PowerPoint</Application>
  <PresentationFormat>On-screen Show (4:3)</PresentationFormat>
  <Paragraphs>312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Latha</vt:lpstr>
      <vt:lpstr>Times New Roman</vt:lpstr>
      <vt:lpstr>Wingdings</vt:lpstr>
      <vt:lpstr>Default Design</vt:lpstr>
      <vt:lpstr>SKILL AND JOB RECOMMENDER</vt:lpstr>
      <vt:lpstr>Problem Definition   </vt:lpstr>
      <vt:lpstr> Survey Paper-1</vt:lpstr>
      <vt:lpstr> </vt:lpstr>
      <vt:lpstr> Survey Paper-2</vt:lpstr>
      <vt:lpstr> </vt:lpstr>
      <vt:lpstr> Survey Paper-3</vt:lpstr>
      <vt:lpstr> </vt:lpstr>
      <vt:lpstr> Survey Paper-4</vt:lpstr>
      <vt:lpstr> </vt:lpstr>
      <vt:lpstr> Survey Paper-5</vt:lpstr>
      <vt:lpstr> </vt:lpstr>
      <vt:lpstr> Survey Paper-6</vt:lpstr>
      <vt:lpstr> </vt:lpstr>
      <vt:lpstr> Survey Paper-7</vt:lpstr>
      <vt:lpstr> </vt:lpstr>
      <vt:lpstr> Survey Paper-8</vt:lpstr>
      <vt:lpstr> </vt:lpstr>
      <vt:lpstr> Survey Paper-9</vt:lpstr>
      <vt:lpstr> </vt:lpstr>
      <vt:lpstr> Survey Paper-10</vt:lpstr>
      <vt:lpstr> </vt:lpstr>
      <vt:lpstr>TECHNICAL ARCHITECTURE</vt:lpstr>
      <vt:lpstr>Thank You!</vt:lpstr>
    </vt:vector>
  </TitlesOfParts>
  <Company>Sethu Institute of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SIT</dc:creator>
  <cp:lastModifiedBy>19cse020</cp:lastModifiedBy>
  <cp:revision>68</cp:revision>
  <dcterms:created xsi:type="dcterms:W3CDTF">2009-01-22T06:27:40Z</dcterms:created>
  <dcterms:modified xsi:type="dcterms:W3CDTF">2022-09-17T07:01:55Z</dcterms:modified>
</cp:coreProperties>
</file>