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8" r:id="rId3"/>
    <p:sldId id="269" r:id="rId4"/>
    <p:sldId id="270" r:id="rId5"/>
    <p:sldId id="257" r:id="rId6"/>
    <p:sldId id="258" r:id="rId7"/>
    <p:sldId id="259" r:id="rId8"/>
    <p:sldId id="260" r:id="rId9"/>
    <p:sldId id="261" r:id="rId10"/>
    <p:sldId id="262" r:id="rId11"/>
    <p:sldId id="263" r:id="rId12"/>
    <p:sldId id="265" r:id="rId13"/>
    <p:sldId id="266"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Murugan" userId="eac4a0d36dbba86d" providerId="LiveId" clId="{E8C411C8-7557-4A6B-BEE6-1F5A5A0D65A8}"/>
    <pc:docChg chg="undo custSel modSld">
      <pc:chgData name="Durga Murugan" userId="eac4a0d36dbba86d" providerId="LiveId" clId="{E8C411C8-7557-4A6B-BEE6-1F5A5A0D65A8}" dt="2022-09-09T12:05:52.317" v="360" actId="1076"/>
      <pc:docMkLst>
        <pc:docMk/>
      </pc:docMkLst>
      <pc:sldChg chg="modSp mod">
        <pc:chgData name="Durga Murugan" userId="eac4a0d36dbba86d" providerId="LiveId" clId="{E8C411C8-7557-4A6B-BEE6-1F5A5A0D65A8}" dt="2022-09-09T12:05:52.317" v="360" actId="1076"/>
        <pc:sldMkLst>
          <pc:docMk/>
          <pc:sldMk cId="3694029003" sldId="256"/>
        </pc:sldMkLst>
        <pc:spChg chg="mod">
          <ac:chgData name="Durga Murugan" userId="eac4a0d36dbba86d" providerId="LiveId" clId="{E8C411C8-7557-4A6B-BEE6-1F5A5A0D65A8}" dt="2022-09-09T12:05:52.317" v="360" actId="1076"/>
          <ac:spMkLst>
            <pc:docMk/>
            <pc:sldMk cId="3694029003" sldId="256"/>
            <ac:spMk id="2" creationId="{8BBED807-E507-7E9B-B7CA-E6D2DDC28905}"/>
          </ac:spMkLst>
        </pc:spChg>
        <pc:spChg chg="mod">
          <ac:chgData name="Durga Murugan" userId="eac4a0d36dbba86d" providerId="LiveId" clId="{E8C411C8-7557-4A6B-BEE6-1F5A5A0D65A8}" dt="2022-09-09T12:04:58.747" v="349" actId="20577"/>
          <ac:spMkLst>
            <pc:docMk/>
            <pc:sldMk cId="3694029003" sldId="256"/>
            <ac:spMk id="3" creationId="{B7F7DE75-BA4A-2485-5FEF-73F098519CE1}"/>
          </ac:spMkLst>
        </pc:spChg>
      </pc:sldChg>
      <pc:sldChg chg="modSp mod">
        <pc:chgData name="Durga Murugan" userId="eac4a0d36dbba86d" providerId="LiveId" clId="{E8C411C8-7557-4A6B-BEE6-1F5A5A0D65A8}" dt="2022-09-09T12:04:08.327" v="183" actId="20577"/>
        <pc:sldMkLst>
          <pc:docMk/>
          <pc:sldMk cId="403187593" sldId="267"/>
        </pc:sldMkLst>
        <pc:spChg chg="mod">
          <ac:chgData name="Durga Murugan" userId="eac4a0d36dbba86d" providerId="LiveId" clId="{E8C411C8-7557-4A6B-BEE6-1F5A5A0D65A8}" dt="2022-09-09T11:55:49.936" v="3" actId="14100"/>
          <ac:spMkLst>
            <pc:docMk/>
            <pc:sldMk cId="403187593" sldId="267"/>
            <ac:spMk id="2" creationId="{D3B8F218-310A-459E-5207-33C1781B341F}"/>
          </ac:spMkLst>
        </pc:spChg>
        <pc:spChg chg="mod">
          <ac:chgData name="Durga Murugan" userId="eac4a0d36dbba86d" providerId="LiveId" clId="{E8C411C8-7557-4A6B-BEE6-1F5A5A0D65A8}" dt="2022-09-09T12:04:08.327" v="183" actId="20577"/>
          <ac:spMkLst>
            <pc:docMk/>
            <pc:sldMk cId="403187593" sldId="267"/>
            <ac:spMk id="3" creationId="{31F5B3D8-DDA3-44E3-E49C-95A81C8D8C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10413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719B-B27D-4869-93DC-CE1CBE70DB25}"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404806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719B-B27D-4869-93DC-CE1CBE70DB25}"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1A8048-A4EA-4A9A-ADC9-42503D7DC14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412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8960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2257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34686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393142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49033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142364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719B-B27D-4869-93DC-CE1CBE70DB25}"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84659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60719B-B27D-4869-93DC-CE1CBE70DB25}"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8552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60719B-B27D-4869-93DC-CE1CBE70DB25}"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136109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60719B-B27D-4869-93DC-CE1CBE70DB25}"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114626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0719B-B27D-4869-93DC-CE1CBE70DB25}"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28239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411222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317648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60719B-B27D-4869-93DC-CE1CBE70DB25}" type="datetimeFigureOut">
              <a:rPr lang="en-IN" smtClean="0"/>
              <a:t>09-09-2022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1A8048-A4EA-4A9A-ADC9-42503D7DC14C}" type="slidenum">
              <a:rPr lang="en-IN" smtClean="0"/>
              <a:t>‹#›</a:t>
            </a:fld>
            <a:endParaRPr lang="en-IN"/>
          </a:p>
        </p:txBody>
      </p:sp>
    </p:spTree>
    <p:extLst>
      <p:ext uri="{BB962C8B-B14F-4D97-AF65-F5344CB8AC3E}">
        <p14:creationId xmlns:p14="http://schemas.microsoft.com/office/powerpoint/2010/main" val="17546579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D807-E507-7E9B-B7CA-E6D2DDC28905}"/>
              </a:ext>
            </a:extLst>
          </p:cNvPr>
          <p:cNvSpPr>
            <a:spLocks noGrp="1"/>
          </p:cNvSpPr>
          <p:nvPr>
            <p:ph type="ctrTitle"/>
          </p:nvPr>
        </p:nvSpPr>
        <p:spPr>
          <a:xfrm>
            <a:off x="1227644" y="1494504"/>
            <a:ext cx="9736711" cy="2674374"/>
          </a:xfrm>
        </p:spPr>
        <p:txBody>
          <a:bodyPr>
            <a:noAutofit/>
          </a:bodyPr>
          <a:lstStyle/>
          <a:p>
            <a:pPr algn="ctr"/>
            <a:r>
              <a:rPr lang="en-IN" b="1" dirty="0">
                <a:solidFill>
                  <a:schemeClr val="accent1">
                    <a:lumMod val="75000"/>
                  </a:schemeClr>
                </a:solidFill>
              </a:rPr>
              <a:t>PLASMA DONOR </a:t>
            </a:r>
            <a:br>
              <a:rPr lang="en-IN" b="1" dirty="0">
                <a:solidFill>
                  <a:schemeClr val="accent1">
                    <a:lumMod val="75000"/>
                  </a:schemeClr>
                </a:solidFill>
              </a:rPr>
            </a:br>
            <a:r>
              <a:rPr lang="en-IN" b="1" dirty="0">
                <a:solidFill>
                  <a:schemeClr val="accent1">
                    <a:lumMod val="75000"/>
                  </a:schemeClr>
                </a:solidFill>
              </a:rPr>
              <a:t>APPLICATION</a:t>
            </a:r>
          </a:p>
        </p:txBody>
      </p:sp>
      <p:sp>
        <p:nvSpPr>
          <p:cNvPr id="3" name="Subtitle 2">
            <a:extLst>
              <a:ext uri="{FF2B5EF4-FFF2-40B4-BE49-F238E27FC236}">
                <a16:creationId xmlns:a16="http://schemas.microsoft.com/office/drawing/2014/main" id="{B7F7DE75-BA4A-2485-5FEF-73F098519CE1}"/>
              </a:ext>
            </a:extLst>
          </p:cNvPr>
          <p:cNvSpPr>
            <a:spLocks noGrp="1"/>
          </p:cNvSpPr>
          <p:nvPr>
            <p:ph type="subTitle" idx="1"/>
          </p:nvPr>
        </p:nvSpPr>
        <p:spPr>
          <a:xfrm>
            <a:off x="2972872" y="3516593"/>
            <a:ext cx="8915399" cy="2542486"/>
          </a:xfrm>
        </p:spPr>
        <p:txBody>
          <a:bodyPr/>
          <a:lstStyle/>
          <a:p>
            <a:pPr algn="l"/>
            <a:endParaRPr lang="en-IN" sz="1800" b="1" dirty="0">
              <a:solidFill>
                <a:srgbClr val="C53829"/>
              </a:solidFill>
            </a:endParaRPr>
          </a:p>
          <a:p>
            <a:pPr algn="l"/>
            <a:r>
              <a:rPr lang="en-IN" sz="1800" b="1" dirty="0">
                <a:solidFill>
                  <a:srgbClr val="C53829"/>
                </a:solidFill>
              </a:rPr>
              <a:t>                 </a:t>
            </a:r>
            <a:endParaRPr lang="en-IN" dirty="0"/>
          </a:p>
        </p:txBody>
      </p:sp>
    </p:spTree>
    <p:extLst>
      <p:ext uri="{BB962C8B-B14F-4D97-AF65-F5344CB8AC3E}">
        <p14:creationId xmlns:p14="http://schemas.microsoft.com/office/powerpoint/2010/main" val="369402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DAF7-F7FA-5393-0E87-B402822B7F08}"/>
              </a:ext>
            </a:extLst>
          </p:cNvPr>
          <p:cNvSpPr>
            <a:spLocks noGrp="1"/>
          </p:cNvSpPr>
          <p:nvPr>
            <p:ph type="title"/>
          </p:nvPr>
        </p:nvSpPr>
        <p:spPr>
          <a:xfrm>
            <a:off x="1614196" y="158620"/>
            <a:ext cx="9886703" cy="466531"/>
          </a:xfrm>
        </p:spPr>
        <p:txBody>
          <a:bodyPr>
            <a:noAutofit/>
          </a:bodyPr>
          <a:lstStyle/>
          <a:p>
            <a:r>
              <a:rPr lang="en-IN" sz="2800" b="1" dirty="0">
                <a:solidFill>
                  <a:schemeClr val="accent1">
                    <a:lumMod val="50000"/>
                  </a:schemeClr>
                </a:solidFill>
                <a:latin typeface="Arial" panose="020B0604020202020204" pitchFamily="34" charset="0"/>
                <a:cs typeface="Arial" panose="020B0604020202020204" pitchFamily="34" charset="0"/>
              </a:rPr>
              <a:t>LITERATURE SURVEY - 6</a:t>
            </a:r>
          </a:p>
        </p:txBody>
      </p:sp>
      <p:sp>
        <p:nvSpPr>
          <p:cNvPr id="3" name="Content Placeholder 2">
            <a:extLst>
              <a:ext uri="{FF2B5EF4-FFF2-40B4-BE49-F238E27FC236}">
                <a16:creationId xmlns:a16="http://schemas.microsoft.com/office/drawing/2014/main" id="{91133CD9-59CC-4F8C-3815-84A456AC450F}"/>
              </a:ext>
            </a:extLst>
          </p:cNvPr>
          <p:cNvSpPr>
            <a:spLocks noGrp="1"/>
          </p:cNvSpPr>
          <p:nvPr>
            <p:ph idx="1"/>
          </p:nvPr>
        </p:nvSpPr>
        <p:spPr>
          <a:xfrm>
            <a:off x="171061" y="1381514"/>
            <a:ext cx="11849878" cy="5803641"/>
          </a:xfrm>
        </p:spPr>
        <p:txBody>
          <a:bodyPr numCol="2">
            <a:normAutofit lnSpcReduction="10000"/>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               </a:t>
            </a: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Lifetimes of operating states Plasma</a:t>
            </a:r>
          </a:p>
          <a:p>
            <a:pPr marL="0" indent="0">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E. </a:t>
            </a:r>
            <a:r>
              <a:rPr lang="en-IN" dirty="0" err="1">
                <a:effectLst/>
                <a:latin typeface="Arial" panose="020B0604020202020204" pitchFamily="34" charset="0"/>
                <a:ea typeface="Calibri" panose="020F0502020204030204" pitchFamily="34" charset="0"/>
                <a:cs typeface="Arial" panose="020B0604020202020204" pitchFamily="34" charset="0"/>
              </a:rPr>
              <a:t>Schamiloglu</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ICOPS 2000. IEEE Conference Record - Abstracts. 27th IEEE International Conference on Plasma Science</a:t>
            </a: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Published in 6th august 2002</a:t>
            </a: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The use of NO donors has several drawbacks which includes inducing systemic side effects, due to their non-localized action. We have developed a novel pinto-hole spark discharge (PHSD) plasma device which generates nitric oxide (NO), which can be applied safely and locally to endothelial cells at low concentrations.</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970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A8B6-4CB0-A8BD-22FA-32C6E0B07DF3}"/>
              </a:ext>
            </a:extLst>
          </p:cNvPr>
          <p:cNvSpPr>
            <a:spLocks noGrp="1"/>
          </p:cNvSpPr>
          <p:nvPr>
            <p:ph type="title"/>
          </p:nvPr>
        </p:nvSpPr>
        <p:spPr>
          <a:xfrm>
            <a:off x="1446246" y="213563"/>
            <a:ext cx="9927738" cy="402257"/>
          </a:xfrm>
        </p:spPr>
        <p:txBody>
          <a:bodyPr>
            <a:noAutofit/>
          </a:bodyPr>
          <a:lstStyle/>
          <a:p>
            <a:r>
              <a:rPr lang="en-IN" sz="2800" b="1" dirty="0">
                <a:solidFill>
                  <a:schemeClr val="accent1">
                    <a:lumMod val="50000"/>
                  </a:schemeClr>
                </a:solidFill>
                <a:latin typeface="Arial" panose="020B0604020202020204" pitchFamily="34" charset="0"/>
                <a:cs typeface="Arial" panose="020B0604020202020204" pitchFamily="34" charset="0"/>
              </a:rPr>
              <a:t>LITERATURE SURVEY - 7</a:t>
            </a:r>
          </a:p>
        </p:txBody>
      </p:sp>
      <p:sp>
        <p:nvSpPr>
          <p:cNvPr id="3" name="Content Placeholder 2">
            <a:extLst>
              <a:ext uri="{FF2B5EF4-FFF2-40B4-BE49-F238E27FC236}">
                <a16:creationId xmlns:a16="http://schemas.microsoft.com/office/drawing/2014/main" id="{AC7FA693-B9AA-34FF-9B05-08BBEF7C340B}"/>
              </a:ext>
            </a:extLst>
          </p:cNvPr>
          <p:cNvSpPr>
            <a:spLocks noGrp="1"/>
          </p:cNvSpPr>
          <p:nvPr>
            <p:ph idx="1"/>
          </p:nvPr>
        </p:nvSpPr>
        <p:spPr>
          <a:xfrm>
            <a:off x="693187" y="1000124"/>
            <a:ext cx="11136864" cy="5857876"/>
          </a:xfrm>
        </p:spPr>
        <p:txBody>
          <a:bodyPr numCol="2">
            <a:normAutofit lnSpcReduction="10000"/>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a:t>
            </a:r>
            <a:endParaRPr lang="en-US" dirty="0">
              <a:solidFill>
                <a:schemeClr val="accent1">
                  <a:lumMod val="50000"/>
                </a:schemeClr>
              </a:solidFill>
              <a:latin typeface="Arial" panose="020B0604020202020204" pitchFamily="34" charset="0"/>
              <a:cs typeface="Arial" panose="020B0604020202020204" pitchFamily="34" charset="0"/>
            </a:endParaRPr>
          </a:p>
          <a:p>
            <a:pPr algn="ct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p>
          <a:p>
            <a:pPr marL="0" indent="0" algn="ctr">
              <a:buNone/>
            </a:pP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               </a:t>
            </a: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The Path towards automated </a:t>
            </a:r>
            <a:r>
              <a:rPr lang="en-US" dirty="0" err="1">
                <a:solidFill>
                  <a:schemeClr val="accent1">
                    <a:lumMod val="50000"/>
                  </a:schemeClr>
                </a:solidFill>
                <a:latin typeface="Arial" panose="020B0604020202020204" pitchFamily="34" charset="0"/>
                <a:cs typeface="Arial" panose="020B0604020202020204" pitchFamily="34" charset="0"/>
              </a:rPr>
              <a:t>dats</a:t>
            </a:r>
            <a:r>
              <a:rPr lang="en-US" dirty="0">
                <a:solidFill>
                  <a:schemeClr val="accent1">
                    <a:lumMod val="50000"/>
                  </a:schemeClr>
                </a:solidFill>
                <a:latin typeface="Arial" panose="020B0604020202020204" pitchFamily="34" charset="0"/>
                <a:cs typeface="Arial" panose="020B0604020202020204" pitchFamily="34" charset="0"/>
              </a:rPr>
              <a:t> analysis</a:t>
            </a:r>
          </a:p>
          <a:p>
            <a:pPr marL="0" indent="0">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Tania </a:t>
            </a:r>
            <a:r>
              <a:rPr lang="en-US" dirty="0" err="1">
                <a:solidFill>
                  <a:schemeClr val="accent1">
                    <a:lumMod val="50000"/>
                  </a:schemeClr>
                </a:solidFill>
                <a:latin typeface="Arial" panose="020B0604020202020204" pitchFamily="34" charset="0"/>
                <a:cs typeface="Arial" panose="020B0604020202020204" pitchFamily="34" charset="0"/>
              </a:rPr>
              <a:t>Cerquitelli</a:t>
            </a:r>
            <a:r>
              <a:rPr lang="en-US" dirty="0">
                <a:solidFill>
                  <a:schemeClr val="accent1">
                    <a:lumMod val="50000"/>
                  </a:schemeClr>
                </a:solidFill>
                <a:latin typeface="Arial" panose="020B0604020202020204" pitchFamily="34" charset="0"/>
                <a:cs typeface="Arial" panose="020B0604020202020204" pitchFamily="34" charset="0"/>
              </a:rPr>
              <a:t> ,Elena </a:t>
            </a:r>
            <a:r>
              <a:rPr lang="en-US" dirty="0" err="1">
                <a:solidFill>
                  <a:schemeClr val="accent1">
                    <a:lumMod val="50000"/>
                  </a:schemeClr>
                </a:solidFill>
                <a:latin typeface="Arial" panose="020B0604020202020204" pitchFamily="34" charset="0"/>
                <a:cs typeface="Arial" panose="020B0604020202020204" pitchFamily="34" charset="0"/>
              </a:rPr>
              <a:t>Baralis</a:t>
            </a:r>
            <a:r>
              <a:rPr lang="en-US" dirty="0">
                <a:solidFill>
                  <a:schemeClr val="accent1">
                    <a:lumMod val="50000"/>
                  </a:schemeClr>
                </a:solidFill>
                <a:latin typeface="Arial" panose="020B0604020202020204" pitchFamily="34" charset="0"/>
                <a:cs typeface="Arial" panose="020B0604020202020204" pitchFamily="34" charset="0"/>
              </a:rPr>
              <a:t>, Lia </a:t>
            </a:r>
            <a:r>
              <a:rPr lang="en-US" dirty="0" err="1">
                <a:solidFill>
                  <a:schemeClr val="accent1">
                    <a:lumMod val="50000"/>
                  </a:schemeClr>
                </a:solidFill>
                <a:latin typeface="Arial" panose="020B0604020202020204" pitchFamily="34" charset="0"/>
                <a:cs typeface="Arial" panose="020B0604020202020204" pitchFamily="34" charset="0"/>
              </a:rPr>
              <a:t>Morraand</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Silivia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Chiusano</a:t>
            </a:r>
            <a:r>
              <a:rPr lang="en-US" dirty="0">
                <a:solidFill>
                  <a:schemeClr val="accent1">
                    <a:lumMod val="50000"/>
                  </a:schemeClr>
                </a:solidFill>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IEEE paper was authored on Data Mining for Better Healthcare</a:t>
            </a:r>
          </a:p>
          <a:p>
            <a:pPr marL="0" indent="0">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2016</a:t>
            </a:r>
          </a:p>
          <a:p>
            <a:pPr marL="0" indent="0">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The mining system should be able to devise which knowledge could be most interesting to the user extract actionable knowledge from large medical dataset with minimal user intervention. System should be capable of yielding actionable knowledge extracting manageable sets. Large parameter spaces need to be explored at abstraction level to envision a system capable of evaluating and comparing many data-mining technique configurations at a time</a:t>
            </a:r>
          </a:p>
        </p:txBody>
      </p:sp>
    </p:spTree>
    <p:extLst>
      <p:ext uri="{BB962C8B-B14F-4D97-AF65-F5344CB8AC3E}">
        <p14:creationId xmlns:p14="http://schemas.microsoft.com/office/powerpoint/2010/main" val="3240834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2963-371E-40AC-4AC0-4FC32BE7608B}"/>
              </a:ext>
            </a:extLst>
          </p:cNvPr>
          <p:cNvSpPr>
            <a:spLocks noGrp="1"/>
          </p:cNvSpPr>
          <p:nvPr>
            <p:ph type="title"/>
          </p:nvPr>
        </p:nvSpPr>
        <p:spPr>
          <a:xfrm>
            <a:off x="1436915" y="150022"/>
            <a:ext cx="9899746" cy="569167"/>
          </a:xfrm>
        </p:spPr>
        <p:txBody>
          <a:bodyPr>
            <a:normAutofit/>
          </a:bodyPr>
          <a:lstStyle/>
          <a:p>
            <a:r>
              <a:rPr lang="en-IN" sz="2800" b="1" dirty="0">
                <a:solidFill>
                  <a:schemeClr val="accent1">
                    <a:lumMod val="50000"/>
                  </a:schemeClr>
                </a:solidFill>
                <a:latin typeface="Arial" panose="020B0604020202020204" pitchFamily="34" charset="0"/>
                <a:cs typeface="Arial" panose="020B0604020202020204" pitchFamily="34" charset="0"/>
              </a:rPr>
              <a:t>LITERATURE SURVEY - 8</a:t>
            </a:r>
            <a:endParaRPr lang="en-IN" sz="2800"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04562F8-F2BC-FF03-0CC1-25FF7AE5B659}"/>
              </a:ext>
            </a:extLst>
          </p:cNvPr>
          <p:cNvSpPr>
            <a:spLocks noGrp="1"/>
          </p:cNvSpPr>
          <p:nvPr>
            <p:ph idx="1"/>
          </p:nvPr>
        </p:nvSpPr>
        <p:spPr>
          <a:xfrm>
            <a:off x="1604866" y="979714"/>
            <a:ext cx="10587134" cy="5878286"/>
          </a:xfrm>
        </p:spPr>
        <p:txBody>
          <a:bodyPr numCol="2"/>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               </a:t>
            </a: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Healthcare Management using Artificial Intelligence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Amiya Kumar Tripathy, </a:t>
            </a:r>
            <a:r>
              <a:rPr lang="en-US" dirty="0" err="1">
                <a:latin typeface="Arial" panose="020B0604020202020204" pitchFamily="34" charset="0"/>
                <a:cs typeface="Arial" panose="020B0604020202020204" pitchFamily="34" charset="0"/>
              </a:rPr>
              <a:t>Rebeck</a:t>
            </a:r>
            <a:r>
              <a:rPr lang="en-US" dirty="0">
                <a:latin typeface="Arial" panose="020B0604020202020204" pitchFamily="34" charset="0"/>
                <a:cs typeface="Arial" panose="020B0604020202020204" pitchFamily="34" charset="0"/>
              </a:rPr>
              <a:t> Carvalho, Keshav </a:t>
            </a:r>
            <a:r>
              <a:rPr lang="en-US" dirty="0" err="1">
                <a:latin typeface="Arial" panose="020B0604020202020204" pitchFamily="34" charset="0"/>
                <a:cs typeface="Arial" panose="020B0604020202020204" pitchFamily="34" charset="0"/>
              </a:rPr>
              <a:t>Pawaskar</a:t>
            </a:r>
            <a:r>
              <a:rPr lang="en-US" dirty="0">
                <a:latin typeface="Arial" panose="020B0604020202020204" pitchFamily="34" charset="0"/>
                <a:cs typeface="Arial" panose="020B0604020202020204" pitchFamily="34" charset="0"/>
              </a:rPr>
              <a:t>, Suraj Yadav, Vijay Yadav</a:t>
            </a:r>
            <a:r>
              <a:rPr lang="en-US" dirty="0">
                <a:solidFill>
                  <a:schemeClr val="accent1">
                    <a:lumMod val="50000"/>
                  </a:schemeClr>
                </a:solidFill>
                <a:latin typeface="Arial" panose="020B0604020202020204" pitchFamily="34" charset="0"/>
                <a:cs typeface="Arial" panose="020B0604020202020204" pitchFamily="34" charset="0"/>
              </a:rPr>
              <a:t>. </a:t>
            </a:r>
          </a:p>
          <a:p>
            <a:pPr marL="0" indent="0">
              <a:buNone/>
            </a:pPr>
            <a:endParaRPr lang="it-IT"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IEEE paper on Mobile Based Healthcare Management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19 June,2016</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This system is more efficient to increase donation frequency among existing donors, in particular those whose blood type is in high demand</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5648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861F-4C41-9B29-220F-52BC3E8B0312}"/>
              </a:ext>
            </a:extLst>
          </p:cNvPr>
          <p:cNvSpPr>
            <a:spLocks noGrp="1"/>
          </p:cNvSpPr>
          <p:nvPr>
            <p:ph type="title"/>
          </p:nvPr>
        </p:nvSpPr>
        <p:spPr>
          <a:xfrm>
            <a:off x="1446245" y="130631"/>
            <a:ext cx="10058367" cy="513182"/>
          </a:xfrm>
        </p:spPr>
        <p:txBody>
          <a:bodyPr>
            <a:noAutofit/>
          </a:bodyPr>
          <a:lstStyle/>
          <a:p>
            <a:r>
              <a:rPr lang="en-IN" sz="2800" b="1" dirty="0">
                <a:solidFill>
                  <a:schemeClr val="accent2">
                    <a:lumMod val="75000"/>
                  </a:schemeClr>
                </a:solidFill>
                <a:latin typeface="Arial" panose="020B0604020202020204" pitchFamily="34" charset="0"/>
                <a:cs typeface="Arial" panose="020B0604020202020204" pitchFamily="34" charset="0"/>
              </a:rPr>
              <a:t>LITERATURE</a:t>
            </a:r>
            <a:r>
              <a:rPr lang="en-IN" sz="2800" b="1" dirty="0">
                <a:solidFill>
                  <a:schemeClr val="accent1">
                    <a:lumMod val="50000"/>
                  </a:schemeClr>
                </a:solidFill>
                <a:latin typeface="Arial" panose="020B0604020202020204" pitchFamily="34" charset="0"/>
                <a:cs typeface="Arial" panose="020B0604020202020204" pitchFamily="34" charset="0"/>
              </a:rPr>
              <a:t> SURVEY - 9</a:t>
            </a:r>
            <a:endParaRPr lang="en-IN" sz="2800" b="1"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88BD747-1E02-B647-A7DD-640EA9A29389}"/>
              </a:ext>
            </a:extLst>
          </p:cNvPr>
          <p:cNvSpPr>
            <a:spLocks noGrp="1"/>
          </p:cNvSpPr>
          <p:nvPr>
            <p:ph idx="1"/>
          </p:nvPr>
        </p:nvSpPr>
        <p:spPr>
          <a:xfrm>
            <a:off x="435411" y="1498341"/>
            <a:ext cx="12080033" cy="5850294"/>
          </a:xfrm>
        </p:spPr>
        <p:txBody>
          <a:bodyPr numCol="2">
            <a:normAutofit lnSpcReduction="10000"/>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               </a:t>
            </a: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Nearest Blood &amp; Plasma Donor Finding </a:t>
            </a:r>
          </a:p>
          <a:p>
            <a:pPr marL="0" indent="0">
              <a:buNone/>
            </a:pPr>
            <a:endParaRPr lang="en-US" dirty="0">
              <a:latin typeface="Arial" panose="020B0604020202020204" pitchFamily="34" charset="0"/>
              <a:cs typeface="Arial" panose="020B0604020202020204" pitchFamily="34" charset="0"/>
            </a:endParaRPr>
          </a:p>
          <a:p>
            <a:pPr marL="0" indent="0">
              <a:buNone/>
            </a:pPr>
            <a:r>
              <a:rPr lang="en-IN" dirty="0" err="1">
                <a:latin typeface="Arial" panose="020B0604020202020204" pitchFamily="34" charset="0"/>
                <a:cs typeface="Arial" panose="020B0604020202020204" pitchFamily="34" charset="0"/>
              </a:rPr>
              <a:t>Nayan</a:t>
            </a:r>
            <a:r>
              <a:rPr lang="en-IN" dirty="0">
                <a:latin typeface="Arial" panose="020B0604020202020204" pitchFamily="34" charset="0"/>
                <a:cs typeface="Arial" panose="020B0604020202020204" pitchFamily="34" charset="0"/>
              </a:rPr>
              <a:t> Das, Amit Trivedi  DA-IICT, </a:t>
            </a:r>
            <a:r>
              <a:rPr lang="en-IN" dirty="0" err="1">
                <a:latin typeface="Arial" panose="020B0604020202020204" pitchFamily="34" charset="0"/>
                <a:cs typeface="Arial" panose="020B0604020202020204" pitchFamily="34" charset="0"/>
              </a:rPr>
              <a:t>Jalandher</a:t>
            </a:r>
            <a:r>
              <a:rPr lang="en-I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2007 IEEE 33rd Annual Northeast Bioengineering Conference Stony  </a:t>
            </a:r>
            <a:r>
              <a:rPr lang="en-US" dirty="0" err="1">
                <a:latin typeface="Arial" panose="020B0604020202020204" pitchFamily="34" charset="0"/>
                <a:cs typeface="Arial" panose="020B0604020202020204" pitchFamily="34" charset="0"/>
              </a:rPr>
              <a:t>Brook,USA</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10-11 March 2007</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This system motivates and maintains a permanent well-indexed record of voluntary blood donors.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51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F218-310A-459E-5207-33C1781B341F}"/>
              </a:ext>
            </a:extLst>
          </p:cNvPr>
          <p:cNvSpPr>
            <a:spLocks noGrp="1"/>
          </p:cNvSpPr>
          <p:nvPr>
            <p:ph type="title"/>
          </p:nvPr>
        </p:nvSpPr>
        <p:spPr>
          <a:xfrm>
            <a:off x="1170040" y="65315"/>
            <a:ext cx="10110638" cy="504956"/>
          </a:xfrm>
        </p:spPr>
        <p:txBody>
          <a:bodyPr numCol="2">
            <a:noAutofit/>
          </a:bodyPr>
          <a:lstStyle/>
          <a:p>
            <a:r>
              <a:rPr lang="en-IN" sz="2800" b="1" dirty="0">
                <a:solidFill>
                  <a:schemeClr val="accent2">
                    <a:lumMod val="75000"/>
                  </a:schemeClr>
                </a:solidFill>
                <a:latin typeface="Arial" panose="020B0604020202020204" pitchFamily="34" charset="0"/>
                <a:cs typeface="Arial" panose="020B0604020202020204" pitchFamily="34" charset="0"/>
              </a:rPr>
              <a:t>LITERATURE  SURVEY - 10</a:t>
            </a:r>
          </a:p>
        </p:txBody>
      </p:sp>
      <p:sp>
        <p:nvSpPr>
          <p:cNvPr id="3" name="Content Placeholder 2">
            <a:extLst>
              <a:ext uri="{FF2B5EF4-FFF2-40B4-BE49-F238E27FC236}">
                <a16:creationId xmlns:a16="http://schemas.microsoft.com/office/drawing/2014/main" id="{31F5B3D8-DDA3-44E3-E49C-95A81C8D8C7D}"/>
              </a:ext>
            </a:extLst>
          </p:cNvPr>
          <p:cNvSpPr>
            <a:spLocks noGrp="1"/>
          </p:cNvSpPr>
          <p:nvPr>
            <p:ph idx="1"/>
          </p:nvPr>
        </p:nvSpPr>
        <p:spPr>
          <a:xfrm>
            <a:off x="2004245" y="696686"/>
            <a:ext cx="9101906" cy="6095999"/>
          </a:xfrm>
        </p:spPr>
        <p:txBody>
          <a:bodyPr numCol="2">
            <a:normAutofit/>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1995</a:t>
            </a: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               </a:t>
            </a: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r>
              <a:rPr lang="en-US" dirty="0">
                <a:latin typeface="Arial" panose="020B0604020202020204" pitchFamily="34" charset="0"/>
                <a:cs typeface="Arial" panose="020B0604020202020204" pitchFamily="34" charset="0"/>
              </a:rPr>
              <a:t>Evaluating plasma holds in the presence of multiple infections </a:t>
            </a:r>
          </a:p>
          <a:p>
            <a:pPr marL="0" indent="0">
              <a:buNone/>
            </a:pPr>
            <a:r>
              <a:rPr lang="en-US" b="1" dirty="0">
                <a:solidFill>
                  <a:schemeClr val="accent1">
                    <a:lumMod val="50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 Hirata</a:t>
            </a:r>
          </a:p>
          <a:p>
            <a:pPr marL="0" indent="0">
              <a:buNone/>
            </a:pPr>
            <a:r>
              <a:rPr lang="en-IN" dirty="0">
                <a:latin typeface="Arial" panose="020B0604020202020204" pitchFamily="34" charset="0"/>
                <a:cs typeface="Arial" panose="020B0604020202020204" pitchFamily="34" charset="0"/>
              </a:rPr>
              <a:t> T. </a:t>
            </a:r>
            <a:r>
              <a:rPr lang="en-IN" dirty="0" err="1">
                <a:latin typeface="Arial" panose="020B0604020202020204" pitchFamily="34" charset="0"/>
                <a:cs typeface="Arial" panose="020B0604020202020204" pitchFamily="34" charset="0"/>
              </a:rPr>
              <a:t>Sugino</a:t>
            </a:r>
            <a:r>
              <a:rPr lang="en-IN"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Seventh International Conference on Indium Phosphide and Related </a:t>
            </a:r>
            <a:r>
              <a:rPr lang="en-US" dirty="0" err="1">
                <a:latin typeface="Arial" panose="020B0604020202020204" pitchFamily="34" charset="0"/>
                <a:cs typeface="Arial" panose="020B0604020202020204" pitchFamily="34" charset="0"/>
              </a:rPr>
              <a:t>MaterialHokkaido</a:t>
            </a:r>
            <a:r>
              <a:rPr lang="en-US" dirty="0">
                <a:latin typeface="Arial" panose="020B0604020202020204" pitchFamily="34" charset="0"/>
                <a:cs typeface="Arial" panose="020B0604020202020204" pitchFamily="34" charset="0"/>
              </a:rPr>
              <a:t>, Japan.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application of immunohistology to the spectrum of plasma cell disorders has yet to be incorporated widely into routine </a:t>
            </a:r>
            <a:r>
              <a:rPr lang="en-US" dirty="0" err="1">
                <a:latin typeface="Arial" panose="020B0604020202020204" pitchFamily="34" charset="0"/>
                <a:cs typeface="Arial" panose="020B0604020202020204" pitchFamily="34" charset="0"/>
              </a:rPr>
              <a:t>haematology</a:t>
            </a:r>
            <a:r>
              <a:rPr lang="en-US" dirty="0">
                <a:latin typeface="Arial" panose="020B0604020202020204" pitchFamily="34" charset="0"/>
                <a:cs typeface="Arial" panose="020B0604020202020204" pitchFamily="34" charset="0"/>
              </a:rPr>
              <a:t> practice.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8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44D5-FCD5-7590-7FEB-B08ECAE285A2}"/>
              </a:ext>
            </a:extLst>
          </p:cNvPr>
          <p:cNvSpPr>
            <a:spLocks noGrp="1"/>
          </p:cNvSpPr>
          <p:nvPr>
            <p:ph type="title"/>
          </p:nvPr>
        </p:nvSpPr>
        <p:spPr/>
        <p:txBody>
          <a:bodyPr/>
          <a:lstStyle/>
          <a:p>
            <a:r>
              <a:rPr lang="en-GB" b="1" dirty="0">
                <a:solidFill>
                  <a:schemeClr val="accent1">
                    <a:lumMod val="75000"/>
                  </a:schemeClr>
                </a:solidFill>
                <a:latin typeface="Arial" pitchFamily="34" charset="0"/>
                <a:cs typeface="Arial" pitchFamily="34" charset="0"/>
              </a:rPr>
              <a:t>CRITICAL </a:t>
            </a:r>
            <a:r>
              <a:rPr lang="en-GB" sz="3600" b="1" dirty="0">
                <a:solidFill>
                  <a:schemeClr val="accent1">
                    <a:lumMod val="75000"/>
                  </a:schemeClr>
                </a:solidFill>
                <a:latin typeface="Arial" pitchFamily="34" charset="0"/>
                <a:cs typeface="Arial" pitchFamily="34" charset="0"/>
              </a:rPr>
              <a:t>FINDINGS: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8841B82-7019-2355-A566-79CAD2E722A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To wipe off the scarcity of blood and ensure availability of safe and quality blood and other blood components, round the clock and throughout the year. This will lead to alleviation of human sufferings, even to the far-flung remote areas in the country.</a:t>
            </a:r>
          </a:p>
          <a:p>
            <a:r>
              <a:rPr lang="en-US" dirty="0">
                <a:latin typeface="Arial" panose="020B0604020202020204" pitchFamily="34" charset="0"/>
                <a:cs typeface="Arial" panose="020B0604020202020204" pitchFamily="34" charset="0"/>
              </a:rPr>
              <a:t> Educating the community on the beneficial aspects of blood donation and harmful effect of collecting blood from paid donors.</a:t>
            </a:r>
          </a:p>
          <a:p>
            <a:r>
              <a:rPr lang="en-US" dirty="0">
                <a:latin typeface="Arial" panose="020B0604020202020204" pitchFamily="34" charset="0"/>
                <a:cs typeface="Arial" panose="020B0604020202020204" pitchFamily="34" charset="0"/>
              </a:rPr>
              <a:t>To make things easy for patients and relatives of COVID-19 positive persons and the medical fraternity in finding a plasma donor</a:t>
            </a:r>
          </a:p>
          <a:p>
            <a:r>
              <a:rPr lang="en-US" dirty="0">
                <a:latin typeface="Arial" panose="020B0604020202020204" pitchFamily="34" charset="0"/>
                <a:cs typeface="Arial" panose="020B0604020202020204" pitchFamily="34" charset="0"/>
              </a:rPr>
              <a:t>This system is more efficient to increase donation frequency among existing donors, in particular those whose blood type is in high demand</a:t>
            </a:r>
            <a:r>
              <a:rPr lang="en-US" dirty="0"/>
              <a:t>.</a:t>
            </a:r>
            <a:endParaRPr lang="en-IN" dirty="0"/>
          </a:p>
        </p:txBody>
      </p:sp>
    </p:spTree>
    <p:extLst>
      <p:ext uri="{BB962C8B-B14F-4D97-AF65-F5344CB8AC3E}">
        <p14:creationId xmlns:p14="http://schemas.microsoft.com/office/powerpoint/2010/main" val="369466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1C0-9849-7ED3-3E24-23D32219E3C8}"/>
              </a:ext>
            </a:extLst>
          </p:cNvPr>
          <p:cNvSpPr>
            <a:spLocks noGrp="1"/>
          </p:cNvSpPr>
          <p:nvPr>
            <p:ph type="title"/>
          </p:nvPr>
        </p:nvSpPr>
        <p:spPr>
          <a:xfrm>
            <a:off x="2621500" y="700309"/>
            <a:ext cx="8911687" cy="4965385"/>
          </a:xfrm>
        </p:spPr>
        <p:txBody>
          <a:bodyPr>
            <a:normAutofit fontScale="90000"/>
          </a:bodyPr>
          <a:lstStyle/>
          <a:p>
            <a:r>
              <a:rPr lang="en-US" sz="2800" b="1" dirty="0">
                <a:solidFill>
                  <a:schemeClr val="accent1">
                    <a:lumMod val="75000"/>
                  </a:schemeClr>
                </a:solidFill>
                <a:latin typeface="Arial" panose="020B0604020202020204" pitchFamily="34" charset="0"/>
                <a:ea typeface="Times New Roman" panose="02020603050405020304" pitchFamily="18" charset="0"/>
                <a:cs typeface="Arial" panose="020B0604020202020204" pitchFamily="34" charset="0"/>
              </a:rPr>
              <a:t>NAME</a:t>
            </a:r>
            <a:r>
              <a:rPr lang="en-GB" sz="2800" b="1" dirty="0">
                <a:solidFill>
                  <a:schemeClr val="accent1">
                    <a:lumMod val="75000"/>
                  </a:schemeClr>
                </a:solidFill>
                <a:latin typeface="Arial" panose="020B0604020202020204" pitchFamily="34" charset="0"/>
                <a:ea typeface="Times New Roman" panose="02020603050405020304" pitchFamily="18" charset="0"/>
                <a:cs typeface="Arial" panose="020B0604020202020204" pitchFamily="34" charset="0"/>
              </a:rPr>
              <a:t> OF THE </a:t>
            </a:r>
            <a:r>
              <a:rPr lang="en-US" sz="2800" b="1" dirty="0">
                <a:solidFill>
                  <a:schemeClr val="accent1">
                    <a:lumMod val="75000"/>
                  </a:schemeClr>
                </a:solidFill>
                <a:latin typeface="Arial" panose="020B0604020202020204" pitchFamily="34" charset="0"/>
                <a:ea typeface="Times New Roman" panose="02020603050405020304" pitchFamily="18" charset="0"/>
                <a:cs typeface="Arial" panose="020B0604020202020204" pitchFamily="34" charset="0"/>
              </a:rPr>
              <a:t>MENTOR:</a:t>
            </a:r>
            <a:br>
              <a:rPr lang="en-IN" sz="2800" dirty="0">
                <a:solidFill>
                  <a:schemeClr val="accent1">
                    <a:lumMod val="75000"/>
                  </a:schemeClr>
                </a:solidFill>
                <a:latin typeface="Arial" panose="020B0604020202020204" pitchFamily="34" charset="0"/>
                <a:ea typeface="Times New Roman" panose="02020603050405020304" pitchFamily="18" charset="0"/>
                <a:cs typeface="Arial" panose="020B0604020202020204" pitchFamily="34" charset="0"/>
              </a:rPr>
            </a:br>
            <a:r>
              <a:rPr lang="en-US" sz="2400" dirty="0">
                <a:solidFill>
                  <a:schemeClr val="tx1"/>
                </a:solidFill>
                <a:latin typeface="Arial" panose="020B0604020202020204" pitchFamily="34" charset="0"/>
                <a:ea typeface="Times New Roman" panose="02020603050405020304" pitchFamily="18" charset="0"/>
                <a:cs typeface="Arial" panose="020B0604020202020204" pitchFamily="34" charset="0"/>
              </a:rPr>
              <a:t>	DR. S.PONMALAR</a:t>
            </a:r>
            <a:br>
              <a:rPr lang="en-US" sz="2400" dirty="0">
                <a:solidFill>
                  <a:schemeClr val="tx1"/>
                </a:solidFill>
                <a:latin typeface="Arial" panose="020B0604020202020204" pitchFamily="34" charset="0"/>
                <a:ea typeface="Times New Roman" panose="02020603050405020304" pitchFamily="18" charset="0"/>
                <a:cs typeface="Arial" panose="020B0604020202020204" pitchFamily="34" charset="0"/>
              </a:rPr>
            </a:br>
            <a:br>
              <a:rPr lang="en-IN" sz="2400" dirty="0">
                <a:solidFill>
                  <a:schemeClr val="tx1"/>
                </a:solidFill>
                <a:latin typeface="Arial" panose="020B0604020202020204" pitchFamily="34" charset="0"/>
                <a:ea typeface="Times New Roman" panose="02020603050405020304" pitchFamily="18" charset="0"/>
                <a:cs typeface="Arial" panose="020B0604020202020204" pitchFamily="34" charset="0"/>
              </a:rPr>
            </a:br>
            <a: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LEADER :</a:t>
            </a:r>
            <a:b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2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VENMATHEE.B.T</a:t>
            </a:r>
            <a:b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b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ID: </a:t>
            </a:r>
            <a:b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700" dirty="0">
                <a:effectLst/>
                <a:latin typeface="Arial" panose="020B0604020202020204" pitchFamily="34" charset="0"/>
                <a:ea typeface="Times New Roman" panose="02020603050405020304" pitchFamily="18" charset="0"/>
                <a:cs typeface="Arial" panose="020B0604020202020204" pitchFamily="34" charset="0"/>
              </a:rPr>
              <a:t>PNT2022TMID23085</a:t>
            </a:r>
            <a:b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      </a:t>
            </a:r>
            <a:br>
              <a:rPr lang="en-IN"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MEMBERS:</a:t>
            </a:r>
            <a:br>
              <a:rPr lang="en-IN" sz="2800"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DURGA VISHALINI.M</a:t>
            </a:r>
            <a:b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PRIYANKA.V</a:t>
            </a:r>
            <a:b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RITHIHA.S.K</a:t>
            </a:r>
            <a:endParaRPr lang="en-IN" dirty="0"/>
          </a:p>
        </p:txBody>
      </p:sp>
    </p:spTree>
    <p:extLst>
      <p:ext uri="{BB962C8B-B14F-4D97-AF65-F5344CB8AC3E}">
        <p14:creationId xmlns:p14="http://schemas.microsoft.com/office/powerpoint/2010/main" val="109957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0FBD-6BA5-7584-C459-6B4DED296099}"/>
              </a:ext>
            </a:extLst>
          </p:cNvPr>
          <p:cNvSpPr>
            <a:spLocks noGrp="1"/>
          </p:cNvSpPr>
          <p:nvPr>
            <p:ph type="title"/>
          </p:nvPr>
        </p:nvSpPr>
        <p:spPr/>
        <p:txBody>
          <a:bodyPr/>
          <a:lstStyle/>
          <a:p>
            <a:r>
              <a:rPr lang="en-US" sz="3600" b="1" dirty="0">
                <a:solidFill>
                  <a:schemeClr val="accent1">
                    <a:lumMod val="75000"/>
                  </a:schemeClr>
                </a:solidFill>
                <a:latin typeface="Arial" panose="020B0604020202020204" pitchFamily="34" charset="0"/>
                <a:cs typeface="Arial" panose="020B0604020202020204" pitchFamily="34" charset="0"/>
              </a:rPr>
              <a:t>P</a:t>
            </a:r>
            <a:r>
              <a:rPr lang="en-GB" sz="3600" b="1" dirty="0">
                <a:solidFill>
                  <a:schemeClr val="accent1">
                    <a:lumMod val="75000"/>
                  </a:schemeClr>
                </a:solidFill>
                <a:latin typeface="Arial" panose="020B0604020202020204" pitchFamily="34" charset="0"/>
                <a:cs typeface="Arial" panose="020B0604020202020204" pitchFamily="34" charset="0"/>
              </a:rPr>
              <a:t>ROBLEM DEFINITION: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235EB52-A663-B00A-8E55-4615F13F5FE2}"/>
              </a:ext>
            </a:extLst>
          </p:cNvPr>
          <p:cNvSpPr>
            <a:spLocks noGrp="1"/>
          </p:cNvSpPr>
          <p:nvPr>
            <p:ph idx="1"/>
          </p:nvPr>
        </p:nvSpPr>
        <p:spPr>
          <a:xfrm>
            <a:off x="2160587" y="1981200"/>
            <a:ext cx="8915400" cy="3777622"/>
          </a:xfrm>
        </p:spPr>
        <p:txBody>
          <a:bodyPr/>
          <a:lstStyle/>
          <a:p>
            <a:r>
              <a:rPr lang="en-US" dirty="0">
                <a:latin typeface="Arial" panose="020B0604020202020204" pitchFamily="34" charset="0"/>
                <a:cs typeface="Arial" panose="020B0604020202020204" pitchFamily="34" charset="0"/>
              </a:rPr>
              <a:t>During the COVID 19 crisis, the requirement of plasma became a high priority and the donor count has become low.</a:t>
            </a:r>
          </a:p>
          <a:p>
            <a:r>
              <a:rPr lang="en-US" dirty="0">
                <a:latin typeface="Arial" panose="020B0604020202020204" pitchFamily="34" charset="0"/>
                <a:cs typeface="Arial" panose="020B0604020202020204" pitchFamily="34" charset="0"/>
              </a:rPr>
              <a:t> Saving the donor information and helping the needy by notifying the current donors list, would be a helping hand. </a:t>
            </a:r>
          </a:p>
          <a:p>
            <a:r>
              <a:rPr lang="en-US" dirty="0">
                <a:latin typeface="Arial" panose="020B0604020202020204" pitchFamily="34" charset="0"/>
                <a:cs typeface="Arial" panose="020B0604020202020204" pitchFamily="34" charset="0"/>
              </a:rPr>
              <a:t>In regard to the problem faced, an application is to be built which would take the donor details, store them and inform them upon a request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70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0582-2502-BEEA-080C-446E704E6BD2}"/>
              </a:ext>
            </a:extLst>
          </p:cNvPr>
          <p:cNvSpPr>
            <a:spLocks noGrp="1"/>
          </p:cNvSpPr>
          <p:nvPr>
            <p:ph type="title"/>
          </p:nvPr>
        </p:nvSpPr>
        <p:spPr/>
        <p:txBody>
          <a:bodyPr/>
          <a:lstStyle/>
          <a:p>
            <a:r>
              <a:rPr lang="en-GB" sz="3600" b="1" dirty="0">
                <a:solidFill>
                  <a:schemeClr val="accent1">
                    <a:lumMod val="75000"/>
                  </a:schemeClr>
                </a:solidFill>
                <a:latin typeface="Arial" pitchFamily="34" charset="0"/>
                <a:cs typeface="Arial" pitchFamily="34" charset="0"/>
              </a:rPr>
              <a:t>OBJECTIVE: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7808521A-E658-2FBF-27ED-6E98BB3C1999}"/>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To provide guidance on the measures needed to develop and implement effective systems for assessing the suitability of individuals to donate.</a:t>
            </a:r>
          </a:p>
          <a:p>
            <a:r>
              <a:rPr lang="en-US" dirty="0">
                <a:latin typeface="Arial" panose="020B0604020202020204" pitchFamily="34" charset="0"/>
                <a:cs typeface="Arial" panose="020B0604020202020204" pitchFamily="34" charset="0"/>
              </a:rPr>
              <a:t> Review the available evidence base and provide recommendations on criteria for plasma donor selection.</a:t>
            </a:r>
          </a:p>
          <a:p>
            <a:r>
              <a:rPr lang="en-US" dirty="0">
                <a:latin typeface="Arial" panose="020B0604020202020204" pitchFamily="34" charset="0"/>
                <a:cs typeface="Arial" panose="020B0604020202020204" pitchFamily="34" charset="0"/>
              </a:rPr>
              <a:t>Our system motivates and maintains a permanent well-indexed record of voluntary blood donors.</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979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0EA1-7600-74D5-24E2-7A2030B17B3D}"/>
              </a:ext>
            </a:extLst>
          </p:cNvPr>
          <p:cNvSpPr>
            <a:spLocks noGrp="1"/>
          </p:cNvSpPr>
          <p:nvPr>
            <p:ph type="title"/>
          </p:nvPr>
        </p:nvSpPr>
        <p:spPr>
          <a:xfrm>
            <a:off x="2026025" y="222893"/>
            <a:ext cx="9385282" cy="616862"/>
          </a:xfrm>
        </p:spPr>
        <p:txBody>
          <a:bodyPr>
            <a:normAutofit/>
          </a:bodyPr>
          <a:lstStyle/>
          <a:p>
            <a:r>
              <a:rPr lang="en-IN" sz="2800" b="1" dirty="0">
                <a:solidFill>
                  <a:schemeClr val="accent1">
                    <a:lumMod val="75000"/>
                  </a:schemeClr>
                </a:solidFill>
                <a:latin typeface="Arial" panose="020B0604020202020204" pitchFamily="34" charset="0"/>
                <a:cs typeface="Arial" panose="020B0604020202020204" pitchFamily="34" charset="0"/>
              </a:rPr>
              <a:t>LITERATURE SURVEY-1 </a:t>
            </a:r>
          </a:p>
        </p:txBody>
      </p:sp>
      <p:sp>
        <p:nvSpPr>
          <p:cNvPr id="3" name="Content Placeholder 2">
            <a:extLst>
              <a:ext uri="{FF2B5EF4-FFF2-40B4-BE49-F238E27FC236}">
                <a16:creationId xmlns:a16="http://schemas.microsoft.com/office/drawing/2014/main" id="{3BE1CC39-F632-17A7-1F90-0EA1B3DF662E}"/>
              </a:ext>
            </a:extLst>
          </p:cNvPr>
          <p:cNvSpPr>
            <a:spLocks noGrp="1"/>
          </p:cNvSpPr>
          <p:nvPr>
            <p:ph idx="1"/>
          </p:nvPr>
        </p:nvSpPr>
        <p:spPr>
          <a:xfrm>
            <a:off x="780694" y="618417"/>
            <a:ext cx="10493828" cy="6018245"/>
          </a:xfrm>
        </p:spPr>
        <p:txBody>
          <a:bodyPr numCol="2">
            <a:noAutofit/>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a:t>
            </a:r>
            <a:r>
              <a:rPr lang="en-US" dirty="0">
                <a:latin typeface="Arial" panose="020B0604020202020204" pitchFamily="34" charset="0"/>
                <a:cs typeface="Arial" panose="020B0604020202020204" pitchFamily="34" charset="0"/>
              </a:rPr>
              <a:t>:             </a:t>
            </a:r>
          </a:p>
          <a:p>
            <a:pPr marL="0" indent="0" algn="ctr">
              <a:buNone/>
            </a:pPr>
            <a:r>
              <a:rPr lang="en-US" dirty="0">
                <a:latin typeface="Arial" panose="020B0604020202020204" pitchFamily="34" charset="0"/>
                <a:cs typeface="Arial" panose="020B0604020202020204" pitchFamily="34" charset="0"/>
              </a:rPr>
              <a:t>    </a:t>
            </a: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a:t>
            </a:r>
            <a:r>
              <a:rPr lang="en-US" dirty="0">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dirty="0">
                <a:effectLst/>
                <a:latin typeface="Arial" panose="020B0604020202020204" pitchFamily="34" charset="0"/>
                <a:ea typeface="Calibri" panose="020F0502020204030204" pitchFamily="34" charset="0"/>
                <a:cs typeface="Arial" panose="020B0604020202020204" pitchFamily="34" charset="0"/>
              </a:rPr>
              <a:t>A Health-IoT Platform Based on the Integration of Intelligent Packaging , Unobtrusive Bio-Sensor and Intelligent Medicine Box.</a:t>
            </a:r>
          </a:p>
          <a:p>
            <a:pPr marL="0" indent="0" algn="ctr">
              <a:buNone/>
            </a:pPr>
            <a:endParaRPr lang="en-US"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err="1">
                <a:effectLst/>
                <a:latin typeface="Arial" panose="020B0604020202020204" pitchFamily="34" charset="0"/>
                <a:ea typeface="Calibri" panose="020F0502020204030204" pitchFamily="34" charset="0"/>
                <a:cs typeface="Arial" panose="020B0604020202020204" pitchFamily="34" charset="0"/>
              </a:rPr>
              <a:t>Geng</a:t>
            </a:r>
            <a:r>
              <a:rPr lang="en-IN" dirty="0">
                <a:effectLst/>
                <a:latin typeface="Arial" panose="020B0604020202020204" pitchFamily="34" charset="0"/>
                <a:ea typeface="Calibri" panose="020F0502020204030204" pitchFamily="34" charset="0"/>
                <a:cs typeface="Arial" panose="020B0604020202020204" pitchFamily="34" charset="0"/>
              </a:rPr>
              <a:t> Yang, Li </a:t>
            </a:r>
            <a:r>
              <a:rPr lang="en-IN" dirty="0" err="1">
                <a:effectLst/>
                <a:latin typeface="Arial" panose="020B0604020202020204" pitchFamily="34" charset="0"/>
                <a:ea typeface="Calibri" panose="020F0502020204030204" pitchFamily="34" charset="0"/>
                <a:cs typeface="Arial" panose="020B0604020202020204" pitchFamily="34" charset="0"/>
              </a:rPr>
              <a:t>Xie</a:t>
            </a:r>
            <a:r>
              <a:rPr lang="en-IN" dirty="0">
                <a:effectLst/>
                <a:latin typeface="Arial" panose="020B0604020202020204" pitchFamily="34" charset="0"/>
                <a:ea typeface="Calibri" panose="020F0502020204030204" pitchFamily="34" charset="0"/>
                <a:cs typeface="Arial" panose="020B0604020202020204" pitchFamily="34" charset="0"/>
              </a:rPr>
              <a:t> , Matti </a:t>
            </a:r>
            <a:r>
              <a:rPr lang="en-IN" dirty="0" err="1">
                <a:effectLst/>
                <a:latin typeface="Arial" panose="020B0604020202020204" pitchFamily="34" charset="0"/>
                <a:ea typeface="Calibri" panose="020F0502020204030204" pitchFamily="34" charset="0"/>
                <a:cs typeface="Arial" panose="020B0604020202020204" pitchFamily="34" charset="0"/>
              </a:rPr>
              <a:t>Mantysalo</a:t>
            </a:r>
            <a:r>
              <a:rPr lang="en-IN" dirty="0">
                <a:effectLst/>
                <a:latin typeface="Arial" panose="020B0604020202020204" pitchFamily="34" charset="0"/>
                <a:ea typeface="Calibri" panose="020F0502020204030204" pitchFamily="34" charset="0"/>
                <a:cs typeface="Arial" panose="020B0604020202020204" pitchFamily="34" charset="0"/>
              </a:rPr>
              <a:t> , </a:t>
            </a:r>
            <a:r>
              <a:rPr lang="en-IN" dirty="0" err="1">
                <a:effectLst/>
                <a:latin typeface="Arial" panose="020B0604020202020204" pitchFamily="34" charset="0"/>
                <a:ea typeface="Calibri" panose="020F0502020204030204" pitchFamily="34" charset="0"/>
                <a:cs typeface="Arial" panose="020B0604020202020204" pitchFamily="34" charset="0"/>
              </a:rPr>
              <a:t>Xiaolin</a:t>
            </a:r>
            <a:r>
              <a:rPr lang="en-IN" dirty="0">
                <a:effectLst/>
                <a:latin typeface="Arial" panose="020B0604020202020204" pitchFamily="34" charset="0"/>
                <a:ea typeface="Calibri" panose="020F0502020204030204" pitchFamily="34" charset="0"/>
                <a:cs typeface="Arial" panose="020B0604020202020204" pitchFamily="34" charset="0"/>
              </a:rPr>
              <a:t> Zhou, </a:t>
            </a:r>
            <a:r>
              <a:rPr lang="en-IN" dirty="0" err="1">
                <a:effectLst/>
                <a:latin typeface="Arial" panose="020B0604020202020204" pitchFamily="34" charset="0"/>
                <a:ea typeface="Calibri" panose="020F0502020204030204" pitchFamily="34" charset="0"/>
                <a:cs typeface="Arial" panose="020B0604020202020204" pitchFamily="34" charset="0"/>
              </a:rPr>
              <a:t>Zhibo</a:t>
            </a:r>
            <a:r>
              <a:rPr lang="en-IN" dirty="0">
                <a:effectLst/>
                <a:latin typeface="Arial" panose="020B0604020202020204" pitchFamily="34" charset="0"/>
                <a:ea typeface="Calibri" panose="020F0502020204030204" pitchFamily="34" charset="0"/>
                <a:cs typeface="Arial" panose="020B0604020202020204" pitchFamily="34" charset="0"/>
              </a:rPr>
              <a:t> Pang, Li Da Xu, Sharon Kao-Walter.</a:t>
            </a:r>
          </a:p>
          <a:p>
            <a:pPr marL="0" indent="0">
              <a:buNone/>
            </a:pPr>
            <a:endParaRPr lang="en-IN" dirty="0">
              <a:latin typeface="Arial" panose="020B0604020202020204" pitchFamily="34" charset="0"/>
              <a:cs typeface="Arial" panose="020B0604020202020204" pitchFamily="34" charset="0"/>
            </a:endParaRPr>
          </a:p>
          <a:p>
            <a:pPr marL="0" indent="0">
              <a:buNone/>
            </a:pPr>
            <a:r>
              <a:rPr lang="en-US" dirty="0">
                <a:effectLst/>
                <a:latin typeface="Arial" panose="020B0604020202020204" pitchFamily="34" charset="0"/>
                <a:ea typeface="Calibri" panose="020F0502020204030204" pitchFamily="34" charset="0"/>
                <a:cs typeface="Arial" panose="020B0604020202020204" pitchFamily="34" charset="0"/>
              </a:rPr>
              <a:t>IEEE paper on A Health-IoT Platform.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2015, April 4</a:t>
            </a:r>
          </a:p>
          <a:p>
            <a:pPr marL="0" indent="0">
              <a:buNone/>
            </a:pPr>
            <a:endParaRPr lang="en-US"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dirty="0">
                <a:effectLst/>
                <a:latin typeface="Arial" panose="020B0604020202020204" pitchFamily="34" charset="0"/>
                <a:ea typeface="Calibri" panose="020F0502020204030204" pitchFamily="34" charset="0"/>
                <a:cs typeface="Arial" panose="020B0604020202020204" pitchFamily="34" charset="0"/>
              </a:rPr>
              <a:t>To develop an intelligent home-based there is a suggested and implemented healthcare platform. It entails Connectivity for I Med Box and communication for I Med Pack capabilities made possible by SOC, Bio-Patch, and RFID. IoT and it combine.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88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3B00-30A3-DF47-9252-EC405189350C}"/>
              </a:ext>
            </a:extLst>
          </p:cNvPr>
          <p:cNvSpPr>
            <a:spLocks noGrp="1"/>
          </p:cNvSpPr>
          <p:nvPr>
            <p:ph type="title"/>
          </p:nvPr>
        </p:nvSpPr>
        <p:spPr>
          <a:xfrm>
            <a:off x="2592925" y="251927"/>
            <a:ext cx="8911687" cy="513183"/>
          </a:xfrm>
        </p:spPr>
        <p:txBody>
          <a:bodyPr>
            <a:noAutofit/>
          </a:bodyPr>
          <a:lstStyle/>
          <a:p>
            <a:r>
              <a:rPr lang="en-IN" sz="2800" b="1" dirty="0">
                <a:solidFill>
                  <a:schemeClr val="accent1">
                    <a:lumMod val="50000"/>
                  </a:schemeClr>
                </a:solidFill>
                <a:latin typeface="Arial" panose="020B0604020202020204" pitchFamily="34" charset="0"/>
                <a:cs typeface="Arial" panose="020B0604020202020204" pitchFamily="34" charset="0"/>
              </a:rPr>
              <a:t>LITERATURE SURVEY - 2</a:t>
            </a:r>
          </a:p>
        </p:txBody>
      </p:sp>
      <p:sp>
        <p:nvSpPr>
          <p:cNvPr id="3" name="Content Placeholder 2">
            <a:extLst>
              <a:ext uri="{FF2B5EF4-FFF2-40B4-BE49-F238E27FC236}">
                <a16:creationId xmlns:a16="http://schemas.microsoft.com/office/drawing/2014/main" id="{600AA202-89E6-6AC2-FB7B-6C8C91B65104}"/>
              </a:ext>
            </a:extLst>
          </p:cNvPr>
          <p:cNvSpPr>
            <a:spLocks noGrp="1"/>
          </p:cNvSpPr>
          <p:nvPr>
            <p:ph idx="1"/>
          </p:nvPr>
        </p:nvSpPr>
        <p:spPr>
          <a:xfrm>
            <a:off x="1660849" y="849086"/>
            <a:ext cx="10179665" cy="5756987"/>
          </a:xfrm>
        </p:spPr>
        <p:txBody>
          <a:bodyPr numCol="2">
            <a:normAutofit fontScale="92500" lnSpcReduction="10000"/>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a:t>
            </a: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r>
              <a:rPr lang="en-US" b="1" dirty="0">
                <a:solidFill>
                  <a:schemeClr val="accent1">
                    <a:lumMod val="50000"/>
                  </a:schemeClr>
                </a:solidFill>
                <a:latin typeface="Arial" panose="020B0604020202020204" pitchFamily="34" charset="0"/>
                <a:cs typeface="Arial" panose="020B0604020202020204" pitchFamily="34" charset="0"/>
              </a:rPr>
              <a:t>                                                                                                    </a:t>
            </a:r>
            <a:r>
              <a:rPr lang="en-GB" b="1" dirty="0">
                <a:effectLst/>
                <a:latin typeface="Arial" pitchFamily="34" charset="0"/>
                <a:ea typeface="Times New Roman" panose="02020603050405020304" pitchFamily="18" charset="0"/>
                <a:cs typeface="Arial" pitchFamily="34" charset="0"/>
              </a:rPr>
              <a:t>	</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Convalescent Plasma Therapy</a:t>
            </a: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M N </a:t>
            </a:r>
            <a:r>
              <a:rPr lang="en-IN" dirty="0" err="1">
                <a:effectLst/>
                <a:latin typeface="Arial" panose="020B0604020202020204" pitchFamily="34" charset="0"/>
                <a:ea typeface="Calibri" panose="020F0502020204030204" pitchFamily="34" charset="0"/>
                <a:cs typeface="Arial" panose="020B0604020202020204" pitchFamily="34" charset="0"/>
              </a:rPr>
              <a:t>Noorshidha</a:t>
            </a:r>
            <a:r>
              <a:rPr lang="en-IN" dirty="0">
                <a:effectLst/>
                <a:latin typeface="Arial" panose="020B0604020202020204" pitchFamily="34" charset="0"/>
                <a:ea typeface="Calibri" panose="020F0502020204030204" pitchFamily="34" charset="0"/>
                <a:cs typeface="Arial" panose="020B0604020202020204" pitchFamily="34" charset="0"/>
              </a:rPr>
              <a:t>, G. </a:t>
            </a:r>
            <a:r>
              <a:rPr lang="en-IN" dirty="0" err="1">
                <a:effectLst/>
                <a:latin typeface="Arial" panose="020B0604020202020204" pitchFamily="34" charset="0"/>
                <a:ea typeface="Calibri" panose="020F0502020204030204" pitchFamily="34" charset="0"/>
                <a:cs typeface="Arial" panose="020B0604020202020204" pitchFamily="34" charset="0"/>
              </a:rPr>
              <a:t>Aghil</a:t>
            </a:r>
            <a:r>
              <a:rPr lang="en-IN" dirty="0">
                <a:effectLst/>
                <a:latin typeface="Arial" panose="020B0604020202020204" pitchFamily="34" charset="0"/>
                <a:ea typeface="Calibri" panose="020F0502020204030204" pitchFamily="34" charset="0"/>
                <a:cs typeface="Arial" panose="020B0604020202020204" pitchFamily="34" charset="0"/>
              </a:rPr>
              <a:t> ,Department of Computer Science, National Institute of Technology        Puducherry, Karaikal, India</a:t>
            </a: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2021 International Conference on Artificial Intelligence and Smart Systems (ICAIS)</a:t>
            </a: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2021 10-12 March</a:t>
            </a:r>
          </a:p>
          <a:p>
            <a:pPr marL="0" indent="0">
              <a:lnSpc>
                <a:spcPct val="107000"/>
              </a:lnSpc>
              <a:spcAft>
                <a:spcPts val="800"/>
              </a:spcAft>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 Convalescent Plasma Therapy is an investigational therapeutic method recommended as a treatment strategy for COVID- 19 as vaccines, and proper treatment methods were unavailable. Evaluating plasma holds in the presence of multiple infections paper name.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373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1350-0867-370B-A53A-453E433A987E}"/>
              </a:ext>
            </a:extLst>
          </p:cNvPr>
          <p:cNvSpPr>
            <a:spLocks noGrp="1"/>
          </p:cNvSpPr>
          <p:nvPr>
            <p:ph type="title"/>
          </p:nvPr>
        </p:nvSpPr>
        <p:spPr>
          <a:xfrm>
            <a:off x="1837179" y="184863"/>
            <a:ext cx="8911687" cy="550505"/>
          </a:xfrm>
        </p:spPr>
        <p:txBody>
          <a:bodyPr>
            <a:normAutofit/>
          </a:bodyPr>
          <a:lstStyle/>
          <a:p>
            <a:r>
              <a:rPr lang="en-IN" sz="2800" b="1" dirty="0">
                <a:solidFill>
                  <a:schemeClr val="accent1">
                    <a:lumMod val="50000"/>
                  </a:schemeClr>
                </a:solidFill>
                <a:latin typeface="Arial" panose="020B0604020202020204" pitchFamily="34" charset="0"/>
                <a:cs typeface="Arial" panose="020B0604020202020204" pitchFamily="34" charset="0"/>
              </a:rPr>
              <a:t>LITERATURE SURVEY - 3</a:t>
            </a:r>
          </a:p>
        </p:txBody>
      </p:sp>
      <p:sp>
        <p:nvSpPr>
          <p:cNvPr id="3" name="Content Placeholder 2">
            <a:extLst>
              <a:ext uri="{FF2B5EF4-FFF2-40B4-BE49-F238E27FC236}">
                <a16:creationId xmlns:a16="http://schemas.microsoft.com/office/drawing/2014/main" id="{FA1FDD99-19E0-9311-5A22-8F667C089C83}"/>
              </a:ext>
            </a:extLst>
          </p:cNvPr>
          <p:cNvSpPr>
            <a:spLocks noGrp="1"/>
          </p:cNvSpPr>
          <p:nvPr>
            <p:ph idx="1"/>
          </p:nvPr>
        </p:nvSpPr>
        <p:spPr>
          <a:xfrm>
            <a:off x="1623528" y="802434"/>
            <a:ext cx="9125338" cy="5784978"/>
          </a:xfrm>
        </p:spPr>
        <p:txBody>
          <a:bodyPr numCol="2">
            <a:normAutofit fontScale="92500" lnSpcReduction="10000"/>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p>
          <a:p>
            <a:endParaRPr lang="en-US" b="1" dirty="0">
              <a:solidFill>
                <a:schemeClr val="accent1">
                  <a:lumMod val="50000"/>
                </a:schemeClr>
              </a:solidFill>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 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solidFill>
                <a:schemeClr val="accent2">
                  <a:lumMod val="75000"/>
                </a:schemeClr>
              </a:solidFill>
              <a:latin typeface="Arial" panose="020B0604020202020204" pitchFamily="34" charset="0"/>
              <a:cs typeface="Arial" panose="020B0604020202020204" pitchFamily="34" charset="0"/>
            </a:endParaRP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Mechanisms of Physical Plasma-</a:t>
            </a:r>
            <a:r>
              <a:rPr lang="en-IN" dirty="0" err="1">
                <a:effectLst/>
                <a:latin typeface="Arial" panose="020B0604020202020204" pitchFamily="34" charset="0"/>
                <a:ea typeface="Calibri" panose="020F0502020204030204" pitchFamily="34" charset="0"/>
                <a:cs typeface="Arial" panose="020B0604020202020204" pitchFamily="34" charset="0"/>
              </a:rPr>
              <a:t>Incuded</a:t>
            </a:r>
            <a:r>
              <a:rPr lang="en-IN" dirty="0">
                <a:effectLst/>
                <a:latin typeface="Arial" panose="020B0604020202020204" pitchFamily="34" charset="0"/>
                <a:ea typeface="Calibri" panose="020F0502020204030204" pitchFamily="34" charset="0"/>
                <a:cs typeface="Arial" panose="020B0604020202020204" pitchFamily="34" charset="0"/>
              </a:rPr>
              <a:t> Blood </a:t>
            </a:r>
            <a:r>
              <a:rPr lang="en-IN" dirty="0" err="1">
                <a:effectLst/>
                <a:latin typeface="Arial" panose="020B0604020202020204" pitchFamily="34" charset="0"/>
                <a:ea typeface="Calibri" panose="020F0502020204030204" pitchFamily="34" charset="0"/>
                <a:cs typeface="Arial" panose="020B0604020202020204" pitchFamily="34" charset="0"/>
              </a:rPr>
              <a:t>Coagualtion</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err="1">
                <a:latin typeface="Arial" panose="020B0604020202020204" pitchFamily="34" charset="0"/>
                <a:ea typeface="Calibri" panose="020F0502020204030204" pitchFamily="34" charset="0"/>
                <a:cs typeface="Arial" panose="020B0604020202020204" pitchFamily="34" charset="0"/>
              </a:rPr>
              <a:t>F.</a:t>
            </a:r>
            <a:r>
              <a:rPr lang="en-IN" dirty="0" err="1">
                <a:effectLst/>
                <a:latin typeface="Arial" panose="020B0604020202020204" pitchFamily="34" charset="0"/>
                <a:ea typeface="Calibri" panose="020F0502020204030204" pitchFamily="34" charset="0"/>
                <a:cs typeface="Arial" panose="020B0604020202020204" pitchFamily="34" charset="0"/>
              </a:rPr>
              <a:t>Hille</a:t>
            </a:r>
            <a:r>
              <a:rPr lang="en-IN" dirty="0">
                <a:latin typeface="Arial" panose="020B0604020202020204" pitchFamily="34" charset="0"/>
                <a:ea typeface="Calibri" panose="020F0502020204030204" pitchFamily="34" charset="0"/>
                <a:cs typeface="Arial" panose="020B0604020202020204" pitchFamily="34" charset="0"/>
              </a:rPr>
              <a:t> </a:t>
            </a:r>
            <a:r>
              <a:rPr lang="en-IN" dirty="0">
                <a:effectLst/>
                <a:latin typeface="Arial" panose="020B0604020202020204" pitchFamily="34" charset="0"/>
                <a:ea typeface="Calibri" panose="020F0502020204030204" pitchFamily="34" charset="0"/>
                <a:cs typeface="Arial" panose="020B0604020202020204" pitchFamily="34" charset="0"/>
              </a:rPr>
              <a:t>Chair for Physics of Electrotechnology, Technical University of Munich, Germany.</a:t>
            </a: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IEEE International Conference on Plasma Science (ICOPS)</a:t>
            </a: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2021 12-16 September</a:t>
            </a: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Interestingly, incubation of whole blood with concentration-matched hemolysates phenocopied the plasmas-mediated platelet activation. Hence, we identified </a:t>
            </a:r>
            <a:r>
              <a:rPr lang="en-IN" dirty="0" err="1">
                <a:effectLst/>
                <a:latin typeface="Arial" panose="020B0604020202020204" pitchFamily="34" charset="0"/>
                <a:ea typeface="Calibri" panose="020F0502020204030204" pitchFamily="34" charset="0"/>
                <a:cs typeface="Arial" panose="020B0604020202020204" pitchFamily="34" charset="0"/>
              </a:rPr>
              <a:t>hemolysis</a:t>
            </a:r>
            <a:r>
              <a:rPr lang="en-IN" dirty="0">
                <a:effectLst/>
                <a:latin typeface="Arial" panose="020B0604020202020204" pitchFamily="34" charset="0"/>
                <a:ea typeface="Calibri" panose="020F0502020204030204" pitchFamily="34" charset="0"/>
                <a:cs typeface="Arial" panose="020B0604020202020204" pitchFamily="34" charset="0"/>
              </a:rPr>
              <a:t> being the main mechanism of plasma-induced blood coagulation via platelet activation.</a:t>
            </a: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945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538E-7A2B-DC70-A1CE-94A33C525EC6}"/>
              </a:ext>
            </a:extLst>
          </p:cNvPr>
          <p:cNvSpPr>
            <a:spLocks noGrp="1"/>
          </p:cNvSpPr>
          <p:nvPr>
            <p:ph type="title"/>
          </p:nvPr>
        </p:nvSpPr>
        <p:spPr>
          <a:xfrm>
            <a:off x="1586205" y="130630"/>
            <a:ext cx="9918408" cy="550506"/>
          </a:xfrm>
        </p:spPr>
        <p:txBody>
          <a:bodyPr>
            <a:normAutofit/>
          </a:bodyPr>
          <a:lstStyle/>
          <a:p>
            <a:r>
              <a:rPr lang="en-IN" sz="2800" b="1" dirty="0">
                <a:solidFill>
                  <a:schemeClr val="accent1">
                    <a:lumMod val="50000"/>
                  </a:schemeClr>
                </a:solidFill>
                <a:latin typeface="Arial" panose="020B0604020202020204" pitchFamily="34" charset="0"/>
                <a:cs typeface="Arial" panose="020B0604020202020204" pitchFamily="34" charset="0"/>
              </a:rPr>
              <a:t>LITERATURE SURVEY - 4</a:t>
            </a:r>
          </a:p>
        </p:txBody>
      </p:sp>
      <p:sp>
        <p:nvSpPr>
          <p:cNvPr id="3" name="Content Placeholder 2">
            <a:extLst>
              <a:ext uri="{FF2B5EF4-FFF2-40B4-BE49-F238E27FC236}">
                <a16:creationId xmlns:a16="http://schemas.microsoft.com/office/drawing/2014/main" id="{45DDBD4C-719E-DDC7-115D-2FFEB778C556}"/>
              </a:ext>
            </a:extLst>
          </p:cNvPr>
          <p:cNvSpPr>
            <a:spLocks noGrp="1"/>
          </p:cNvSpPr>
          <p:nvPr>
            <p:ph idx="1"/>
          </p:nvPr>
        </p:nvSpPr>
        <p:spPr>
          <a:xfrm>
            <a:off x="1586205" y="1594563"/>
            <a:ext cx="10300997" cy="5542382"/>
          </a:xfrm>
        </p:spPr>
        <p:txBody>
          <a:bodyPr numCol="2">
            <a:normAutofit/>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a:t>
            </a: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Use of Non-Thermal Atmospheric Pressure Plasma Discharge for Coagulation and Sterilization of Surface Wounds</a:t>
            </a: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C. Sandow Infineon Technologies AG, </a:t>
            </a:r>
            <a:r>
              <a:rPr lang="en-IN" dirty="0" err="1">
                <a:effectLst/>
                <a:latin typeface="Arial" panose="020B0604020202020204" pitchFamily="34" charset="0"/>
                <a:ea typeface="Calibri" panose="020F0502020204030204" pitchFamily="34" charset="0"/>
                <a:cs typeface="Arial" panose="020B0604020202020204" pitchFamily="34" charset="0"/>
              </a:rPr>
              <a:t>Neubiberg</a:t>
            </a:r>
            <a:r>
              <a:rPr lang="en-IN" dirty="0">
                <a:effectLst/>
                <a:latin typeface="Arial" panose="020B0604020202020204" pitchFamily="34" charset="0"/>
                <a:ea typeface="Calibri" panose="020F0502020204030204" pitchFamily="34" charset="0"/>
                <a:cs typeface="Arial" panose="020B0604020202020204" pitchFamily="34" charset="0"/>
              </a:rPr>
              <a:t>, Germany</a:t>
            </a: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IEEE International Conference on Plasma Science (ICOPS)</a:t>
            </a:r>
            <a:endParaRPr lang="en-IN" dirty="0">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12-16 September</a:t>
            </a: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Our experiments have shown that such plasma treatment hastens Coagulation and causes simultaneous wound sterilization.</a:t>
            </a:r>
          </a:p>
          <a:p>
            <a:pPr marL="0" indent="0">
              <a:buNone/>
            </a:pPr>
            <a:endParaRPr lang="en-US" b="1" dirty="0">
              <a:solidFill>
                <a:schemeClr val="accent1">
                  <a:lumMod val="50000"/>
                </a:schemeClr>
              </a:solidFill>
            </a:endParaRPr>
          </a:p>
        </p:txBody>
      </p:sp>
    </p:spTree>
    <p:extLst>
      <p:ext uri="{BB962C8B-B14F-4D97-AF65-F5344CB8AC3E}">
        <p14:creationId xmlns:p14="http://schemas.microsoft.com/office/powerpoint/2010/main" val="296759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7BCC-81F8-8034-A461-E6742247CD67}"/>
              </a:ext>
            </a:extLst>
          </p:cNvPr>
          <p:cNvSpPr>
            <a:spLocks noGrp="1"/>
          </p:cNvSpPr>
          <p:nvPr>
            <p:ph type="title"/>
          </p:nvPr>
        </p:nvSpPr>
        <p:spPr>
          <a:xfrm>
            <a:off x="1638299" y="233265"/>
            <a:ext cx="9955730" cy="429208"/>
          </a:xfrm>
        </p:spPr>
        <p:txBody>
          <a:bodyPr>
            <a:noAutofit/>
          </a:bodyPr>
          <a:lstStyle/>
          <a:p>
            <a:r>
              <a:rPr lang="en-IN" sz="2800" b="1" dirty="0">
                <a:solidFill>
                  <a:schemeClr val="accent2">
                    <a:lumMod val="75000"/>
                  </a:schemeClr>
                </a:solidFill>
                <a:latin typeface="Arial" panose="020B0604020202020204" pitchFamily="34" charset="0"/>
                <a:cs typeface="Arial" panose="020B0604020202020204" pitchFamily="34" charset="0"/>
              </a:rPr>
              <a:t>LITERATURE</a:t>
            </a:r>
            <a:r>
              <a:rPr lang="en-IN" sz="2800" b="1" dirty="0">
                <a:solidFill>
                  <a:schemeClr val="accent1">
                    <a:lumMod val="50000"/>
                  </a:schemeClr>
                </a:solidFill>
                <a:latin typeface="Arial" panose="020B0604020202020204" pitchFamily="34" charset="0"/>
                <a:cs typeface="Arial" panose="020B0604020202020204" pitchFamily="34" charset="0"/>
              </a:rPr>
              <a:t> SURVEY - 5</a:t>
            </a:r>
          </a:p>
        </p:txBody>
      </p:sp>
      <p:sp>
        <p:nvSpPr>
          <p:cNvPr id="3" name="Content Placeholder 2">
            <a:extLst>
              <a:ext uri="{FF2B5EF4-FFF2-40B4-BE49-F238E27FC236}">
                <a16:creationId xmlns:a16="http://schemas.microsoft.com/office/drawing/2014/main" id="{C8900365-BFD0-6103-1A88-BFA56F83E73B}"/>
              </a:ext>
            </a:extLst>
          </p:cNvPr>
          <p:cNvSpPr>
            <a:spLocks noGrp="1"/>
          </p:cNvSpPr>
          <p:nvPr>
            <p:ph idx="1"/>
          </p:nvPr>
        </p:nvSpPr>
        <p:spPr>
          <a:xfrm>
            <a:off x="1727716" y="1591841"/>
            <a:ext cx="9866313" cy="5551715"/>
          </a:xfrm>
        </p:spPr>
        <p:txBody>
          <a:bodyPr numCol="2">
            <a:normAutofit/>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solidFill>
                <a:schemeClr val="accent1">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1">
                  <a:lumMod val="75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US" dirty="0">
                <a:latin typeface="Arial" panose="020B0604020202020204" pitchFamily="34" charset="0"/>
                <a:cs typeface="Arial" panose="020B0604020202020204" pitchFamily="34" charset="0"/>
              </a:rPr>
              <a:t>:               </a:t>
            </a: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a:t>
            </a:r>
          </a:p>
          <a:p>
            <a:pPr marL="0" indent="0" algn="ctr">
              <a:buNone/>
            </a:pP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a:p>
            <a:pPr algn="ctr"/>
            <a:r>
              <a:rPr lang="en-US" b="1" dirty="0">
                <a:solidFill>
                  <a:schemeClr val="accent1">
                    <a:lumMod val="50000"/>
                  </a:schemeClr>
                </a:solidFill>
                <a:latin typeface="Arial" panose="020B0604020202020204" pitchFamily="34" charset="0"/>
                <a:cs typeface="Arial" panose="020B0604020202020204" pitchFamily="34" charset="0"/>
              </a:rPr>
              <a:t>OBJECTIVE OF THE PROJECT        :</a:t>
            </a:r>
            <a:endParaRPr lang="en-US" dirty="0">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lgn="ctr">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Data driven approach for finding the Best Plasma Donors</a:t>
            </a: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N.E. Islam University of New </a:t>
            </a:r>
            <a:r>
              <a:rPr lang="en-IN" dirty="0" err="1">
                <a:effectLst/>
                <a:latin typeface="Arial" panose="020B0604020202020204" pitchFamily="34" charset="0"/>
                <a:ea typeface="Calibri" panose="020F0502020204030204" pitchFamily="34" charset="0"/>
                <a:cs typeface="Arial" panose="020B0604020202020204" pitchFamily="34" charset="0"/>
              </a:rPr>
              <a:t>Mexi</a:t>
            </a:r>
            <a:r>
              <a:rPr lang="en-IN" dirty="0">
                <a:effectLst/>
                <a:latin typeface="Arial" panose="020B0604020202020204" pitchFamily="34" charset="0"/>
                <a:ea typeface="Calibri" panose="020F0502020204030204" pitchFamily="34" charset="0"/>
                <a:cs typeface="Arial" panose="020B0604020202020204" pitchFamily="34" charset="0"/>
              </a:rPr>
              <a:t> Albuquerque, NM, USE. </a:t>
            </a:r>
            <a:r>
              <a:rPr lang="en-IN" dirty="0" err="1">
                <a:effectLst/>
                <a:latin typeface="Arial" panose="020B0604020202020204" pitchFamily="34" charset="0"/>
                <a:ea typeface="Calibri" panose="020F0502020204030204" pitchFamily="34" charset="0"/>
                <a:cs typeface="Arial" panose="020B0604020202020204" pitchFamily="34" charset="0"/>
              </a:rPr>
              <a:t>Schamiloglu</a:t>
            </a:r>
            <a:r>
              <a:rPr lang="en-IN" dirty="0">
                <a:effectLst/>
                <a:latin typeface="Arial" panose="020B0604020202020204" pitchFamily="34" charset="0"/>
                <a:ea typeface="Calibri" panose="020F0502020204030204" pitchFamily="34" charset="0"/>
                <a:cs typeface="Arial" panose="020B0604020202020204" pitchFamily="34" charset="0"/>
              </a:rPr>
              <a:t>.</a:t>
            </a: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Abstracts IEEE International Conference on Plasma Science</a:t>
            </a: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effectLst/>
                <a:latin typeface="Arial" panose="020B0604020202020204" pitchFamily="34" charset="0"/>
                <a:ea typeface="Calibri" panose="020F0502020204030204" pitchFamily="34" charset="0"/>
                <a:cs typeface="Arial" panose="020B0604020202020204" pitchFamily="34" charset="0"/>
              </a:rPr>
              <a:t>2010 </a:t>
            </a:r>
            <a:r>
              <a:rPr lang="en-IN" dirty="0">
                <a:latin typeface="Arial" panose="020B0604020202020204" pitchFamily="34" charset="0"/>
                <a:ea typeface="Calibri" panose="020F0502020204030204" pitchFamily="34" charset="0"/>
                <a:cs typeface="Arial" panose="020B0604020202020204" pitchFamily="34" charset="0"/>
              </a:rPr>
              <a:t>J</a:t>
            </a:r>
            <a:r>
              <a:rPr lang="en-IN" dirty="0">
                <a:effectLst/>
                <a:latin typeface="Arial" panose="020B0604020202020204" pitchFamily="34" charset="0"/>
                <a:ea typeface="Calibri" panose="020F0502020204030204" pitchFamily="34" charset="0"/>
                <a:cs typeface="Arial" panose="020B0604020202020204" pitchFamily="34" charset="0"/>
              </a:rPr>
              <a:t>une 20</a:t>
            </a:r>
          </a:p>
          <a:p>
            <a:pPr marL="0" indent="0">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dirty="0">
                <a:effectLst/>
                <a:latin typeface="Arial" panose="020B0604020202020204" pitchFamily="34" charset="0"/>
                <a:ea typeface="Calibri" panose="020F0502020204030204" pitchFamily="34" charset="0"/>
                <a:cs typeface="Arial" panose="020B0604020202020204" pitchFamily="34" charset="0"/>
              </a:rPr>
              <a:t>The effectiveness of antibodies is affected by the health and clinical</a:t>
            </a:r>
          </a:p>
          <a:p>
            <a:pPr marL="0" indent="0">
              <a:buNone/>
            </a:pPr>
            <a:endParaRPr lang="en-US"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80283600"/>
      </p:ext>
    </p:extLst>
  </p:cSld>
  <p:clrMapOvr>
    <a:masterClrMapping/>
  </p:clrMapOvr>
</p:sld>
</file>

<file path=ppt/theme/theme1.xml><?xml version="1.0" encoding="utf-8"?>
<a:theme xmlns:a="http://schemas.openxmlformats.org/drawingml/2006/main" name="Wisp">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TM02892315[[fn=Wisp]]</Template>
  <TotalTime>279</TotalTime>
  <Words>1247</Words>
  <Application>Microsoft Office PowerPoint</Application>
  <PresentationFormat>Widescreen</PresentationFormat>
  <Paragraphs>260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PLASMA DONOR  APPLICATION</vt:lpstr>
      <vt:lpstr>NAME OF THE MENTOR:  DR. S.PONMALAR  TEAM LEADER :  VENMATHEE.B.T   TEAM ID:        PNT2022TMID23085         TEAM MEMBERS:  DURGA VISHALINI.M       PRIYANKA.V       RITHIHA.S.K</vt:lpstr>
      <vt:lpstr>PROBLEM DEFINITION:</vt:lpstr>
      <vt:lpstr>OBJECTIVE:</vt:lpstr>
      <vt:lpstr>LITERATURE SURVEY-1 </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CRITICAL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DONOR APPLICATION</dc:title>
  <dc:creator>Durga Murugan</dc:creator>
  <cp:lastModifiedBy>venmathee cse</cp:lastModifiedBy>
  <cp:revision>24</cp:revision>
  <dcterms:created xsi:type="dcterms:W3CDTF">2022-09-09T09:43:10Z</dcterms:created>
  <dcterms:modified xsi:type="dcterms:W3CDTF">2022-09-09T14:41:24Z</dcterms:modified>
</cp:coreProperties>
</file>