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1E67-8834-B5D5-22A2-E3EBB31B3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F3F077-7CA2-137A-4E33-683D9F63A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8823F3-15EC-9E7A-FFBA-26C7D7A6FAEB}"/>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5" name="Footer Placeholder 4">
            <a:extLst>
              <a:ext uri="{FF2B5EF4-FFF2-40B4-BE49-F238E27FC236}">
                <a16:creationId xmlns:a16="http://schemas.microsoft.com/office/drawing/2014/main" id="{EAA97FA8-0AA4-22FF-9FC1-EA2644CB9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4CA3C-6F7A-1F7F-4F49-AB9065334FC2}"/>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222799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2A7C-6975-1DE0-C661-89F531A173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C6BC6-C813-144A-7EDE-69F0736B8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229E9-B6E4-9B15-333C-03DFA4BDEDCA}"/>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5" name="Footer Placeholder 4">
            <a:extLst>
              <a:ext uri="{FF2B5EF4-FFF2-40B4-BE49-F238E27FC236}">
                <a16:creationId xmlns:a16="http://schemas.microsoft.com/office/drawing/2014/main" id="{E2DB4B0F-EC90-3B21-CF52-99B335762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944EE-B063-C675-F5BE-A90D395745B8}"/>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375236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EC7DD-244F-3D6E-0F8B-5DF468E88C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B2DD3-CF06-6736-97FE-41E579568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24B824-183D-F3DA-2930-BFACA15F0594}"/>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5" name="Footer Placeholder 4">
            <a:extLst>
              <a:ext uri="{FF2B5EF4-FFF2-40B4-BE49-F238E27FC236}">
                <a16:creationId xmlns:a16="http://schemas.microsoft.com/office/drawing/2014/main" id="{3948FCE8-AA6C-29CA-DB97-A54472D39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9BD4C-721A-20A9-44C5-EBB75004E420}"/>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2912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AAF3-7A68-DD0D-651E-68A5419D5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AE8E42-7225-AEDE-8236-0B610F2E5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C0AF6-B388-09B5-E8C1-06BF485C46E3}"/>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5" name="Footer Placeholder 4">
            <a:extLst>
              <a:ext uri="{FF2B5EF4-FFF2-40B4-BE49-F238E27FC236}">
                <a16:creationId xmlns:a16="http://schemas.microsoft.com/office/drawing/2014/main" id="{8BBA575F-9EC6-E98C-ADB9-EE2D352F3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FCA7D-E673-8A6B-D942-E5B2C80AE152}"/>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41485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A46F-47B7-4B79-AE8A-CF16D7288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5E55FE-B060-76DC-A186-0F147ABC9B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413325-B2A2-C0DD-8C59-4292A34F07E4}"/>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5" name="Footer Placeholder 4">
            <a:extLst>
              <a:ext uri="{FF2B5EF4-FFF2-40B4-BE49-F238E27FC236}">
                <a16:creationId xmlns:a16="http://schemas.microsoft.com/office/drawing/2014/main" id="{00F532FD-3906-E5FD-66A8-D9BB1A1F7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C2E2E-DB0C-321D-E4A4-B646118DF0BD}"/>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83950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C1AF-38B5-285A-F0D9-3B35F82F42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2FDBD-2FF1-EA9C-CF59-58BD46ACD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D9E6E6-1B82-15BF-4D21-9044932B1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24E0F5-FF5C-37AD-90A7-AD09D77F8763}"/>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6" name="Footer Placeholder 5">
            <a:extLst>
              <a:ext uri="{FF2B5EF4-FFF2-40B4-BE49-F238E27FC236}">
                <a16:creationId xmlns:a16="http://schemas.microsoft.com/office/drawing/2014/main" id="{72A9050D-CE06-5A2B-FD2D-55FE7E537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B2F50-4956-6238-C5E2-16D4BCEAE699}"/>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09567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9046-084D-DBC0-07CA-697744B054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0BEDE1-0E36-BA29-8FEA-766B85C8A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3BE9A-C2EA-3D51-6FB5-81CD7E8C3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AD2DD0-D6DD-5A0B-88AD-A3FD8A041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7BED2-8A25-E645-9683-0C1FC361D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1D3D3E-80CF-5E33-4734-579F6F8390C1}"/>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8" name="Footer Placeholder 7">
            <a:extLst>
              <a:ext uri="{FF2B5EF4-FFF2-40B4-BE49-F238E27FC236}">
                <a16:creationId xmlns:a16="http://schemas.microsoft.com/office/drawing/2014/main" id="{F8FBB948-9980-5DDA-7113-31B725BFE7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BE1E82-9415-3D87-E8AD-C0683F34583A}"/>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345552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32E5-FFDA-03B7-7D28-533B2AA06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4023BC-AA75-DEB3-C6E9-062636E191A1}"/>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4" name="Footer Placeholder 3">
            <a:extLst>
              <a:ext uri="{FF2B5EF4-FFF2-40B4-BE49-F238E27FC236}">
                <a16:creationId xmlns:a16="http://schemas.microsoft.com/office/drawing/2014/main" id="{C7BC0121-E45F-1D5C-EBA4-73340C9F48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9DFF76-75E2-5852-FD31-CAF6CA43C601}"/>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25738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40BF5-26B4-5547-F4E5-D8AA502A5E22}"/>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3" name="Footer Placeholder 2">
            <a:extLst>
              <a:ext uri="{FF2B5EF4-FFF2-40B4-BE49-F238E27FC236}">
                <a16:creationId xmlns:a16="http://schemas.microsoft.com/office/drawing/2014/main" id="{B13B05E6-74B6-1522-96CB-C030507DE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347200-302A-24B3-677D-7EA8A50A8D32}"/>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218257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B7B5-0424-52FD-C00F-66AB49565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7A0107-F9E3-3A8C-6BF6-C1721237B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10B699-3ED1-B7D1-269E-8F80E7D27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BB670-1860-05C0-E861-909411719180}"/>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6" name="Footer Placeholder 5">
            <a:extLst>
              <a:ext uri="{FF2B5EF4-FFF2-40B4-BE49-F238E27FC236}">
                <a16:creationId xmlns:a16="http://schemas.microsoft.com/office/drawing/2014/main" id="{23AB1FE4-D639-5509-5B3B-B227AAE18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2616D-F018-1256-DD4E-E68CFFE775DB}"/>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78652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CABA-A719-752A-0682-2D169B83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DE372A-8334-5476-71DD-76DDD0D36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17835-E885-7BAD-AC89-8D4CC2C2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B0B35-A3E2-A7CA-CFBA-973A2C879AB6}"/>
              </a:ext>
            </a:extLst>
          </p:cNvPr>
          <p:cNvSpPr>
            <a:spLocks noGrp="1"/>
          </p:cNvSpPr>
          <p:nvPr>
            <p:ph type="dt" sz="half" idx="10"/>
          </p:nvPr>
        </p:nvSpPr>
        <p:spPr/>
        <p:txBody>
          <a:bodyPr/>
          <a:lstStyle/>
          <a:p>
            <a:fld id="{1B20DB2E-BF22-4B09-B8DB-51C0158E761F}" type="datetimeFigureOut">
              <a:rPr lang="en-IN" smtClean="0"/>
              <a:t>07-10-2022</a:t>
            </a:fld>
            <a:endParaRPr lang="en-IN"/>
          </a:p>
        </p:txBody>
      </p:sp>
      <p:sp>
        <p:nvSpPr>
          <p:cNvPr id="6" name="Footer Placeholder 5">
            <a:extLst>
              <a:ext uri="{FF2B5EF4-FFF2-40B4-BE49-F238E27FC236}">
                <a16:creationId xmlns:a16="http://schemas.microsoft.com/office/drawing/2014/main" id="{7A978D25-805C-B70D-8762-1086DDB1CD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E8A4AC-737E-89F5-937B-028C0EC3C731}"/>
              </a:ext>
            </a:extLst>
          </p:cNvPr>
          <p:cNvSpPr>
            <a:spLocks noGrp="1"/>
          </p:cNvSpPr>
          <p:nvPr>
            <p:ph type="sldNum" sz="quarter" idx="12"/>
          </p:nvPr>
        </p:nvSpPr>
        <p:spPr/>
        <p:txBody>
          <a:bodyPr/>
          <a:lstStyle/>
          <a:p>
            <a:fld id="{5FB9CB6B-3D88-4455-B692-80CF85612125}" type="slidenum">
              <a:rPr lang="en-IN" smtClean="0"/>
              <a:t>‹#›</a:t>
            </a:fld>
            <a:endParaRPr lang="en-IN"/>
          </a:p>
        </p:txBody>
      </p:sp>
    </p:spTree>
    <p:extLst>
      <p:ext uri="{BB962C8B-B14F-4D97-AF65-F5344CB8AC3E}">
        <p14:creationId xmlns:p14="http://schemas.microsoft.com/office/powerpoint/2010/main" val="137448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8F2B2-8ECA-EE86-DE96-A503753E4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6E178D-AEB4-2711-6BF1-36926CD762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48238-2009-4CEB-2086-E0B23E7F0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0DB2E-BF22-4B09-B8DB-51C0158E761F}" type="datetimeFigureOut">
              <a:rPr lang="en-IN" smtClean="0"/>
              <a:t>07-10-2022</a:t>
            </a:fld>
            <a:endParaRPr lang="en-IN"/>
          </a:p>
        </p:txBody>
      </p:sp>
      <p:sp>
        <p:nvSpPr>
          <p:cNvPr id="5" name="Footer Placeholder 4">
            <a:extLst>
              <a:ext uri="{FF2B5EF4-FFF2-40B4-BE49-F238E27FC236}">
                <a16:creationId xmlns:a16="http://schemas.microsoft.com/office/drawing/2014/main" id="{889D78FD-CA60-68E9-95BD-E5A1A251E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0B1F7F-0F2D-B40C-2DBF-A43A6F991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9CB6B-3D88-4455-B692-80CF85612125}" type="slidenum">
              <a:rPr lang="en-IN" smtClean="0"/>
              <a:t>‹#›</a:t>
            </a:fld>
            <a:endParaRPr lang="en-IN"/>
          </a:p>
        </p:txBody>
      </p:sp>
    </p:spTree>
    <p:extLst>
      <p:ext uri="{BB962C8B-B14F-4D97-AF65-F5344CB8AC3E}">
        <p14:creationId xmlns:p14="http://schemas.microsoft.com/office/powerpoint/2010/main" val="146346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IN" sz="4400" b="1" dirty="0"/>
              <a:t>Smart Lender: Applicant Credibility Prediction for Loan Approval</a:t>
            </a:r>
          </a:p>
        </p:txBody>
      </p:sp>
      <p:sp>
        <p:nvSpPr>
          <p:cNvPr id="3" name="Subtitle 2"/>
          <p:cNvSpPr>
            <a:spLocks noGrp="1"/>
          </p:cNvSpPr>
          <p:nvPr>
            <p:ph type="subTitle" idx="1"/>
          </p:nvPr>
        </p:nvSpPr>
        <p:spPr>
          <a:xfrm>
            <a:off x="1524000" y="2824798"/>
            <a:ext cx="9144000" cy="3324542"/>
          </a:xfrm>
        </p:spPr>
        <p:txBody>
          <a:bodyPr>
            <a:normAutofit/>
          </a:bodyPr>
          <a:lstStyle/>
          <a:p>
            <a:r>
              <a:rPr lang="en-IN" dirty="0"/>
              <a:t>TEAM MEMBERS:</a:t>
            </a:r>
          </a:p>
          <a:p>
            <a:r>
              <a:rPr lang="en-IN" dirty="0"/>
              <a:t>917719D002- </a:t>
            </a:r>
            <a:r>
              <a:rPr lang="en-IN" dirty="0" err="1"/>
              <a:t>Abhijith</a:t>
            </a:r>
            <a:r>
              <a:rPr lang="en-IN" dirty="0"/>
              <a:t> VS</a:t>
            </a:r>
          </a:p>
          <a:p>
            <a:r>
              <a:rPr lang="en-IN" dirty="0"/>
              <a:t>917719D001-Aadil Khan A</a:t>
            </a:r>
          </a:p>
          <a:p>
            <a:r>
              <a:rPr lang="en-IN" dirty="0"/>
              <a:t>917719D082- </a:t>
            </a:r>
            <a:r>
              <a:rPr lang="en-IN" dirty="0" err="1"/>
              <a:t>Sasi</a:t>
            </a:r>
            <a:r>
              <a:rPr lang="en-IN" dirty="0"/>
              <a:t> Kumar M</a:t>
            </a:r>
            <a:br>
              <a:rPr lang="en-IN" dirty="0"/>
            </a:br>
            <a:r>
              <a:rPr lang="en-IN" dirty="0"/>
              <a:t>917719D089- Shashi Vishnu M</a:t>
            </a:r>
          </a:p>
        </p:txBody>
      </p:sp>
    </p:spTree>
    <p:extLst>
      <p:ext uri="{BB962C8B-B14F-4D97-AF65-F5344CB8AC3E}">
        <p14:creationId xmlns:p14="http://schemas.microsoft.com/office/powerpoint/2010/main" val="25121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2558975896"/>
              </p:ext>
            </p:extLst>
          </p:nvPr>
        </p:nvGraphicFramePr>
        <p:xfrm>
          <a:off x="197708" y="185351"/>
          <a:ext cx="11664774" cy="6351373"/>
        </p:xfrm>
        <a:graphic>
          <a:graphicData uri="http://schemas.openxmlformats.org/drawingml/2006/table">
            <a:tbl>
              <a:tblPr firstRow="1" bandRow="1">
                <a:tableStyleId>{5C22544A-7EE6-4342-B048-85BDC9FD1C3A}</a:tableStyleId>
              </a:tblPr>
              <a:tblGrid>
                <a:gridCol w="2026508">
                  <a:extLst>
                    <a:ext uri="{9D8B030D-6E8A-4147-A177-3AD203B41FA5}">
                      <a16:colId xmlns:a16="http://schemas.microsoft.com/office/drawing/2014/main" val="2438737339"/>
                    </a:ext>
                  </a:extLst>
                </a:gridCol>
                <a:gridCol w="1408670">
                  <a:extLst>
                    <a:ext uri="{9D8B030D-6E8A-4147-A177-3AD203B41FA5}">
                      <a16:colId xmlns:a16="http://schemas.microsoft.com/office/drawing/2014/main" val="390482938"/>
                    </a:ext>
                  </a:extLst>
                </a:gridCol>
                <a:gridCol w="1000898">
                  <a:extLst>
                    <a:ext uri="{9D8B030D-6E8A-4147-A177-3AD203B41FA5}">
                      <a16:colId xmlns:a16="http://schemas.microsoft.com/office/drawing/2014/main" val="1707752949"/>
                    </a:ext>
                  </a:extLst>
                </a:gridCol>
                <a:gridCol w="1408670">
                  <a:extLst>
                    <a:ext uri="{9D8B030D-6E8A-4147-A177-3AD203B41FA5}">
                      <a16:colId xmlns:a16="http://schemas.microsoft.com/office/drawing/2014/main" val="3530608495"/>
                    </a:ext>
                  </a:extLst>
                </a:gridCol>
                <a:gridCol w="3052119">
                  <a:extLst>
                    <a:ext uri="{9D8B030D-6E8A-4147-A177-3AD203B41FA5}">
                      <a16:colId xmlns:a16="http://schemas.microsoft.com/office/drawing/2014/main" val="838157060"/>
                    </a:ext>
                  </a:extLst>
                </a:gridCol>
                <a:gridCol w="2767909">
                  <a:extLst>
                    <a:ext uri="{9D8B030D-6E8A-4147-A177-3AD203B41FA5}">
                      <a16:colId xmlns:a16="http://schemas.microsoft.com/office/drawing/2014/main" val="1461238372"/>
                    </a:ext>
                  </a:extLst>
                </a:gridCol>
              </a:tblGrid>
              <a:tr h="1060261">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763704">
                <a:tc>
                  <a:txBody>
                    <a:bodyPr/>
                    <a:lstStyle/>
                    <a:p>
                      <a:r>
                        <a:rPr lang="en-US" sz="1400" b="1" dirty="0"/>
                        <a:t>Prediction of Modernized Loan Approval System Based on Machine Learning Approach </a:t>
                      </a:r>
                      <a:endParaRPr lang="en-IN" sz="1400" b="1" dirty="0"/>
                    </a:p>
                  </a:txBody>
                  <a:tcPr/>
                </a:tc>
                <a:tc>
                  <a:txBody>
                    <a:bodyPr/>
                    <a:lstStyle/>
                    <a:p>
                      <a:r>
                        <a:rPr lang="en-IN" sz="1600" dirty="0"/>
                        <a:t>Vishal Singh, Ayushman Yadav, Rajat Awasthi</a:t>
                      </a:r>
                    </a:p>
                  </a:txBody>
                  <a:tcPr/>
                </a:tc>
                <a:tc>
                  <a:txBody>
                    <a:bodyPr/>
                    <a:lstStyle/>
                    <a:p>
                      <a:r>
                        <a:rPr lang="en-IN" sz="1600" dirty="0"/>
                        <a:t>2021</a:t>
                      </a:r>
                    </a:p>
                  </a:txBody>
                  <a:tcPr/>
                </a:tc>
                <a:tc>
                  <a:txBody>
                    <a:bodyPr/>
                    <a:lstStyle/>
                    <a:p>
                      <a:r>
                        <a:rPr lang="en-IN" sz="1600" dirty="0"/>
                        <a:t>IEEE</a:t>
                      </a:r>
                    </a:p>
                  </a:txBody>
                  <a:tcPr/>
                </a:tc>
                <a:tc>
                  <a:txBody>
                    <a:bodyPr/>
                    <a:lstStyle/>
                    <a:p>
                      <a:r>
                        <a:rPr lang="en-US" sz="1600" dirty="0"/>
                        <a:t>The main objective of this paper is to predict whether a new applicant granted the loan or not using machine learning models trained on the historical data set.</a:t>
                      </a:r>
                      <a:endParaRPr lang="en-IN" sz="1600" dirty="0"/>
                    </a:p>
                  </a:txBody>
                  <a:tcPr/>
                </a:tc>
                <a:tc>
                  <a:txBody>
                    <a:bodyPr/>
                    <a:lstStyle/>
                    <a:p>
                      <a:r>
                        <a:rPr lang="en-US" sz="1600" dirty="0"/>
                        <a:t>In some situations like client going through some disaster so here the algorithm cannot predict the appropriate result</a:t>
                      </a:r>
                      <a:endParaRPr lang="en-IN" sz="1600" dirty="0"/>
                    </a:p>
                  </a:txBody>
                  <a:tcPr/>
                </a:tc>
                <a:extLst>
                  <a:ext uri="{0D108BD9-81ED-4DB2-BD59-A6C34878D82A}">
                    <a16:rowId xmlns:a16="http://schemas.microsoft.com/office/drawing/2014/main" val="1862682547"/>
                  </a:ext>
                </a:extLst>
              </a:tr>
              <a:tr h="1763704">
                <a:tc>
                  <a:txBody>
                    <a:bodyPr/>
                    <a:lstStyle/>
                    <a:p>
                      <a:r>
                        <a:rPr lang="en-US" sz="1400" b="1" dirty="0"/>
                        <a:t>PREDICTIVE AND PROBABILISTIC APPROACH USING LOGISTIC REGRESSION :APPLICATION TO PREDICTION OF LOAN APPROVAL </a:t>
                      </a:r>
                      <a:endParaRPr lang="en-IN" sz="1400" b="1" dirty="0"/>
                    </a:p>
                  </a:txBody>
                  <a:tcPr/>
                </a:tc>
                <a:tc>
                  <a:txBody>
                    <a:bodyPr/>
                    <a:lstStyle/>
                    <a:p>
                      <a:r>
                        <a:rPr lang="en-IN" sz="1600" dirty="0"/>
                        <a:t>Ashlesha Vaidya</a:t>
                      </a:r>
                    </a:p>
                  </a:txBody>
                  <a:tcPr/>
                </a:tc>
                <a:tc>
                  <a:txBody>
                    <a:bodyPr/>
                    <a:lstStyle/>
                    <a:p>
                      <a:r>
                        <a:rPr lang="en-IN" sz="1600" dirty="0"/>
                        <a:t>2017</a:t>
                      </a:r>
                    </a:p>
                  </a:txBody>
                  <a:tcPr/>
                </a:tc>
                <a:tc>
                  <a:txBody>
                    <a:bodyPr/>
                    <a:lstStyle/>
                    <a:p>
                      <a:r>
                        <a:rPr lang="en-IN" sz="1600" dirty="0"/>
                        <a:t>IEEE</a:t>
                      </a:r>
                    </a:p>
                  </a:txBody>
                  <a:tcPr/>
                </a:tc>
                <a:tc>
                  <a:txBody>
                    <a:bodyPr/>
                    <a:lstStyle/>
                    <a:p>
                      <a:r>
                        <a:rPr lang="en-US" sz="1600" dirty="0"/>
                        <a:t>This paper adheres to logistic regression as a machine learning tool in order to actualize the predictive and probabilistic approaches to a given problem of loan approval prediction. </a:t>
                      </a:r>
                      <a:endParaRPr lang="en-IN" sz="1600" dirty="0"/>
                    </a:p>
                  </a:txBody>
                  <a:tcPr/>
                </a:tc>
                <a:tc>
                  <a:txBody>
                    <a:bodyPr/>
                    <a:lstStyle/>
                    <a:p>
                      <a:r>
                        <a:rPr lang="en-US" sz="1600" dirty="0"/>
                        <a:t>The applications for the logistic regression modelling is not restrictive to the applications stated</a:t>
                      </a:r>
                      <a:endParaRPr lang="en-IN" sz="1600" dirty="0"/>
                    </a:p>
                  </a:txBody>
                  <a:tcPr/>
                </a:tc>
                <a:extLst>
                  <a:ext uri="{0D108BD9-81ED-4DB2-BD59-A6C34878D82A}">
                    <a16:rowId xmlns:a16="http://schemas.microsoft.com/office/drawing/2014/main" val="3413332697"/>
                  </a:ext>
                </a:extLst>
              </a:tr>
              <a:tr h="1763704">
                <a:tc>
                  <a:txBody>
                    <a:bodyPr/>
                    <a:lstStyle/>
                    <a:p>
                      <a:r>
                        <a:rPr lang="en-US" sz="1400" b="1" dirty="0"/>
                        <a:t>Bank Loan Prediction System using Machine Learning</a:t>
                      </a:r>
                      <a:endParaRPr lang="en-IN" sz="1400" b="1" dirty="0"/>
                    </a:p>
                  </a:txBody>
                  <a:tcPr/>
                </a:tc>
                <a:tc>
                  <a:txBody>
                    <a:bodyPr/>
                    <a:lstStyle/>
                    <a:p>
                      <a:r>
                        <a:rPr lang="sv-SE" sz="1600" dirty="0"/>
                        <a:t>Anshika Gupta , Vinay Pant , Sudhanshu Kumar,  Pravesh Kumar Bansal</a:t>
                      </a:r>
                      <a:endParaRPr lang="en-IN" sz="1600" dirty="0"/>
                    </a:p>
                  </a:txBody>
                  <a:tcPr/>
                </a:tc>
                <a:tc>
                  <a:txBody>
                    <a:bodyPr/>
                    <a:lstStyle/>
                    <a:p>
                      <a:r>
                        <a:rPr lang="en-IN" dirty="0"/>
                        <a:t>2020</a:t>
                      </a:r>
                    </a:p>
                  </a:txBody>
                  <a:tcPr/>
                </a:tc>
                <a:tc>
                  <a:txBody>
                    <a:bodyPr/>
                    <a:lstStyle/>
                    <a:p>
                      <a:r>
                        <a:rPr lang="en-IN" dirty="0"/>
                        <a:t>IEEE</a:t>
                      </a:r>
                    </a:p>
                  </a:txBody>
                  <a:tcPr/>
                </a:tc>
                <a:tc>
                  <a:txBody>
                    <a:bodyPr/>
                    <a:lstStyle/>
                    <a:p>
                      <a:r>
                        <a:rPr lang="en-US" sz="1300" dirty="0"/>
                        <a:t>A machine learning technique that will predict the person who is reliable for a loan, based on the previous record of the person whom the loan amount is accredited before. This work’s primary objective is to predict whether the loan approval to a specific individual is safe or not.</a:t>
                      </a:r>
                      <a:endParaRPr lang="en-IN" sz="1300" dirty="0"/>
                    </a:p>
                  </a:txBody>
                  <a:tcPr/>
                </a:tc>
                <a:tc>
                  <a:txBody>
                    <a:bodyPr/>
                    <a:lstStyle/>
                    <a:p>
                      <a:r>
                        <a:rPr lang="en-US" sz="1600" dirty="0"/>
                        <a:t>This prediction module is not much integrated</a:t>
                      </a:r>
                      <a:endParaRPr lang="en-IN" sz="16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33263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4037568848"/>
              </p:ext>
            </p:extLst>
          </p:nvPr>
        </p:nvGraphicFramePr>
        <p:xfrm>
          <a:off x="197708" y="185351"/>
          <a:ext cx="11664774" cy="6385989"/>
        </p:xfrm>
        <a:graphic>
          <a:graphicData uri="http://schemas.openxmlformats.org/drawingml/2006/table">
            <a:tbl>
              <a:tblPr firstRow="1" bandRow="1">
                <a:tableStyleId>{5C22544A-7EE6-4342-B048-85BDC9FD1C3A}</a:tableStyleId>
              </a:tblPr>
              <a:tblGrid>
                <a:gridCol w="2026508">
                  <a:extLst>
                    <a:ext uri="{9D8B030D-6E8A-4147-A177-3AD203B41FA5}">
                      <a16:colId xmlns:a16="http://schemas.microsoft.com/office/drawing/2014/main" val="2438737339"/>
                    </a:ext>
                  </a:extLst>
                </a:gridCol>
                <a:gridCol w="1408670">
                  <a:extLst>
                    <a:ext uri="{9D8B030D-6E8A-4147-A177-3AD203B41FA5}">
                      <a16:colId xmlns:a16="http://schemas.microsoft.com/office/drawing/2014/main" val="390482938"/>
                    </a:ext>
                  </a:extLst>
                </a:gridCol>
                <a:gridCol w="1136822">
                  <a:extLst>
                    <a:ext uri="{9D8B030D-6E8A-4147-A177-3AD203B41FA5}">
                      <a16:colId xmlns:a16="http://schemas.microsoft.com/office/drawing/2014/main" val="1707752949"/>
                    </a:ext>
                  </a:extLst>
                </a:gridCol>
                <a:gridCol w="1421027">
                  <a:extLst>
                    <a:ext uri="{9D8B030D-6E8A-4147-A177-3AD203B41FA5}">
                      <a16:colId xmlns:a16="http://schemas.microsoft.com/office/drawing/2014/main" val="3530608495"/>
                    </a:ext>
                  </a:extLst>
                </a:gridCol>
                <a:gridCol w="2903838">
                  <a:extLst>
                    <a:ext uri="{9D8B030D-6E8A-4147-A177-3AD203B41FA5}">
                      <a16:colId xmlns:a16="http://schemas.microsoft.com/office/drawing/2014/main" val="838157060"/>
                    </a:ext>
                  </a:extLst>
                </a:gridCol>
                <a:gridCol w="2767909">
                  <a:extLst>
                    <a:ext uri="{9D8B030D-6E8A-4147-A177-3AD203B41FA5}">
                      <a16:colId xmlns:a16="http://schemas.microsoft.com/office/drawing/2014/main" val="1461238372"/>
                    </a:ext>
                  </a:extLst>
                </a:gridCol>
              </a:tblGrid>
              <a:tr h="1060261">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763704">
                <a:tc>
                  <a:txBody>
                    <a:bodyPr/>
                    <a:lstStyle/>
                    <a:p>
                      <a:r>
                        <a:rPr lang="en-US" sz="1400" b="1" dirty="0"/>
                        <a:t>Tree-Based Methods for Loan Approval</a:t>
                      </a:r>
                      <a:endParaRPr lang="en-IN" sz="1400" b="1" dirty="0"/>
                    </a:p>
                  </a:txBody>
                  <a:tcPr/>
                </a:tc>
                <a:tc>
                  <a:txBody>
                    <a:bodyPr/>
                    <a:lstStyle/>
                    <a:p>
                      <a:r>
                        <a:rPr lang="en-IN" sz="1400" dirty="0"/>
                        <a:t>Mohamed </a:t>
                      </a:r>
                      <a:r>
                        <a:rPr lang="en-IN" sz="1400" dirty="0" err="1"/>
                        <a:t>Alaradi</a:t>
                      </a:r>
                      <a:r>
                        <a:rPr lang="en-IN" sz="1400" dirty="0"/>
                        <a:t>, Sawsan </a:t>
                      </a:r>
                      <a:r>
                        <a:rPr lang="en-IN" sz="1400" dirty="0" err="1"/>
                        <a:t>Hilal</a:t>
                      </a:r>
                      <a:r>
                        <a:rPr lang="en-IN" sz="1400" dirty="0"/>
                        <a:t> </a:t>
                      </a:r>
                    </a:p>
                  </a:txBody>
                  <a:tcPr/>
                </a:tc>
                <a:tc>
                  <a:txBody>
                    <a:bodyPr/>
                    <a:lstStyle/>
                    <a:p>
                      <a:r>
                        <a:rPr lang="en-IN" sz="1400" dirty="0"/>
                        <a:t>2020</a:t>
                      </a:r>
                    </a:p>
                  </a:txBody>
                  <a:tcPr/>
                </a:tc>
                <a:tc>
                  <a:txBody>
                    <a:bodyPr/>
                    <a:lstStyle/>
                    <a:p>
                      <a:r>
                        <a:rPr lang="en-IN" sz="1400" dirty="0"/>
                        <a:t>IEEE</a:t>
                      </a:r>
                    </a:p>
                  </a:txBody>
                  <a:tcPr/>
                </a:tc>
                <a:tc>
                  <a:txBody>
                    <a:bodyPr/>
                    <a:lstStyle/>
                    <a:p>
                      <a:r>
                        <a:rPr lang="en-US" sz="1200" dirty="0"/>
                        <a:t>This work aimed at developing a high performance predictive model for loan approval prediction using decision trees. Experiments were made in different varieties of tree methods ranging from the most simplified and comprehensible decision tree reaching up to the most complex random forests. </a:t>
                      </a:r>
                      <a:endParaRPr lang="en-IN" sz="1200" dirty="0"/>
                    </a:p>
                  </a:txBody>
                  <a:tcPr/>
                </a:tc>
                <a:tc>
                  <a:txBody>
                    <a:bodyPr/>
                    <a:lstStyle/>
                    <a:p>
                      <a:r>
                        <a:rPr lang="en-US" sz="1200" dirty="0"/>
                        <a:t>Results yielded inadequate performance with respect to simplified decision trees due to the highlight correlated and complex feature space, majority of critical parameters affecting loan approval was not reflected upon and yielded an impractically over-simplified tree</a:t>
                      </a:r>
                      <a:endParaRPr lang="en-IN" sz="1200" dirty="0"/>
                    </a:p>
                  </a:txBody>
                  <a:tcPr/>
                </a:tc>
                <a:extLst>
                  <a:ext uri="{0D108BD9-81ED-4DB2-BD59-A6C34878D82A}">
                    <a16:rowId xmlns:a16="http://schemas.microsoft.com/office/drawing/2014/main" val="1862682547"/>
                  </a:ext>
                </a:extLst>
              </a:tr>
              <a:tr h="1763704">
                <a:tc>
                  <a:txBody>
                    <a:bodyPr/>
                    <a:lstStyle/>
                    <a:p>
                      <a:r>
                        <a:rPr lang="en-US" sz="1400" b="1" dirty="0"/>
                        <a:t>Credit Evaluation Ensemble Model with Self-Contained Shunt</a:t>
                      </a:r>
                      <a:endParaRPr lang="en-IN" sz="1400" b="1" dirty="0"/>
                    </a:p>
                  </a:txBody>
                  <a:tcPr/>
                </a:tc>
                <a:tc>
                  <a:txBody>
                    <a:bodyPr/>
                    <a:lstStyle/>
                    <a:p>
                      <a:r>
                        <a:rPr lang="en-IN" sz="1400" dirty="0"/>
                        <a:t>Wenyu </a:t>
                      </a:r>
                      <a:r>
                        <a:rPr lang="en-IN" sz="1400" dirty="0" err="1"/>
                        <a:t>Qiu</a:t>
                      </a:r>
                      <a:r>
                        <a:rPr lang="en-IN" sz="1400" dirty="0"/>
                        <a:t>, </a:t>
                      </a:r>
                      <a:r>
                        <a:rPr lang="en-IN" sz="1400" dirty="0" err="1"/>
                        <a:t>Siwen</a:t>
                      </a:r>
                      <a:r>
                        <a:rPr lang="en-IN" sz="1400" dirty="0"/>
                        <a:t> Li, </a:t>
                      </a:r>
                      <a:r>
                        <a:rPr lang="en-IN" sz="1400" dirty="0" err="1"/>
                        <a:t>Yumeng</a:t>
                      </a:r>
                      <a:r>
                        <a:rPr lang="en-IN" sz="1400" dirty="0"/>
                        <a:t> Cao, Hua Li</a:t>
                      </a:r>
                    </a:p>
                  </a:txBody>
                  <a:tcPr/>
                </a:tc>
                <a:tc>
                  <a:txBody>
                    <a:bodyPr/>
                    <a:lstStyle/>
                    <a:p>
                      <a:r>
                        <a:rPr lang="en-IN" sz="1400" dirty="0"/>
                        <a:t>2019</a:t>
                      </a:r>
                    </a:p>
                  </a:txBody>
                  <a:tcPr/>
                </a:tc>
                <a:tc>
                  <a:txBody>
                    <a:bodyPr/>
                    <a:lstStyle/>
                    <a:p>
                      <a:r>
                        <a:rPr lang="en-IN" sz="1400" dirty="0"/>
                        <a:t>IEEE</a:t>
                      </a:r>
                    </a:p>
                  </a:txBody>
                  <a:tcPr/>
                </a:tc>
                <a:tc>
                  <a:txBody>
                    <a:bodyPr/>
                    <a:lstStyle/>
                    <a:p>
                      <a:r>
                        <a:rPr lang="en-US" sz="1400" dirty="0"/>
                        <a:t>This paper constructs an ensemble model with a pre-judging mechanism for the imbalanced datasets of small enterprise.</a:t>
                      </a:r>
                    </a:p>
                    <a:p>
                      <a:pPr marL="342900" indent="-342900">
                        <a:buAutoNum type="arabicParenBoth"/>
                      </a:pPr>
                      <a:r>
                        <a:rPr lang="en-IN" sz="1400" dirty="0"/>
                        <a:t>Supervised data splitter</a:t>
                      </a:r>
                    </a:p>
                    <a:p>
                      <a:pPr marL="342900" indent="-342900">
                        <a:buAutoNum type="arabicParenBoth"/>
                      </a:pPr>
                      <a:r>
                        <a:rPr lang="en-US" sz="1400" dirty="0"/>
                        <a:t>Construction of the two-channel model</a:t>
                      </a:r>
                      <a:endParaRPr lang="en-IN" sz="1400" dirty="0"/>
                    </a:p>
                  </a:txBody>
                  <a:tcPr/>
                </a:tc>
                <a:tc>
                  <a:txBody>
                    <a:bodyPr/>
                    <a:lstStyle/>
                    <a:p>
                      <a:r>
                        <a:rPr lang="en-US" sz="1400" dirty="0"/>
                        <a:t>In the normal situation , as the </a:t>
                      </a:r>
                      <a:r>
                        <a:rPr lang="en-US" sz="1400" dirty="0" err="1"/>
                        <a:t>fpr</a:t>
                      </a:r>
                      <a:r>
                        <a:rPr lang="en-US" sz="1400" dirty="0"/>
                        <a:t> increases, there will be no retracement in the ROC curve. Thus choosing an appropriate threshold will be more difficult for models in such condition.</a:t>
                      </a:r>
                      <a:endParaRPr lang="en-IN" sz="1400" dirty="0"/>
                    </a:p>
                  </a:txBody>
                  <a:tcPr/>
                </a:tc>
                <a:extLst>
                  <a:ext uri="{0D108BD9-81ED-4DB2-BD59-A6C34878D82A}">
                    <a16:rowId xmlns:a16="http://schemas.microsoft.com/office/drawing/2014/main" val="3413332697"/>
                  </a:ext>
                </a:extLst>
              </a:tr>
              <a:tr h="1763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cap="none" dirty="0"/>
                        <a:t>Loan default prediction using decision trees and random forest</a:t>
                      </a:r>
                      <a:endParaRPr lang="en-US" sz="1400" b="1" dirty="0"/>
                    </a:p>
                    <a:p>
                      <a:endParaRPr lang="en-IN" sz="1400" b="1" dirty="0"/>
                    </a:p>
                  </a:txBody>
                  <a:tcPr/>
                </a:tc>
                <a:tc>
                  <a:txBody>
                    <a:bodyPr/>
                    <a:lstStyle/>
                    <a:p>
                      <a:r>
                        <a:rPr lang="en-IN" sz="1400" dirty="0"/>
                        <a:t>Golak Bihari Rath, </a:t>
                      </a:r>
                      <a:r>
                        <a:rPr lang="en-IN" sz="1400" dirty="0" err="1"/>
                        <a:t>DebasishDas</a:t>
                      </a:r>
                      <a:r>
                        <a:rPr lang="en-IN" sz="1400" dirty="0"/>
                        <a:t>,  </a:t>
                      </a:r>
                      <a:r>
                        <a:rPr lang="en-IN" sz="1400" dirty="0" err="1"/>
                        <a:t>BiswaRanjan</a:t>
                      </a:r>
                      <a:r>
                        <a:rPr lang="en-IN" sz="1400" dirty="0"/>
                        <a:t> Acharya. </a:t>
                      </a:r>
                    </a:p>
                  </a:txBody>
                  <a:tcPr/>
                </a:tc>
                <a:tc>
                  <a:txBody>
                    <a:bodyPr/>
                    <a:lstStyle/>
                    <a:p>
                      <a:r>
                        <a:rPr lang="en-IN" sz="1400" dirty="0"/>
                        <a:t>2020</a:t>
                      </a:r>
                    </a:p>
                  </a:txBody>
                  <a:tcPr/>
                </a:tc>
                <a:tc>
                  <a:txBody>
                    <a:bodyPr/>
                    <a:lstStyle/>
                    <a:p>
                      <a:r>
                        <a:rPr lang="en-IN" sz="1400" dirty="0"/>
                        <a:t>IEEE</a:t>
                      </a:r>
                    </a:p>
                  </a:txBody>
                  <a:tcPr/>
                </a:tc>
                <a:tc>
                  <a:txBody>
                    <a:bodyPr/>
                    <a:lstStyle/>
                    <a:p>
                      <a:r>
                        <a:rPr lang="en-IN" sz="1400" dirty="0"/>
                        <a:t>It describes about the comprehensive and comparative analysis between two algorithms. Both the algorithms have been used on the same dataset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main limitation of random forest is that a large number of trees can make the algorithm too slow and ineffective for real-time predictions. This algorithms are fast to train, but quite slow to create predictions once they are trained.</a:t>
                      </a:r>
                    </a:p>
                    <a:p>
                      <a:endParaRPr lang="en-IN" sz="14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69164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1293328072"/>
              </p:ext>
            </p:extLst>
          </p:nvPr>
        </p:nvGraphicFramePr>
        <p:xfrm>
          <a:off x="197708" y="185350"/>
          <a:ext cx="11825416" cy="6474941"/>
        </p:xfrm>
        <a:graphic>
          <a:graphicData uri="http://schemas.openxmlformats.org/drawingml/2006/table">
            <a:tbl>
              <a:tblPr firstRow="1" bandRow="1">
                <a:tableStyleId>{5C22544A-7EE6-4342-B048-85BDC9FD1C3A}</a:tableStyleId>
              </a:tblPr>
              <a:tblGrid>
                <a:gridCol w="2054416">
                  <a:extLst>
                    <a:ext uri="{9D8B030D-6E8A-4147-A177-3AD203B41FA5}">
                      <a16:colId xmlns:a16="http://schemas.microsoft.com/office/drawing/2014/main" val="2438737339"/>
                    </a:ext>
                  </a:extLst>
                </a:gridCol>
                <a:gridCol w="1428070">
                  <a:extLst>
                    <a:ext uri="{9D8B030D-6E8A-4147-A177-3AD203B41FA5}">
                      <a16:colId xmlns:a16="http://schemas.microsoft.com/office/drawing/2014/main" val="390482938"/>
                    </a:ext>
                  </a:extLst>
                </a:gridCol>
                <a:gridCol w="1152478">
                  <a:extLst>
                    <a:ext uri="{9D8B030D-6E8A-4147-A177-3AD203B41FA5}">
                      <a16:colId xmlns:a16="http://schemas.microsoft.com/office/drawing/2014/main" val="1707752949"/>
                    </a:ext>
                  </a:extLst>
                </a:gridCol>
                <a:gridCol w="1440597">
                  <a:extLst>
                    <a:ext uri="{9D8B030D-6E8A-4147-A177-3AD203B41FA5}">
                      <a16:colId xmlns:a16="http://schemas.microsoft.com/office/drawing/2014/main" val="3530608495"/>
                    </a:ext>
                  </a:extLst>
                </a:gridCol>
                <a:gridCol w="2943828">
                  <a:extLst>
                    <a:ext uri="{9D8B030D-6E8A-4147-A177-3AD203B41FA5}">
                      <a16:colId xmlns:a16="http://schemas.microsoft.com/office/drawing/2014/main" val="838157060"/>
                    </a:ext>
                  </a:extLst>
                </a:gridCol>
                <a:gridCol w="2806027">
                  <a:extLst>
                    <a:ext uri="{9D8B030D-6E8A-4147-A177-3AD203B41FA5}">
                      <a16:colId xmlns:a16="http://schemas.microsoft.com/office/drawing/2014/main" val="1461238372"/>
                    </a:ext>
                  </a:extLst>
                </a:gridCol>
              </a:tblGrid>
              <a:tr h="1118464">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897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An Exploratory Data Analysis for Loan Prediction Based on Nature of the Clients</a:t>
                      </a:r>
                    </a:p>
                    <a:p>
                      <a:endParaRPr lang="en-IN" sz="1600" b="1" dirty="0"/>
                    </a:p>
                  </a:txBody>
                  <a:tcPr/>
                </a:tc>
                <a:tc>
                  <a:txBody>
                    <a:bodyPr/>
                    <a:lstStyle/>
                    <a:p>
                      <a:r>
                        <a:rPr lang="en-IN" sz="1400" dirty="0"/>
                        <a:t>Ramya S, </a:t>
                      </a:r>
                      <a:r>
                        <a:rPr lang="en-IN" sz="1400" dirty="0" err="1"/>
                        <a:t>Priyesh</a:t>
                      </a:r>
                      <a:r>
                        <a:rPr lang="en-IN" sz="1400" dirty="0"/>
                        <a:t> Shekhar Jha, </a:t>
                      </a:r>
                      <a:r>
                        <a:rPr lang="en-IN" sz="1400" dirty="0" err="1"/>
                        <a:t>Ilaa</a:t>
                      </a:r>
                      <a:r>
                        <a:rPr lang="en-IN" sz="1400" dirty="0"/>
                        <a:t> </a:t>
                      </a:r>
                      <a:r>
                        <a:rPr lang="en-IN" sz="1400" dirty="0" err="1"/>
                        <a:t>Raghupathi</a:t>
                      </a:r>
                      <a:r>
                        <a:rPr lang="en-IN" sz="1400" dirty="0"/>
                        <a:t> </a:t>
                      </a:r>
                      <a:r>
                        <a:rPr lang="en-IN" sz="1400" dirty="0" err="1"/>
                        <a:t>Vasishtha</a:t>
                      </a:r>
                      <a:endParaRPr lang="en-IN" sz="1400" dirty="0"/>
                    </a:p>
                  </a:txBody>
                  <a:tcPr/>
                </a:tc>
                <a:tc>
                  <a:txBody>
                    <a:bodyPr/>
                    <a:lstStyle/>
                    <a:p>
                      <a:r>
                        <a:rPr lang="en-IN" sz="1400" dirty="0"/>
                        <a:t>2021</a:t>
                      </a:r>
                    </a:p>
                  </a:txBody>
                  <a:tcPr/>
                </a:tc>
                <a:tc>
                  <a:txBody>
                    <a:bodyPr/>
                    <a:lstStyle/>
                    <a:p>
                      <a:r>
                        <a:rPr lang="en-IN" sz="1400" dirty="0"/>
                        <a:t>IEEE</a:t>
                      </a:r>
                    </a:p>
                  </a:txBody>
                  <a:tcPr/>
                </a:tc>
                <a:tc>
                  <a:txBody>
                    <a:bodyPr/>
                    <a:lstStyle/>
                    <a:p>
                      <a:r>
                        <a:rPr lang="en-IN" sz="1400" dirty="0"/>
                        <a:t>The aim of this paper is to find the nature of the client applying for the personal loan. An exploratory data analysis technique is used to deal with this problem.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95000"/>
                              <a:lumOff val="5000"/>
                            </a:schemeClr>
                          </a:solidFill>
                          <a:latin typeface="+mn-lt"/>
                          <a:ea typeface="Arial"/>
                          <a:cs typeface="Arial"/>
                          <a:sym typeface="Arial"/>
                        </a:rPr>
                        <a:t>The financial analysis does not contemplate cost price level changes. </a:t>
                      </a:r>
                      <a:r>
                        <a:rPr lang="en-US" sz="1400" dirty="0">
                          <a:solidFill>
                            <a:schemeClr val="tx1">
                              <a:lumMod val="95000"/>
                              <a:lumOff val="5000"/>
                            </a:schemeClr>
                          </a:solidFill>
                          <a:latin typeface="+mn-lt"/>
                          <a:ea typeface="Roboto"/>
                          <a:cs typeface="Roboto"/>
                          <a:sym typeface="Roboto"/>
                        </a:rPr>
                        <a:t>If not perform properly EDA can misguide a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95000"/>
                              <a:lumOff val="5000"/>
                            </a:schemeClr>
                          </a:solidFill>
                          <a:latin typeface="+mn-lt"/>
                          <a:ea typeface="Roboto"/>
                          <a:cs typeface="Roboto"/>
                          <a:sym typeface="Roboto"/>
                        </a:rPr>
                        <a:t>EDA does not effective when we deal with high-dimensional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202124"/>
                        </a:solidFill>
                        <a:highlight>
                          <a:schemeClr val="lt1"/>
                        </a:highlight>
                        <a:latin typeface="Arial"/>
                        <a:ea typeface="Arial"/>
                        <a:cs typeface="Arial"/>
                        <a:sym typeface="Arial"/>
                      </a:endParaRPr>
                    </a:p>
                    <a:p>
                      <a:endParaRPr lang="en-IN" sz="1400" dirty="0"/>
                    </a:p>
                  </a:txBody>
                  <a:tcPr/>
                </a:tc>
                <a:extLst>
                  <a:ext uri="{0D108BD9-81ED-4DB2-BD59-A6C34878D82A}">
                    <a16:rowId xmlns:a16="http://schemas.microsoft.com/office/drawing/2014/main" val="1862682547"/>
                  </a:ext>
                </a:extLst>
              </a:tr>
              <a:tr h="1598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t>Bank Loan Approval Prediction</a:t>
                      </a:r>
                    </a:p>
                    <a:p>
                      <a:endParaRPr lang="en-IN" sz="1600" b="1" dirty="0"/>
                    </a:p>
                  </a:txBody>
                  <a:tcPr/>
                </a:tc>
                <a:tc>
                  <a:txBody>
                    <a:bodyPr/>
                    <a:lstStyle/>
                    <a:p>
                      <a:r>
                        <a:rPr lang="en-IN" sz="1400" dirty="0"/>
                        <a:t>Soumya Ranjan Jena, </a:t>
                      </a:r>
                      <a:r>
                        <a:rPr lang="en-IN" sz="1400" dirty="0" err="1"/>
                        <a:t>VasanthaS</a:t>
                      </a:r>
                      <a:endParaRPr lang="en-IN" sz="1400" dirty="0"/>
                    </a:p>
                  </a:txBody>
                  <a:tcPr/>
                </a:tc>
                <a:tc>
                  <a:txBody>
                    <a:bodyPr/>
                    <a:lstStyle/>
                    <a:p>
                      <a:r>
                        <a:rPr lang="en-IN" sz="1400" dirty="0"/>
                        <a:t>2020</a:t>
                      </a:r>
                    </a:p>
                  </a:txBody>
                  <a:tcPr/>
                </a:tc>
                <a:tc>
                  <a:txBody>
                    <a:bodyPr/>
                    <a:lstStyle/>
                    <a:p>
                      <a:r>
                        <a:rPr lang="en-IN" sz="1400" dirty="0"/>
                        <a:t>IEEE</a:t>
                      </a:r>
                    </a:p>
                  </a:txBody>
                  <a:tcPr/>
                </a:tc>
                <a:tc>
                  <a:txBody>
                    <a:bodyPr/>
                    <a:lstStyle/>
                    <a:p>
                      <a:r>
                        <a:rPr lang="en-IN" sz="1400" dirty="0"/>
                        <a:t>In this we develop bank loan prediction system using machine learning techniques, so that the system automatically selects the eligible candidates to approve the loan.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They had proposed a mathematical model and machine learning algorithms were not used. </a:t>
                      </a:r>
                    </a:p>
                    <a:p>
                      <a:endParaRPr lang="en-IN" sz="1400" dirty="0"/>
                    </a:p>
                  </a:txBody>
                  <a:tcPr/>
                </a:tc>
                <a:extLst>
                  <a:ext uri="{0D108BD9-81ED-4DB2-BD59-A6C34878D82A}">
                    <a16:rowId xmlns:a16="http://schemas.microsoft.com/office/drawing/2014/main" val="3413332697"/>
                  </a:ext>
                </a:extLst>
              </a:tr>
              <a:tr h="1860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t>Loan Delinquency Prediction</a:t>
                      </a:r>
                    </a:p>
                    <a:p>
                      <a:endParaRPr lang="en-IN" sz="1600" b="1" dirty="0"/>
                    </a:p>
                  </a:txBody>
                  <a:tcPr/>
                </a:tc>
                <a:tc>
                  <a:txBody>
                    <a:bodyPr/>
                    <a:lstStyle/>
                    <a:p>
                      <a:r>
                        <a:rPr lang="en-IN" sz="1400" dirty="0"/>
                        <a:t>Kathe </a:t>
                      </a:r>
                      <a:r>
                        <a:rPr lang="en-IN" sz="1400" dirty="0" err="1"/>
                        <a:t>Rutika</a:t>
                      </a:r>
                      <a:r>
                        <a:rPr lang="en-IN" sz="1400" dirty="0"/>
                        <a:t> Pramod, </a:t>
                      </a:r>
                      <a:r>
                        <a:rPr lang="en-IN" sz="1400" dirty="0" err="1"/>
                        <a:t>Panhale</a:t>
                      </a:r>
                      <a:r>
                        <a:rPr lang="en-IN" sz="1400" dirty="0"/>
                        <a:t> Sakshi Dattatray</a:t>
                      </a:r>
                    </a:p>
                  </a:txBody>
                  <a:tcPr/>
                </a:tc>
                <a:tc>
                  <a:txBody>
                    <a:bodyPr/>
                    <a:lstStyle/>
                    <a:p>
                      <a:r>
                        <a:rPr lang="en-IN" sz="1400" dirty="0"/>
                        <a:t>2020</a:t>
                      </a:r>
                    </a:p>
                  </a:txBody>
                  <a:tcPr/>
                </a:tc>
                <a:tc>
                  <a:txBody>
                    <a:bodyPr/>
                    <a:lstStyle/>
                    <a:p>
                      <a:r>
                        <a:rPr lang="en-IN" sz="1400" dirty="0"/>
                        <a:t>IEEE</a:t>
                      </a:r>
                    </a:p>
                  </a:txBody>
                  <a:tcPr/>
                </a:tc>
                <a:tc>
                  <a:txBody>
                    <a:bodyPr/>
                    <a:lstStyle/>
                    <a:p>
                      <a:r>
                        <a:rPr lang="en-IN" sz="1400" dirty="0"/>
                        <a:t>The main purpose is to figure out the delinquency status of loans for the any ‘n’ next month given the delinquency status for the previous 12 months.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Decision trees are quite expensive as well. They are harder to train because of the expense in larger projects and always have that problem of overfitting.</a:t>
                      </a:r>
                    </a:p>
                    <a:p>
                      <a:endParaRPr lang="en-IN" sz="14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312657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BF64CE4-4975-FB90-8C2A-4295B9E431E6}"/>
              </a:ext>
            </a:extLst>
          </p:cNvPr>
          <p:cNvGraphicFramePr>
            <a:graphicFrameLocks noGrp="1"/>
          </p:cNvGraphicFramePr>
          <p:nvPr>
            <p:extLst>
              <p:ext uri="{D42A27DB-BD31-4B8C-83A1-F6EECF244321}">
                <p14:modId xmlns:p14="http://schemas.microsoft.com/office/powerpoint/2010/main" val="2117577104"/>
              </p:ext>
            </p:extLst>
          </p:nvPr>
        </p:nvGraphicFramePr>
        <p:xfrm>
          <a:off x="197708" y="185351"/>
          <a:ext cx="11664774" cy="6351373"/>
        </p:xfrm>
        <a:graphic>
          <a:graphicData uri="http://schemas.openxmlformats.org/drawingml/2006/table">
            <a:tbl>
              <a:tblPr firstRow="1" bandRow="1">
                <a:tableStyleId>{5C22544A-7EE6-4342-B048-85BDC9FD1C3A}</a:tableStyleId>
              </a:tblPr>
              <a:tblGrid>
                <a:gridCol w="2026508">
                  <a:extLst>
                    <a:ext uri="{9D8B030D-6E8A-4147-A177-3AD203B41FA5}">
                      <a16:colId xmlns:a16="http://schemas.microsoft.com/office/drawing/2014/main" val="2438737339"/>
                    </a:ext>
                  </a:extLst>
                </a:gridCol>
                <a:gridCol w="1408670">
                  <a:extLst>
                    <a:ext uri="{9D8B030D-6E8A-4147-A177-3AD203B41FA5}">
                      <a16:colId xmlns:a16="http://schemas.microsoft.com/office/drawing/2014/main" val="390482938"/>
                    </a:ext>
                  </a:extLst>
                </a:gridCol>
                <a:gridCol w="1136822">
                  <a:extLst>
                    <a:ext uri="{9D8B030D-6E8A-4147-A177-3AD203B41FA5}">
                      <a16:colId xmlns:a16="http://schemas.microsoft.com/office/drawing/2014/main" val="1707752949"/>
                    </a:ext>
                  </a:extLst>
                </a:gridCol>
                <a:gridCol w="1421027">
                  <a:extLst>
                    <a:ext uri="{9D8B030D-6E8A-4147-A177-3AD203B41FA5}">
                      <a16:colId xmlns:a16="http://schemas.microsoft.com/office/drawing/2014/main" val="3530608495"/>
                    </a:ext>
                  </a:extLst>
                </a:gridCol>
                <a:gridCol w="2903838">
                  <a:extLst>
                    <a:ext uri="{9D8B030D-6E8A-4147-A177-3AD203B41FA5}">
                      <a16:colId xmlns:a16="http://schemas.microsoft.com/office/drawing/2014/main" val="838157060"/>
                    </a:ext>
                  </a:extLst>
                </a:gridCol>
                <a:gridCol w="2767909">
                  <a:extLst>
                    <a:ext uri="{9D8B030D-6E8A-4147-A177-3AD203B41FA5}">
                      <a16:colId xmlns:a16="http://schemas.microsoft.com/office/drawing/2014/main" val="1461238372"/>
                    </a:ext>
                  </a:extLst>
                </a:gridCol>
              </a:tblGrid>
              <a:tr h="1060261">
                <a:tc>
                  <a:txBody>
                    <a:bodyPr/>
                    <a:lstStyle/>
                    <a:p>
                      <a:pPr algn="ctr"/>
                      <a:r>
                        <a:rPr lang="en-IN" sz="1800" b="1" i="0" u="none" strike="noStrike" kern="1200" dirty="0">
                          <a:solidFill>
                            <a:schemeClr val="lt1"/>
                          </a:solidFill>
                          <a:effectLst/>
                          <a:latin typeface="+mn-lt"/>
                          <a:ea typeface="+mn-ea"/>
                          <a:cs typeface="+mn-cs"/>
                        </a:rPr>
                        <a:t>TITLE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AUTHOR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YEAR</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JOURNAL NAME</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METHODOLOGY</a:t>
                      </a:r>
                      <a:endParaRPr lang="en-IN" dirty="0"/>
                    </a:p>
                  </a:txBody>
                  <a:tcPr anchor="ctr"/>
                </a:tc>
                <a:tc>
                  <a:txBody>
                    <a:bodyPr/>
                    <a:lstStyle/>
                    <a:p>
                      <a:pPr algn="ctr"/>
                      <a:r>
                        <a:rPr lang="en-IN" sz="1800" b="1" i="0" u="none" strike="noStrike" kern="1200" dirty="0">
                          <a:solidFill>
                            <a:schemeClr val="lt1"/>
                          </a:solidFill>
                          <a:effectLst/>
                          <a:latin typeface="+mn-lt"/>
                          <a:ea typeface="+mn-ea"/>
                          <a:cs typeface="+mn-cs"/>
                        </a:rPr>
                        <a:t>LIMITATIONS</a:t>
                      </a:r>
                      <a:endParaRPr lang="en-IN" dirty="0"/>
                    </a:p>
                  </a:txBody>
                  <a:tcPr anchor="ctr"/>
                </a:tc>
                <a:extLst>
                  <a:ext uri="{0D108BD9-81ED-4DB2-BD59-A6C34878D82A}">
                    <a16:rowId xmlns:a16="http://schemas.microsoft.com/office/drawing/2014/main" val="2359575009"/>
                  </a:ext>
                </a:extLst>
              </a:tr>
              <a:tr h="1763704">
                <a:tc>
                  <a:txBody>
                    <a:bodyPr/>
                    <a:lstStyle/>
                    <a:p>
                      <a:r>
                        <a:rPr lang="en-US" sz="1400" b="1" dirty="0"/>
                        <a:t>Algorithm For The Loan Credibility Prediction System</a:t>
                      </a:r>
                      <a:endParaRPr lang="en-IN" sz="1400" b="1" dirty="0"/>
                    </a:p>
                  </a:txBody>
                  <a:tcPr/>
                </a:tc>
                <a:tc>
                  <a:txBody>
                    <a:bodyPr/>
                    <a:lstStyle/>
                    <a:p>
                      <a:r>
                        <a:rPr lang="it-IT" sz="1400" dirty="0"/>
                        <a:t>Soni P M, Varghese Paul</a:t>
                      </a:r>
                      <a:endParaRPr lang="en-IN" sz="1400" dirty="0"/>
                    </a:p>
                  </a:txBody>
                  <a:tcPr/>
                </a:tc>
                <a:tc>
                  <a:txBody>
                    <a:bodyPr/>
                    <a:lstStyle/>
                    <a:p>
                      <a:r>
                        <a:rPr lang="en-IN" sz="1400" dirty="0"/>
                        <a:t>2022</a:t>
                      </a:r>
                    </a:p>
                  </a:txBody>
                  <a:tcPr/>
                </a:tc>
                <a:tc>
                  <a:txBody>
                    <a:bodyPr/>
                    <a:lstStyle/>
                    <a:p>
                      <a:r>
                        <a:rPr lang="en-IN" sz="1400" dirty="0"/>
                        <a:t>IEEE</a:t>
                      </a:r>
                    </a:p>
                  </a:txBody>
                  <a:tcPr/>
                </a:tc>
                <a:tc>
                  <a:txBody>
                    <a:bodyPr/>
                    <a:lstStyle/>
                    <a:p>
                      <a:r>
                        <a:rPr lang="en-US" sz="1400" dirty="0"/>
                        <a:t>Classification is the most suitable predictive modelling technique in data mining to predict the loan repayment capability of a customer in a banking industry.</a:t>
                      </a:r>
                      <a:endParaRPr lang="en-IN" sz="1400" dirty="0"/>
                    </a:p>
                  </a:txBody>
                  <a:tcPr/>
                </a:tc>
                <a:tc>
                  <a:txBody>
                    <a:bodyPr/>
                    <a:lstStyle/>
                    <a:p>
                      <a:r>
                        <a:rPr lang="en-US" sz="1400" dirty="0"/>
                        <a:t>The financial institutions profitability definitely depends on the accuracy of the model.</a:t>
                      </a:r>
                      <a:endParaRPr lang="en-IN" sz="1400" dirty="0"/>
                    </a:p>
                  </a:txBody>
                  <a:tcPr/>
                </a:tc>
                <a:extLst>
                  <a:ext uri="{0D108BD9-81ED-4DB2-BD59-A6C34878D82A}">
                    <a16:rowId xmlns:a16="http://schemas.microsoft.com/office/drawing/2014/main" val="1862682547"/>
                  </a:ext>
                </a:extLst>
              </a:tr>
              <a:tr h="1763704">
                <a:tc>
                  <a:txBody>
                    <a:bodyPr/>
                    <a:lstStyle/>
                    <a:p>
                      <a:r>
                        <a:rPr lang="en-US" sz="1400" b="1" dirty="0"/>
                        <a:t>Analysis Of Loan Availability Using Machine Learning Techniques</a:t>
                      </a:r>
                      <a:endParaRPr lang="en-IN" sz="1400" b="1" dirty="0"/>
                    </a:p>
                  </a:txBody>
                  <a:tcPr/>
                </a:tc>
                <a:tc>
                  <a:txBody>
                    <a:bodyPr/>
                    <a:lstStyle/>
                    <a:p>
                      <a:r>
                        <a:rPr lang="en-IN" sz="1400" dirty="0" err="1"/>
                        <a:t>Sharayu</a:t>
                      </a:r>
                      <a:r>
                        <a:rPr lang="en-IN" sz="1400" dirty="0"/>
                        <a:t> </a:t>
                      </a:r>
                      <a:r>
                        <a:rPr lang="en-IN" sz="1400" dirty="0" err="1"/>
                        <a:t>Dosalwar</a:t>
                      </a:r>
                      <a:r>
                        <a:rPr lang="en-IN" sz="1400" dirty="0"/>
                        <a:t>, </a:t>
                      </a:r>
                      <a:r>
                        <a:rPr lang="en-IN" sz="1400" dirty="0" err="1"/>
                        <a:t>Ketki</a:t>
                      </a:r>
                      <a:r>
                        <a:rPr lang="en-IN" sz="1400" dirty="0"/>
                        <a:t> </a:t>
                      </a:r>
                      <a:r>
                        <a:rPr lang="en-IN" sz="1400" dirty="0" err="1"/>
                        <a:t>Kinkar</a:t>
                      </a:r>
                      <a:r>
                        <a:rPr lang="en-IN" sz="1400" dirty="0"/>
                        <a:t>, Rahul Sannat, Dr Nitin </a:t>
                      </a:r>
                      <a:r>
                        <a:rPr lang="en-IN" sz="1400" dirty="0" err="1"/>
                        <a:t>Pise</a:t>
                      </a:r>
                      <a:endParaRPr lang="en-IN" sz="1400" dirty="0"/>
                    </a:p>
                  </a:txBody>
                  <a:tcPr/>
                </a:tc>
                <a:tc>
                  <a:txBody>
                    <a:bodyPr/>
                    <a:lstStyle/>
                    <a:p>
                      <a:r>
                        <a:rPr lang="en-IN" sz="1400" dirty="0"/>
                        <a:t>2022</a:t>
                      </a:r>
                    </a:p>
                  </a:txBody>
                  <a:tcPr/>
                </a:tc>
                <a:tc>
                  <a:txBody>
                    <a:bodyPr/>
                    <a:lstStyle/>
                    <a:p>
                      <a:r>
                        <a:rPr lang="en-IN" sz="1400" dirty="0"/>
                        <a:t>IEEE</a:t>
                      </a:r>
                    </a:p>
                  </a:txBody>
                  <a:tcPr/>
                </a:tc>
                <a:tc>
                  <a:txBody>
                    <a:bodyPr/>
                    <a:lstStyle/>
                    <a:p>
                      <a:r>
                        <a:rPr lang="en-US" sz="1400" dirty="0"/>
                        <a:t>The logistic regression model is an important predictive analytics tool for detecting loan defaulters. In order to assess and forecast, data from Kaggle is acquired. </a:t>
                      </a:r>
                      <a:endParaRPr lang="en-IN" sz="1400" dirty="0"/>
                    </a:p>
                  </a:txBody>
                  <a:tcPr/>
                </a:tc>
                <a:tc>
                  <a:txBody>
                    <a:bodyPr/>
                    <a:lstStyle/>
                    <a:p>
                      <a:r>
                        <a:rPr lang="en-US" sz="1400" dirty="0"/>
                        <a:t>Gender and martial status, for example, do not appear to be considered.</a:t>
                      </a:r>
                      <a:endParaRPr lang="en-IN" sz="1400" dirty="0"/>
                    </a:p>
                  </a:txBody>
                  <a:tcPr/>
                </a:tc>
                <a:extLst>
                  <a:ext uri="{0D108BD9-81ED-4DB2-BD59-A6C34878D82A}">
                    <a16:rowId xmlns:a16="http://schemas.microsoft.com/office/drawing/2014/main" val="3413332697"/>
                  </a:ext>
                </a:extLst>
              </a:tr>
              <a:tr h="1763704">
                <a:tc>
                  <a:txBody>
                    <a:bodyPr/>
                    <a:lstStyle/>
                    <a:p>
                      <a:r>
                        <a:rPr lang="en-IN" sz="1400" b="1" dirty="0"/>
                        <a:t>Loan Approval Prediction</a:t>
                      </a:r>
                    </a:p>
                  </a:txBody>
                  <a:tcPr/>
                </a:tc>
                <a:tc>
                  <a:txBody>
                    <a:bodyPr/>
                    <a:lstStyle/>
                    <a:p>
                      <a:r>
                        <a:rPr lang="en-IN" sz="1400" dirty="0"/>
                        <a:t>Shubham </a:t>
                      </a:r>
                      <a:r>
                        <a:rPr lang="en-IN" sz="1400" dirty="0" err="1"/>
                        <a:t>Nalawade</a:t>
                      </a:r>
                      <a:r>
                        <a:rPr lang="en-IN" sz="1400" dirty="0"/>
                        <a:t>, Suraj </a:t>
                      </a:r>
                      <a:r>
                        <a:rPr lang="en-IN" sz="1400" dirty="0" err="1"/>
                        <a:t>Andhe</a:t>
                      </a:r>
                      <a:r>
                        <a:rPr lang="en-IN" sz="1400" dirty="0"/>
                        <a:t>, </a:t>
                      </a:r>
                      <a:r>
                        <a:rPr lang="en-IN" sz="1400" dirty="0" err="1"/>
                        <a:t>Siddhesh</a:t>
                      </a:r>
                      <a:r>
                        <a:rPr lang="en-IN" sz="1400" dirty="0"/>
                        <a:t> </a:t>
                      </a:r>
                      <a:r>
                        <a:rPr lang="en-IN" sz="1400" dirty="0" err="1"/>
                        <a:t>Parab</a:t>
                      </a:r>
                      <a:r>
                        <a:rPr lang="en-IN" sz="1400" dirty="0"/>
                        <a:t>, Amruta </a:t>
                      </a:r>
                      <a:r>
                        <a:rPr lang="en-IN" sz="1400" dirty="0" err="1"/>
                        <a:t>Sankhe</a:t>
                      </a:r>
                      <a:endParaRPr lang="en-IN" sz="1400" dirty="0"/>
                    </a:p>
                  </a:txBody>
                  <a:tcPr/>
                </a:tc>
                <a:tc>
                  <a:txBody>
                    <a:bodyPr/>
                    <a:lstStyle/>
                    <a:p>
                      <a:r>
                        <a:rPr lang="en-IN" sz="1400" dirty="0"/>
                        <a:t>2022</a:t>
                      </a:r>
                    </a:p>
                  </a:txBody>
                  <a:tcPr/>
                </a:tc>
                <a:tc>
                  <a:txBody>
                    <a:bodyPr/>
                    <a:lstStyle/>
                    <a:p>
                      <a:r>
                        <a:rPr lang="en-IN" sz="1400" dirty="0"/>
                        <a:t>IEEE</a:t>
                      </a:r>
                    </a:p>
                  </a:txBody>
                  <a:tcPr/>
                </a:tc>
                <a:tc>
                  <a:txBody>
                    <a:bodyPr/>
                    <a:lstStyle/>
                    <a:p>
                      <a:r>
                        <a:rPr lang="en-US" sz="1400" dirty="0"/>
                        <a:t>The system predicts on the basis of the model that has been trained using machine learning algorithms. </a:t>
                      </a:r>
                      <a:endParaRPr lang="en-IN" sz="1400" dirty="0"/>
                    </a:p>
                  </a:txBody>
                  <a:tcPr/>
                </a:tc>
                <a:tc>
                  <a:txBody>
                    <a:bodyPr/>
                    <a:lstStyle/>
                    <a:p>
                      <a:r>
                        <a:rPr lang="en-US" sz="1400" dirty="0"/>
                        <a:t>The drawback of this model is that it takes into consideration many attributes but in real life sometimes the loan application can also be approved on a single strong attribute, which will not be possible using this system.</a:t>
                      </a:r>
                      <a:endParaRPr lang="en-IN" sz="1400" dirty="0"/>
                    </a:p>
                  </a:txBody>
                  <a:tcPr/>
                </a:tc>
                <a:extLst>
                  <a:ext uri="{0D108BD9-81ED-4DB2-BD59-A6C34878D82A}">
                    <a16:rowId xmlns:a16="http://schemas.microsoft.com/office/drawing/2014/main" val="2542924285"/>
                  </a:ext>
                </a:extLst>
              </a:tr>
            </a:tbl>
          </a:graphicData>
        </a:graphic>
      </p:graphicFrame>
    </p:spTree>
    <p:extLst>
      <p:ext uri="{BB962C8B-B14F-4D97-AF65-F5344CB8AC3E}">
        <p14:creationId xmlns:p14="http://schemas.microsoft.com/office/powerpoint/2010/main" val="234533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927</Words>
  <Application>Microsoft Office PowerPoint</Application>
  <PresentationFormat>Widescreen</PresentationFormat>
  <Paragraphs>104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Smart Lender: Applicant Credibility Prediction for Loan Approval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Shinchan</dc:creator>
  <cp:lastModifiedBy>Shashi vishnu M</cp:lastModifiedBy>
  <cp:revision>3</cp:revision>
  <dcterms:created xsi:type="dcterms:W3CDTF">2022-09-29T01:27:17Z</dcterms:created>
  <dcterms:modified xsi:type="dcterms:W3CDTF">2022-10-07T14:44:10Z</dcterms:modified>
</cp:coreProperties>
</file>