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E75AC-F6E8-4DB3-8713-932D10CA26DE}" v="3" dt="2022-09-10T16:56:37.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4"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C0A27-4712-C4FA-D35B-DD877F91A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C22F722-7600-0780-26FC-71191E17C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8F41447-C462-7123-1112-20BF2C7C1D91}"/>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5" name="Footer Placeholder 4">
            <a:extLst>
              <a:ext uri="{FF2B5EF4-FFF2-40B4-BE49-F238E27FC236}">
                <a16:creationId xmlns:a16="http://schemas.microsoft.com/office/drawing/2014/main" xmlns="" id="{0B2F53E4-CE3F-75A9-C276-0D7DDBDE4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922308A-793D-611A-B298-B77E4E83CF8A}"/>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31185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92B0D-C119-3316-67D5-A31B69C539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8E8C5D8-8906-E599-881B-688806DED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4F827C-01F3-513F-E03F-D599D6F589D9}"/>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5" name="Footer Placeholder 4">
            <a:extLst>
              <a:ext uri="{FF2B5EF4-FFF2-40B4-BE49-F238E27FC236}">
                <a16:creationId xmlns:a16="http://schemas.microsoft.com/office/drawing/2014/main" xmlns="" id="{C1A5ECAD-7DA0-1A7A-A386-15E949E31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6180789-AC06-56B2-B19E-C706A3FE9E84}"/>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208312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9505B7-AD15-C77E-3169-F53995B22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89C65F-DB15-DB66-CB45-2BABA0C30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BD5A0C7-4D88-4BA9-E306-0D578277DAE2}"/>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5" name="Footer Placeholder 4">
            <a:extLst>
              <a:ext uri="{FF2B5EF4-FFF2-40B4-BE49-F238E27FC236}">
                <a16:creationId xmlns:a16="http://schemas.microsoft.com/office/drawing/2014/main" xmlns="" id="{FD41F7B2-ABDC-FF13-EC86-C6B24611B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58C989A-F11A-E262-1AAE-BDC97904F7AE}"/>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10025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CD76A-A2AD-B8CB-02CA-643E12E95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FC378D5-FB18-141F-9426-253F6895C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FB86292-A88C-0E49-5FF4-CA0491D0F254}"/>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5" name="Footer Placeholder 4">
            <a:extLst>
              <a:ext uri="{FF2B5EF4-FFF2-40B4-BE49-F238E27FC236}">
                <a16:creationId xmlns:a16="http://schemas.microsoft.com/office/drawing/2014/main" xmlns="" id="{CBB02830-399E-7581-2166-1CD58CB4D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09EC48E-F9EB-E3D7-A3BE-81F1415EF8C9}"/>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16701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E81DD-48B6-360A-0518-81A17919F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52602B5-3170-B261-1C0A-4380A84E2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4EE7B92-E23D-1CF2-D974-77F446B95805}"/>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5" name="Footer Placeholder 4">
            <a:extLst>
              <a:ext uri="{FF2B5EF4-FFF2-40B4-BE49-F238E27FC236}">
                <a16:creationId xmlns:a16="http://schemas.microsoft.com/office/drawing/2014/main" xmlns="" id="{7512B9D8-A5E7-B4F4-957F-F6ABF014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655B3B-DCB4-2419-3C28-59C1684A0C30}"/>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336503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38811-C782-944A-7D51-F6C9D8C4C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0D31761-9B84-C96F-8160-FA0C0C44B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3E8C458-E1F5-14EB-F16C-D58A40CC8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E14A80A-E1CB-D0EC-C7A1-478DF48F243E}"/>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6" name="Footer Placeholder 5">
            <a:extLst>
              <a:ext uri="{FF2B5EF4-FFF2-40B4-BE49-F238E27FC236}">
                <a16:creationId xmlns:a16="http://schemas.microsoft.com/office/drawing/2014/main" xmlns="" id="{3E24B3C3-2ADC-29CC-1525-C14A57680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E5D7E2-3742-E011-865C-98FE6100F561}"/>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33032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962EA-D832-895D-6F12-A27716ECF5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8EF0DC-4445-0944-3B8F-A9463840D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9586143-1914-6169-9300-948CAC4D3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C6D303D-D20F-4FCF-A2F3-6D8B17208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7DC1750-479D-6E6E-9238-F05827B94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BCAC957-BD34-9C91-CBFA-A1693C035218}"/>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8" name="Footer Placeholder 7">
            <a:extLst>
              <a:ext uri="{FF2B5EF4-FFF2-40B4-BE49-F238E27FC236}">
                <a16:creationId xmlns:a16="http://schemas.microsoft.com/office/drawing/2014/main" xmlns="" id="{B85021F5-CB28-64F2-B40B-AF1E196FB5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8F04FA2-BB43-741E-E306-BFC4CAD64A72}"/>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92811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0AC07-327F-E1FD-A553-CAC434DC0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E7CD49D-8F76-5FAD-7019-75CD3868276D}"/>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4" name="Footer Placeholder 3">
            <a:extLst>
              <a:ext uri="{FF2B5EF4-FFF2-40B4-BE49-F238E27FC236}">
                <a16:creationId xmlns:a16="http://schemas.microsoft.com/office/drawing/2014/main" xmlns="" id="{470CA110-57D3-E6AA-BDA8-E4D71D2011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4E1A691-78C8-00AB-493F-B043C47756F3}"/>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426950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5AD0FB-4C07-8122-C971-C85CC226A3F4}"/>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3" name="Footer Placeholder 2">
            <a:extLst>
              <a:ext uri="{FF2B5EF4-FFF2-40B4-BE49-F238E27FC236}">
                <a16:creationId xmlns:a16="http://schemas.microsoft.com/office/drawing/2014/main" xmlns="" id="{86D985DE-6174-CB37-484B-9BB76206E2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06403CC-2EFB-9B21-4664-99438C98588F}"/>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22988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B37B1-7C8B-81B0-8108-D069B57B3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7965FA9-CCB3-6953-85CC-05AE0ECCA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41028A3-9290-5152-BAB4-16E1ABBD8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B0A35E-D38E-CE61-75F5-BC6BA2902B1D}"/>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6" name="Footer Placeholder 5">
            <a:extLst>
              <a:ext uri="{FF2B5EF4-FFF2-40B4-BE49-F238E27FC236}">
                <a16:creationId xmlns:a16="http://schemas.microsoft.com/office/drawing/2014/main" xmlns="" id="{BBD4EFE4-0BFC-EC43-DA70-565017F56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4744B7E-4644-0616-36CF-11ABB264DC94}"/>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424052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D143D-DA03-59F3-CD6A-6797FB387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A5889EA-E2B9-6535-9305-D2B1FF580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7A1CE49-2EF5-99A2-5BC6-E67812032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6240BD-CB6D-C349-ED1E-C3DF2DF73639}"/>
              </a:ext>
            </a:extLst>
          </p:cNvPr>
          <p:cNvSpPr>
            <a:spLocks noGrp="1"/>
          </p:cNvSpPr>
          <p:nvPr>
            <p:ph type="dt" sz="half" idx="10"/>
          </p:nvPr>
        </p:nvSpPr>
        <p:spPr/>
        <p:txBody>
          <a:bodyPr/>
          <a:lstStyle/>
          <a:p>
            <a:fld id="{C8D6A943-52AC-416E-A586-E079D5AFF485}" type="datetimeFigureOut">
              <a:rPr lang="en-IN" smtClean="0"/>
              <a:pPr/>
              <a:t>17-09-2022</a:t>
            </a:fld>
            <a:endParaRPr lang="en-IN"/>
          </a:p>
        </p:txBody>
      </p:sp>
      <p:sp>
        <p:nvSpPr>
          <p:cNvPr id="6" name="Footer Placeholder 5">
            <a:extLst>
              <a:ext uri="{FF2B5EF4-FFF2-40B4-BE49-F238E27FC236}">
                <a16:creationId xmlns:a16="http://schemas.microsoft.com/office/drawing/2014/main" xmlns="" id="{50ABB929-3684-0707-08CC-DFD61BF6F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C1E8D3B-18B6-06DA-A27F-AFA9F6B49C44}"/>
              </a:ext>
            </a:extLst>
          </p:cNvPr>
          <p:cNvSpPr>
            <a:spLocks noGrp="1"/>
          </p:cNvSpPr>
          <p:nvPr>
            <p:ph type="sldNum" sz="quarter" idx="12"/>
          </p:nvPr>
        </p:nvSpPr>
        <p:spPr/>
        <p:txBody>
          <a:body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299618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A48B67C-68D3-FF14-5E9F-54D224199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0334027-2B2F-64C1-5BC0-87F02A44D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50B1F32-110C-9267-7F1E-05AB2DC3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pPr/>
              <a:t>17-09-2022</a:t>
            </a:fld>
            <a:endParaRPr lang="en-IN"/>
          </a:p>
        </p:txBody>
      </p:sp>
      <p:sp>
        <p:nvSpPr>
          <p:cNvPr id="5" name="Footer Placeholder 4">
            <a:extLst>
              <a:ext uri="{FF2B5EF4-FFF2-40B4-BE49-F238E27FC236}">
                <a16:creationId xmlns:a16="http://schemas.microsoft.com/office/drawing/2014/main" xmlns="" id="{9F56D0C6-AD26-0D6E-D441-11F9A0022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1222DC5-220B-3527-FE4F-55F700077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pPr/>
              <a:t>‹#›</a:t>
            </a:fld>
            <a:endParaRPr lang="en-IN"/>
          </a:p>
        </p:txBody>
      </p:sp>
    </p:spTree>
    <p:extLst>
      <p:ext uri="{BB962C8B-B14F-4D97-AF65-F5344CB8AC3E}">
        <p14:creationId xmlns:p14="http://schemas.microsoft.com/office/powerpoint/2010/main" xmlns="" val="142540719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5010CE-69BB-DD9E-0BDE-F88300DB8E1B}"/>
              </a:ext>
            </a:extLst>
          </p:cNvPr>
          <p:cNvSpPr>
            <a:spLocks noGrp="1"/>
          </p:cNvSpPr>
          <p:nvPr>
            <p:ph type="ctrTitle"/>
          </p:nvPr>
        </p:nvSpPr>
        <p:spPr>
          <a:xfrm>
            <a:off x="1654629" y="1548882"/>
            <a:ext cx="9144000" cy="1351480"/>
          </a:xfrm>
        </p:spPr>
        <p:txBody>
          <a:bodyPr>
            <a:normAutofit/>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Subtitle 2">
            <a:extLst>
              <a:ext uri="{FF2B5EF4-FFF2-40B4-BE49-F238E27FC236}">
                <a16:creationId xmlns:a16="http://schemas.microsoft.com/office/drawing/2014/main" xmlns="" id="{1CE25E4C-B748-FBE1-A3AA-99600AB90DF5}"/>
              </a:ext>
            </a:extLst>
          </p:cNvPr>
          <p:cNvSpPr>
            <a:spLocks noGrp="1"/>
          </p:cNvSpPr>
          <p:nvPr>
            <p:ph type="subTitle" idx="1"/>
          </p:nvPr>
        </p:nvSpPr>
        <p:spPr>
          <a:xfrm>
            <a:off x="3006809" y="3289589"/>
            <a:ext cx="7018640" cy="3568411"/>
          </a:xfrm>
        </p:spPr>
        <p:txBody>
          <a:bodyPr>
            <a:noAutofit/>
          </a:bodyPr>
          <a:lstStyle/>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No             </a:t>
            </a:r>
            <a:r>
              <a:rPr lang="en-IN" sz="1600" dirty="0">
                <a:latin typeface="Times New Roman" panose="02020603050405020304" pitchFamily="18" charset="0"/>
                <a:cs typeface="Times New Roman" panose="02020603050405020304" pitchFamily="18" charset="0"/>
              </a:rPr>
              <a:t>:16</a:t>
            </a: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ID              </a:t>
            </a:r>
            <a:r>
              <a:rPr lang="en-IN" sz="1600" dirty="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PNT2022TMID29977</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College Name     </a:t>
            </a:r>
            <a:r>
              <a:rPr lang="en-IN" sz="1600" dirty="0" smtClean="0">
                <a:latin typeface="Times New Roman" panose="02020603050405020304" pitchFamily="18" charset="0"/>
                <a:cs typeface="Times New Roman" panose="02020603050405020304" pitchFamily="18" charset="0"/>
              </a:rPr>
              <a:t>:6108-ER.PERUMAL MANIMEKALAI COLLEGE</a:t>
            </a:r>
          </a:p>
          <a:p>
            <a:pPr algn="l"/>
            <a:r>
              <a:rPr lang="en-IN"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OF ENGINEERING -HOSUR</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Department  </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:COMPUTER SCIENCE AND ENGINEERING</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Leader       </a:t>
            </a:r>
            <a:r>
              <a:rPr lang="en-IN" sz="1600" dirty="0" smtClean="0">
                <a:latin typeface="Times New Roman" panose="02020603050405020304" pitchFamily="18" charset="0"/>
                <a:cs typeface="Times New Roman" panose="02020603050405020304" pitchFamily="18" charset="0"/>
              </a:rPr>
              <a:t>:RABBANI S</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Member    </a:t>
            </a:r>
            <a:r>
              <a:rPr lang="en-IN" sz="1600" dirty="0" smtClean="0">
                <a:latin typeface="Times New Roman" panose="02020603050405020304" pitchFamily="18" charset="0"/>
                <a:cs typeface="Times New Roman" panose="02020603050405020304" pitchFamily="18" charset="0"/>
              </a:rPr>
              <a:t>:MOHAMMED KHUBABE S</a:t>
            </a:r>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Team Member    </a:t>
            </a:r>
            <a:r>
              <a:rPr lang="en-IN" sz="1600" dirty="0" smtClean="0">
                <a:latin typeface="Times New Roman" panose="02020603050405020304" pitchFamily="18" charset="0"/>
                <a:cs typeface="Times New Roman" panose="02020603050405020304" pitchFamily="18" charset="0"/>
              </a:rPr>
              <a:t>:JAI PRAVEEN M</a:t>
            </a:r>
            <a:endParaRPr lang="en-IN" sz="1600" dirty="0">
              <a:latin typeface="Times New Roman" panose="02020603050405020304" pitchFamily="18" charset="0"/>
              <a:cs typeface="Times New Roman" panose="02020603050405020304" pitchFamily="18" charset="0"/>
            </a:endParaRPr>
          </a:p>
          <a:p>
            <a:pPr algn="l"/>
            <a:r>
              <a:rPr lang="en-IN" sz="1600" b="1" dirty="0">
                <a:latin typeface="Times New Roman" panose="02020603050405020304" pitchFamily="18" charset="0"/>
                <a:cs typeface="Times New Roman" panose="02020603050405020304" pitchFamily="18" charset="0"/>
              </a:rPr>
              <a:t>              Team Member    </a:t>
            </a:r>
            <a:r>
              <a:rPr lang="en-IN"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SURYA KUMAR S</a:t>
            </a: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7216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1689B8FC-FBBD-AE6A-04DD-BB27A4E004C6}"/>
              </a:ext>
            </a:extLst>
          </p:cNvPr>
          <p:cNvGraphicFramePr>
            <a:graphicFrameLocks noGrp="1"/>
          </p:cNvGraphicFramePr>
          <p:nvPr>
            <p:ph idx="1"/>
            <p:extLst>
              <p:ext uri="{D42A27DB-BD31-4B8C-83A1-F6EECF244321}">
                <p14:modId xmlns:p14="http://schemas.microsoft.com/office/powerpoint/2010/main" xmlns="" val="3514760941"/>
              </p:ext>
            </p:extLst>
          </p:nvPr>
        </p:nvGraphicFramePr>
        <p:xfrm>
          <a:off x="410546" y="596765"/>
          <a:ext cx="11509605" cy="6738340"/>
        </p:xfrm>
        <a:graphic>
          <a:graphicData uri="http://schemas.openxmlformats.org/drawingml/2006/table">
            <a:tbl>
              <a:tblPr firstRow="1" bandRow="1">
                <a:tableStyleId>{5940675A-B579-460E-94D1-54222C63F5DA}</a:tableStyleId>
              </a:tblPr>
              <a:tblGrid>
                <a:gridCol w="602622">
                  <a:extLst>
                    <a:ext uri="{9D8B030D-6E8A-4147-A177-3AD203B41FA5}">
                      <a16:colId xmlns:a16="http://schemas.microsoft.com/office/drawing/2014/main" xmlns="" val="3735196923"/>
                    </a:ext>
                  </a:extLst>
                </a:gridCol>
                <a:gridCol w="1837590">
                  <a:extLst>
                    <a:ext uri="{9D8B030D-6E8A-4147-A177-3AD203B41FA5}">
                      <a16:colId xmlns:a16="http://schemas.microsoft.com/office/drawing/2014/main" xmlns="" val="1542376097"/>
                    </a:ext>
                  </a:extLst>
                </a:gridCol>
                <a:gridCol w="2941470">
                  <a:extLst>
                    <a:ext uri="{9D8B030D-6E8A-4147-A177-3AD203B41FA5}">
                      <a16:colId xmlns:a16="http://schemas.microsoft.com/office/drawing/2014/main" xmlns="" val="97313804"/>
                    </a:ext>
                  </a:extLst>
                </a:gridCol>
                <a:gridCol w="3121729">
                  <a:extLst>
                    <a:ext uri="{9D8B030D-6E8A-4147-A177-3AD203B41FA5}">
                      <a16:colId xmlns:a16="http://schemas.microsoft.com/office/drawing/2014/main" xmlns="" val="3912210627"/>
                    </a:ext>
                  </a:extLst>
                </a:gridCol>
                <a:gridCol w="3006194">
                  <a:extLst>
                    <a:ext uri="{9D8B030D-6E8A-4147-A177-3AD203B41FA5}">
                      <a16:colId xmlns:a16="http://schemas.microsoft.com/office/drawing/2014/main" xmlns="" val="2401886736"/>
                    </a:ext>
                  </a:extLst>
                </a:gridCol>
              </a:tblGrid>
              <a:tr h="1008100">
                <a:tc>
                  <a:txBody>
                    <a:bodyPr/>
                    <a:lstStyle/>
                    <a:p>
                      <a:pPr algn="ctr"/>
                      <a:r>
                        <a:rPr lang="en-IN" sz="1800" b="1" dirty="0" err="1">
                          <a:latin typeface="Times New Roman" pitchFamily="18" charset="0"/>
                          <a:cs typeface="Times New Roman" pitchFamily="18" charset="0"/>
                        </a:rPr>
                        <a:t>S.No</a:t>
                      </a:r>
                      <a:endParaRPr lang="en-IN" sz="1800" b="1" dirty="0">
                        <a:latin typeface="Times New Roman" pitchFamily="18" charset="0"/>
                        <a:cs typeface="Times New Roman" pitchFamily="18" charset="0"/>
                      </a:endParaRPr>
                    </a:p>
                  </a:txBody>
                  <a:tcPr/>
                </a:tc>
                <a:tc>
                  <a:txBody>
                    <a:bodyPr/>
                    <a:lstStyle/>
                    <a:p>
                      <a:pPr algn="ctr"/>
                      <a:r>
                        <a:rPr lang="en-IN" sz="1800" b="1" dirty="0" smtClean="0">
                          <a:latin typeface="Times New Roman" pitchFamily="18" charset="0"/>
                          <a:cs typeface="Times New Roman" pitchFamily="18" charset="0"/>
                        </a:rPr>
                        <a:t>TITTLE</a:t>
                      </a:r>
                      <a:endParaRPr lang="en-IN" sz="1800" b="1" dirty="0">
                        <a:latin typeface="Times New Roman" pitchFamily="18" charset="0"/>
                        <a:cs typeface="Times New Roman" pitchFamily="18" charset="0"/>
                      </a:endParaRPr>
                    </a:p>
                  </a:txBody>
                  <a:tcPr/>
                </a:tc>
                <a:tc>
                  <a:txBody>
                    <a:bodyPr/>
                    <a:lstStyle/>
                    <a:p>
                      <a:pPr algn="ctr"/>
                      <a:r>
                        <a:rPr lang="en-IN" sz="1800" b="1" dirty="0">
                          <a:latin typeface="Times New Roman" pitchFamily="18" charset="0"/>
                          <a:cs typeface="Times New Roman" pitchFamily="18" charset="0"/>
                        </a:rPr>
                        <a:t>PROPOSED WORK</a:t>
                      </a:r>
                    </a:p>
                  </a:txBody>
                  <a:tcPr/>
                </a:tc>
                <a:tc>
                  <a:txBody>
                    <a:bodyPr/>
                    <a:lstStyle/>
                    <a:p>
                      <a:pPr algn="ctr"/>
                      <a:r>
                        <a:rPr lang="en-IN" sz="1800" b="1" dirty="0" smtClean="0">
                          <a:latin typeface="Times New Roman" pitchFamily="18" charset="0"/>
                          <a:cs typeface="Times New Roman" pitchFamily="18" charset="0"/>
                        </a:rPr>
                        <a:t>ALGORITHM/METHODS</a:t>
                      </a:r>
                      <a:endParaRPr lang="en-IN" sz="1800" b="1" dirty="0">
                        <a:latin typeface="Times New Roman" pitchFamily="18" charset="0"/>
                        <a:cs typeface="Times New Roman" pitchFamily="18" charset="0"/>
                      </a:endParaRPr>
                    </a:p>
                  </a:txBody>
                  <a:tcPr/>
                </a:tc>
                <a:tc>
                  <a:txBody>
                    <a:bodyPr/>
                    <a:lstStyle/>
                    <a:p>
                      <a:pPr algn="ctr"/>
                      <a:r>
                        <a:rPr lang="en-IN" sz="1800" b="1" dirty="0" smtClean="0">
                          <a:latin typeface="Times New Roman" pitchFamily="18" charset="0"/>
                          <a:cs typeface="Times New Roman" pitchFamily="18" charset="0"/>
                        </a:rPr>
                        <a:t>FINDINGS/ DISADVANTAGES</a:t>
                      </a:r>
                      <a:endParaRPr lang="en-IN" sz="1800" b="1" dirty="0">
                        <a:latin typeface="Times New Roman" pitchFamily="18" charset="0"/>
                        <a:cs typeface="Times New Roman" pitchFamily="18" charset="0"/>
                      </a:endParaRPr>
                    </a:p>
                  </a:txBody>
                  <a:tcPr/>
                </a:tc>
                <a:extLst>
                  <a:ext uri="{0D108BD9-81ED-4DB2-BD59-A6C34878D82A}">
                    <a16:rowId xmlns:a16="http://schemas.microsoft.com/office/drawing/2014/main" xmlns="" val="875995052"/>
                  </a:ext>
                </a:extLst>
              </a:tr>
              <a:tr h="2085359">
                <a:tc>
                  <a:txBody>
                    <a:bodyPr/>
                    <a:lstStyle/>
                    <a:p>
                      <a:r>
                        <a:rPr lang="en-US" sz="1400" dirty="0">
                          <a:latin typeface="Times New Roman" pitchFamily="18" charset="0"/>
                          <a:cs typeface="Times New Roman" pitchFamily="18" charset="0"/>
                        </a:rPr>
                        <a:t>       1</a:t>
                      </a:r>
                      <a:endParaRPr lang="en-IN" sz="14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Android News App </a:t>
                      </a:r>
                      <a:endParaRPr lang="en-IN"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 connect news articles from all around the world and deliver it to user as fast as possible in best visualize way. </a:t>
                      </a:r>
                      <a:endParaRPr lang="en-IN"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GB" sz="1400" dirty="0" smtClean="0">
                          <a:latin typeface="Times New Roman" pitchFamily="18" charset="0"/>
                          <a:cs typeface="Times New Roman" pitchFamily="18" charset="0"/>
                        </a:rPr>
                        <a:t>View Holder can be used for this list view for better and fast experience. Library like Picasso can be used for better image handling. </a:t>
                      </a:r>
                    </a:p>
                    <a:p>
                      <a:pPr marL="285750" indent="-285750">
                        <a:buFont typeface="Arial" panose="020B0604020202020204" pitchFamily="34" charset="0"/>
                        <a:buChar char="•"/>
                      </a:pPr>
                      <a:r>
                        <a:rPr lang="en-GB" sz="1400" dirty="0" smtClean="0">
                          <a:latin typeface="Times New Roman" pitchFamily="18" charset="0"/>
                          <a:cs typeface="Times New Roman" pitchFamily="18" charset="0"/>
                        </a:rPr>
                        <a:t>This User interface will be connected to API and Admin Panel database which will give full article in form of web view of that article.</a:t>
                      </a:r>
                      <a:r>
                        <a:rPr lang="en-US" sz="1400" dirty="0" smtClean="0">
                          <a:latin typeface="Times New Roman" pitchFamily="18" charset="0"/>
                          <a:cs typeface="Times New Roman" pitchFamily="18" charset="0"/>
                        </a:rPr>
                        <a:t>.</a:t>
                      </a:r>
                    </a:p>
                    <a:p>
                      <a:pPr marL="285750" indent="-285750">
                        <a:buFont typeface="Arial" panose="020B0604020202020204" pitchFamily="34" charset="0"/>
                        <a:buChar char="•"/>
                      </a:pPr>
                      <a:r>
                        <a:rPr lang="en-US" sz="1400" dirty="0" smtClean="0">
                          <a:latin typeface="Times New Roman" pitchFamily="18" charset="0"/>
                          <a:cs typeface="Times New Roman" pitchFamily="18" charset="0"/>
                        </a:rPr>
                        <a:t>JSON format which contains source id, title, description, image URL, article URL, author, time etc. </a:t>
                      </a:r>
                      <a:endParaRPr lang="en-IN"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Global Support</a:t>
                      </a:r>
                    </a:p>
                    <a:p>
                      <a:r>
                        <a:rPr lang="en-GB" sz="1400" dirty="0" smtClean="0">
                          <a:latin typeface="Times New Roman" pitchFamily="18" charset="0"/>
                          <a:cs typeface="Times New Roman" pitchFamily="18" charset="0"/>
                        </a:rPr>
                        <a:t>Short News </a:t>
                      </a:r>
                    </a:p>
                    <a:p>
                      <a:r>
                        <a:rPr lang="en-GB" sz="1400" dirty="0" smtClean="0">
                          <a:latin typeface="Times New Roman" pitchFamily="18" charset="0"/>
                          <a:cs typeface="Times New Roman" pitchFamily="18" charset="0"/>
                        </a:rPr>
                        <a:t>Search Option</a:t>
                      </a:r>
                    </a:p>
                    <a:p>
                      <a:r>
                        <a:rPr lang="en-GB" sz="1400" dirty="0" smtClean="0">
                          <a:latin typeface="Times New Roman" pitchFamily="18" charset="0"/>
                          <a:cs typeface="Times New Roman" pitchFamily="18" charset="0"/>
                        </a:rPr>
                        <a:t>Favourites / Offline Reading</a:t>
                      </a:r>
                    </a:p>
                    <a:p>
                      <a:r>
                        <a:rPr lang="en-GB" sz="1400" dirty="0" smtClean="0">
                          <a:latin typeface="Times New Roman" pitchFamily="18" charset="0"/>
                          <a:cs typeface="Times New Roman" pitchFamily="18" charset="0"/>
                        </a:rPr>
                        <a:t>Sharing</a:t>
                      </a:r>
                    </a:p>
                    <a:p>
                      <a:endParaRPr lang="en-GB" sz="1400" dirty="0" smtClean="0">
                        <a:latin typeface="Times New Roman" pitchFamily="18" charset="0"/>
                        <a:cs typeface="Times New Roman" pitchFamily="18" charset="0"/>
                      </a:endParaRPr>
                    </a:p>
                    <a:p>
                      <a:r>
                        <a:rPr lang="en-GB" sz="1400" dirty="0" smtClean="0">
                          <a:latin typeface="Times New Roman" pitchFamily="18" charset="0"/>
                          <a:cs typeface="Times New Roman" pitchFamily="18" charset="0"/>
                        </a:rPr>
                        <a:t>Disadvantage:</a:t>
                      </a:r>
                    </a:p>
                    <a:p>
                      <a:r>
                        <a:rPr lang="en-GB" sz="1400" dirty="0" smtClean="0">
                          <a:latin typeface="Times New Roman" pitchFamily="18" charset="0"/>
                          <a:cs typeface="Times New Roman" pitchFamily="18" charset="0"/>
                        </a:rPr>
                        <a:t>Location feature with automation can be implemented </a:t>
                      </a:r>
                    </a:p>
                    <a:p>
                      <a:endParaRPr lang="en-GB"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xmlns="" val="530787252"/>
                  </a:ext>
                </a:extLst>
              </a:tr>
              <a:tr h="2241270">
                <a:tc>
                  <a:txBody>
                    <a:bodyPr/>
                    <a:lstStyle/>
                    <a:p>
                      <a:pPr algn="ctr"/>
                      <a:r>
                        <a:rPr lang="en-US" sz="1400" dirty="0">
                          <a:latin typeface="Times New Roman" pitchFamily="18" charset="0"/>
                          <a:cs typeface="Times New Roman" pitchFamily="18" charset="0"/>
                        </a:rPr>
                        <a:t> 2</a:t>
                      </a:r>
                      <a:endParaRPr lang="en-IN"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Breaking News Detection and Tracking in Twitter</a:t>
                      </a:r>
                      <a:endParaRPr lang="en-IN"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collect, group, rank and track breaking news in Twitter</a:t>
                      </a:r>
                      <a:endParaRPr lang="en-IN" sz="1400" dirty="0">
                        <a:latin typeface="Times New Roman" pitchFamily="18" charset="0"/>
                        <a:cs typeface="Times New Roman" pitchFamily="18" charset="0"/>
                      </a:endParaRPr>
                    </a:p>
                  </a:txBody>
                  <a:tcPr/>
                </a:tc>
                <a:tc>
                  <a:txBody>
                    <a:bodyPr/>
                    <a:lstStyle/>
                    <a:p>
                      <a:pPr marL="285750" indent="-285750" algn="just">
                        <a:buFont typeface="Arial" panose="020B0604020202020204" pitchFamily="34" charset="0"/>
                        <a:buChar char="•"/>
                      </a:pPr>
                      <a:r>
                        <a:rPr lang="en-GB" sz="1400" dirty="0" smtClean="0">
                          <a:latin typeface="Times New Roman" pitchFamily="18" charset="0"/>
                          <a:cs typeface="Times New Roman" pitchFamily="18" charset="0"/>
                        </a:rPr>
                        <a:t>Tasks are divided into two stages: story finding and story development.</a:t>
                      </a:r>
                      <a:r>
                        <a:rPr lang="en-US" sz="1400" dirty="0" smtClean="0">
                          <a:latin typeface="Times New Roman" pitchFamily="18" charset="0"/>
                          <a:cs typeface="Times New Roman" pitchFamily="18" charset="0"/>
                        </a:rPr>
                        <a:t>.</a:t>
                      </a:r>
                    </a:p>
                    <a:p>
                      <a:pPr marL="285750" indent="-285750" algn="just">
                        <a:buFont typeface="Arial" panose="020B0604020202020204" pitchFamily="34" charset="0"/>
                        <a:buChar char="•"/>
                      </a:pPr>
                      <a:r>
                        <a:rPr lang="en-GB" sz="1400" dirty="0" smtClean="0">
                          <a:latin typeface="Times New Roman" pitchFamily="18" charset="0"/>
                          <a:cs typeface="Times New Roman" pitchFamily="18" charset="0"/>
                        </a:rPr>
                        <a:t>Story finding :</a:t>
                      </a:r>
                      <a:r>
                        <a:rPr lang="en-GB" sz="1400" dirty="0" smtClean="0">
                          <a:latin typeface="Times New Roman" pitchFamily="18" charset="0"/>
                          <a:cs typeface="Times New Roman" pitchFamily="18" charset="0"/>
                        </a:rPr>
                        <a:t>Tasks are presented in three steps: sampling, indexing and grouping.</a:t>
                      </a:r>
                    </a:p>
                    <a:p>
                      <a:pPr marL="285750" indent="-285750" algn="just">
                        <a:buFont typeface="Arial" panose="020B0604020202020204" pitchFamily="34" charset="0"/>
                        <a:buChar char="•"/>
                      </a:pPr>
                      <a:r>
                        <a:rPr lang="en-GB" sz="1400" dirty="0" smtClean="0">
                          <a:latin typeface="Times New Roman" pitchFamily="18" charset="0"/>
                          <a:cs typeface="Times New Roman" pitchFamily="18" charset="0"/>
                        </a:rPr>
                        <a:t>Story development: E</a:t>
                      </a:r>
                      <a:r>
                        <a:rPr lang="en-GB" sz="1400" dirty="0" smtClean="0">
                          <a:latin typeface="Times New Roman" pitchFamily="18" charset="0"/>
                          <a:cs typeface="Times New Roman" pitchFamily="18" charset="0"/>
                        </a:rPr>
                        <a:t>ach news story is adjusted with appropriate ranking through a period of time. In addition new findings from external source (outside of Twitter) such as news articles of reliable news source or media like photos and video footages can be aggregated to existing news stories.</a:t>
                      </a:r>
                      <a:endParaRPr lang="en-IN"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Discussed the characteristics of breaking news in Twitter and presented a method to collect, group, rank and track breaking news from Twitter.</a:t>
                      </a:r>
                    </a:p>
                    <a:p>
                      <a:endParaRPr lang="en-GB" sz="14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Disadvantage:</a:t>
                      </a:r>
                    </a:p>
                    <a:p>
                      <a:r>
                        <a:rPr lang="en-GB" sz="1400" dirty="0" smtClean="0">
                          <a:latin typeface="Times New Roman" pitchFamily="18" charset="0"/>
                          <a:cs typeface="Times New Roman" pitchFamily="18" charset="0"/>
                        </a:rPr>
                        <a:t>ways to utilize emotion information from messages and consider the network structure of </a:t>
                      </a:r>
                      <a:r>
                        <a:rPr lang="en-GB" sz="1400" dirty="0" err="1" smtClean="0">
                          <a:latin typeface="Times New Roman" pitchFamily="18" charset="0"/>
                          <a:cs typeface="Times New Roman" pitchFamily="18" charset="0"/>
                        </a:rPr>
                        <a:t>retweet</a:t>
                      </a:r>
                      <a:r>
                        <a:rPr lang="en-GB" sz="1400" dirty="0" smtClean="0">
                          <a:latin typeface="Times New Roman" pitchFamily="18" charset="0"/>
                          <a:cs typeface="Times New Roman" pitchFamily="18" charset="0"/>
                        </a:rPr>
                        <a:t> messages.</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xmlns="" val="2629836655"/>
                  </a:ext>
                </a:extLst>
              </a:tr>
            </a:tbl>
          </a:graphicData>
        </a:graphic>
      </p:graphicFrame>
    </p:spTree>
    <p:extLst>
      <p:ext uri="{BB962C8B-B14F-4D97-AF65-F5344CB8AC3E}">
        <p14:creationId xmlns:p14="http://schemas.microsoft.com/office/powerpoint/2010/main" xmlns="" val="417937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1689B8FC-FBBD-AE6A-04DD-BB27A4E004C6}"/>
              </a:ext>
            </a:extLst>
          </p:cNvPr>
          <p:cNvGraphicFramePr>
            <a:graphicFrameLocks noGrp="1"/>
          </p:cNvGraphicFramePr>
          <p:nvPr>
            <p:ph idx="1"/>
            <p:extLst>
              <p:ext uri="{D42A27DB-BD31-4B8C-83A1-F6EECF244321}">
                <p14:modId xmlns:p14="http://schemas.microsoft.com/office/powerpoint/2010/main" xmlns="" val="2204517479"/>
              </p:ext>
            </p:extLst>
          </p:nvPr>
        </p:nvGraphicFramePr>
        <p:xfrm>
          <a:off x="884853" y="559838"/>
          <a:ext cx="11002347" cy="7713619"/>
        </p:xfrm>
        <a:graphic>
          <a:graphicData uri="http://schemas.openxmlformats.org/drawingml/2006/table">
            <a:tbl>
              <a:tblPr firstRow="1" bandRow="1">
                <a:tableStyleId>{5940675A-B579-460E-94D1-54222C63F5DA}</a:tableStyleId>
              </a:tblPr>
              <a:tblGrid>
                <a:gridCol w="825692">
                  <a:extLst>
                    <a:ext uri="{9D8B030D-6E8A-4147-A177-3AD203B41FA5}">
                      <a16:colId xmlns:a16="http://schemas.microsoft.com/office/drawing/2014/main" xmlns="" val="3735196923"/>
                    </a:ext>
                  </a:extLst>
                </a:gridCol>
                <a:gridCol w="2540914">
                  <a:extLst>
                    <a:ext uri="{9D8B030D-6E8A-4147-A177-3AD203B41FA5}">
                      <a16:colId xmlns:a16="http://schemas.microsoft.com/office/drawing/2014/main" xmlns="" val="1542376097"/>
                    </a:ext>
                  </a:extLst>
                </a:gridCol>
                <a:gridCol w="1808631">
                  <a:extLst>
                    <a:ext uri="{9D8B030D-6E8A-4147-A177-3AD203B41FA5}">
                      <a16:colId xmlns:a16="http://schemas.microsoft.com/office/drawing/2014/main" xmlns="" val="97313804"/>
                    </a:ext>
                  </a:extLst>
                </a:gridCol>
                <a:gridCol w="2047199">
                  <a:extLst>
                    <a:ext uri="{9D8B030D-6E8A-4147-A177-3AD203B41FA5}">
                      <a16:colId xmlns:a16="http://schemas.microsoft.com/office/drawing/2014/main" xmlns="" val="3912210627"/>
                    </a:ext>
                  </a:extLst>
                </a:gridCol>
                <a:gridCol w="3779911">
                  <a:extLst>
                    <a:ext uri="{9D8B030D-6E8A-4147-A177-3AD203B41FA5}">
                      <a16:colId xmlns:a16="http://schemas.microsoft.com/office/drawing/2014/main" xmlns="" val="2401886736"/>
                    </a:ext>
                  </a:extLst>
                </a:gridCol>
              </a:tblGrid>
              <a:tr h="1129939">
                <a:tc>
                  <a:txBody>
                    <a:bodyPr/>
                    <a:lstStyle/>
                    <a:p>
                      <a:pPr algn="ctr"/>
                      <a:r>
                        <a:rPr lang="en-IN" sz="1600" b="1" dirty="0">
                          <a:latin typeface="Times New Roman" panose="02020603050405020304" pitchFamily="18" charset="0"/>
                          <a:cs typeface="Times New Roman" panose="02020603050405020304" pitchFamily="18" charset="0"/>
                        </a:rPr>
                        <a:t>S.NO</a:t>
                      </a:r>
                    </a:p>
                  </a:txBody>
                  <a:tcPr/>
                </a:tc>
                <a:tc>
                  <a:txBody>
                    <a:bodyPr/>
                    <a:lstStyle/>
                    <a:p>
                      <a:pPr algn="ctr"/>
                      <a:r>
                        <a:rPr lang="en-IN" sz="1800" b="1" dirty="0" smtClean="0">
                          <a:latin typeface="Times New Roman" panose="02020603050405020304" pitchFamily="18" charset="0"/>
                          <a:cs typeface="Times New Roman" panose="02020603050405020304" pitchFamily="18" charset="0"/>
                        </a:rPr>
                        <a:t>TITTLE</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dirty="0" smtClean="0">
                          <a:latin typeface="Times New Roman" panose="02020603050405020304" pitchFamily="18" charset="0"/>
                          <a:cs typeface="Times New Roman" panose="02020603050405020304" pitchFamily="18" charset="0"/>
                        </a:rPr>
                        <a:t>ALGORITHM/METHODS</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smtClean="0">
                          <a:latin typeface="Times New Roman" panose="02020603050405020304" pitchFamily="18" charset="0"/>
                          <a:cs typeface="Times New Roman" panose="02020603050405020304" pitchFamily="18" charset="0"/>
                        </a:rPr>
                        <a:t>FINDINGS/ DISADVANTAGES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75995052"/>
                  </a:ext>
                </a:extLst>
              </a:tr>
              <a:tr h="2057753">
                <a:tc>
                  <a:txBody>
                    <a:bodyPr/>
                    <a:lstStyle/>
                    <a:p>
                      <a:pPr algn="ctr"/>
                      <a:r>
                        <a:rPr lang="en-US" sz="1400" dirty="0">
                          <a:latin typeface="Times New Roman" pitchFamily="18" charset="0"/>
                          <a:cs typeface="Times New Roman" pitchFamily="18" charset="0"/>
                        </a:rPr>
                        <a:t>3</a:t>
                      </a:r>
                      <a:endParaRPr lang="en-IN" sz="1400" dirty="0">
                        <a:latin typeface="Times New Roman" pitchFamily="18" charset="0"/>
                        <a:cs typeface="Times New Roman" pitchFamily="18" charset="0"/>
                      </a:endParaRPr>
                    </a:p>
                  </a:txBody>
                  <a:tcPr/>
                </a:tc>
                <a:tc>
                  <a:txBody>
                    <a:bodyPr/>
                    <a:lstStyle/>
                    <a:p>
                      <a:r>
                        <a:rPr lang="en-GB" sz="1400" b="0" i="0" kern="1200" dirty="0" smtClean="0">
                          <a:solidFill>
                            <a:schemeClr val="tx1"/>
                          </a:solidFill>
                          <a:effectLst/>
                          <a:latin typeface="Times New Roman" pitchFamily="18" charset="0"/>
                          <a:ea typeface="+mn-ea"/>
                          <a:cs typeface="Times New Roman" pitchFamily="18" charset="0"/>
                        </a:rPr>
                        <a:t>Tracking News Stories Using </a:t>
                      </a:r>
                      <a:r>
                        <a:rPr lang="en-GB" sz="1400" b="0" i="0" kern="1200" dirty="0" err="1" smtClean="0">
                          <a:solidFill>
                            <a:schemeClr val="tx1"/>
                          </a:solidFill>
                          <a:effectLst/>
                          <a:latin typeface="Times New Roman" pitchFamily="18" charset="0"/>
                          <a:ea typeface="+mn-ea"/>
                          <a:cs typeface="Times New Roman" pitchFamily="18" charset="0"/>
                        </a:rPr>
                        <a:t>Blockchain</a:t>
                      </a:r>
                      <a:r>
                        <a:rPr lang="en-GB" sz="1400" b="0" i="0" kern="1200" dirty="0" smtClean="0">
                          <a:solidFill>
                            <a:schemeClr val="tx1"/>
                          </a:solidFill>
                          <a:effectLst/>
                          <a:latin typeface="Times New Roman" pitchFamily="18" charset="0"/>
                          <a:ea typeface="+mn-ea"/>
                          <a:cs typeface="Times New Roman" pitchFamily="18" charset="0"/>
                        </a:rPr>
                        <a:t> to </a:t>
                      </a:r>
                    </a:p>
                    <a:p>
                      <a:r>
                        <a:rPr lang="en-GB" sz="1400" b="0" i="0" kern="1200" dirty="0" smtClean="0">
                          <a:solidFill>
                            <a:schemeClr val="tx1"/>
                          </a:solidFill>
                          <a:effectLst/>
                          <a:latin typeface="Times New Roman" pitchFamily="18" charset="0"/>
                          <a:ea typeface="+mn-ea"/>
                          <a:cs typeface="Times New Roman" pitchFamily="18" charset="0"/>
                        </a:rPr>
                        <a:t>Guarantee their Traceability and Information Analysis</a:t>
                      </a:r>
                      <a:endParaRPr lang="en-GB" sz="1400" b="0" i="0" kern="1200" dirty="0">
                        <a:solidFill>
                          <a:schemeClr val="tx1"/>
                        </a:solidFill>
                        <a:effectLst/>
                        <a:latin typeface="Times New Roman" pitchFamily="18" charset="0"/>
                        <a:ea typeface="+mn-ea"/>
                        <a:cs typeface="Times New Roman" pitchFamily="18" charset="0"/>
                      </a:endParaRPr>
                    </a:p>
                  </a:txBody>
                  <a:tcPr/>
                </a:tc>
                <a:tc>
                  <a:txBody>
                    <a:bodyPr/>
                    <a:lstStyle/>
                    <a:p>
                      <a:r>
                        <a:rPr lang="en-US" sz="1400" b="0" i="0" kern="1200" dirty="0" smtClean="0">
                          <a:solidFill>
                            <a:schemeClr val="tx1"/>
                          </a:solidFill>
                          <a:effectLst/>
                          <a:latin typeface="Times New Roman" pitchFamily="18" charset="0"/>
                          <a:ea typeface="+mn-ea"/>
                          <a:cs typeface="Times New Roman" pitchFamily="18" charset="0"/>
                        </a:rPr>
                        <a:t>It shows how to </a:t>
                      </a:r>
                    </a:p>
                    <a:p>
                      <a:r>
                        <a:rPr lang="en-US" sz="1400" b="0" i="0" kern="1200" dirty="0" smtClean="0">
                          <a:solidFill>
                            <a:schemeClr val="tx1"/>
                          </a:solidFill>
                          <a:effectLst/>
                          <a:latin typeface="Times New Roman" pitchFamily="18" charset="0"/>
                          <a:ea typeface="+mn-ea"/>
                          <a:cs typeface="Times New Roman" pitchFamily="18" charset="0"/>
                        </a:rPr>
                        <a:t>use </a:t>
                      </a:r>
                      <a:r>
                        <a:rPr lang="en-US" sz="1400" b="0" i="0" kern="1200" dirty="0" err="1" smtClean="0">
                          <a:solidFill>
                            <a:schemeClr val="tx1"/>
                          </a:solidFill>
                          <a:effectLst/>
                          <a:latin typeface="Times New Roman" pitchFamily="18" charset="0"/>
                          <a:ea typeface="+mn-ea"/>
                          <a:cs typeface="Times New Roman" pitchFamily="18" charset="0"/>
                        </a:rPr>
                        <a:t>Blockchain</a:t>
                      </a:r>
                      <a:r>
                        <a:rPr lang="en-US" sz="1400" b="0" i="0" kern="1200" dirty="0" smtClean="0">
                          <a:solidFill>
                            <a:schemeClr val="tx1"/>
                          </a:solidFill>
                          <a:effectLst/>
                          <a:latin typeface="Times New Roman" pitchFamily="18" charset="0"/>
                          <a:ea typeface="+mn-ea"/>
                          <a:cs typeface="Times New Roman" pitchFamily="18" charset="0"/>
                        </a:rPr>
                        <a:t> to facilitate the tracking and traceability of news so that it can provide support to the automatic </a:t>
                      </a:r>
                    </a:p>
                    <a:p>
                      <a:r>
                        <a:rPr lang="en-US" sz="1400" b="0" i="0" kern="1200" dirty="0" smtClean="0">
                          <a:solidFill>
                            <a:schemeClr val="tx1"/>
                          </a:solidFill>
                          <a:effectLst/>
                          <a:latin typeface="Times New Roman" pitchFamily="18" charset="0"/>
                          <a:ea typeface="+mn-ea"/>
                          <a:cs typeface="Times New Roman" pitchFamily="18" charset="0"/>
                        </a:rPr>
                        <a:t>story and allows users to verify the veracity of what they are reading</a:t>
                      </a:r>
                    </a:p>
                    <a:p>
                      <a:endParaRPr lang="en-IN"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GB" sz="1400" dirty="0" smtClean="0">
                          <a:latin typeface="Times New Roman" pitchFamily="18" charset="0"/>
                          <a:cs typeface="Times New Roman" pitchFamily="18" charset="0"/>
                        </a:rPr>
                        <a:t>Management module </a:t>
                      </a:r>
                    </a:p>
                    <a:p>
                      <a:pPr marL="285750" indent="-285750">
                        <a:buFont typeface="Arial" panose="020B0604020202020204" pitchFamily="34" charset="0"/>
                        <a:buNone/>
                      </a:pP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Merkle</a:t>
                      </a:r>
                      <a:r>
                        <a:rPr lang="en-GB" sz="1400" dirty="0" smtClean="0">
                          <a:latin typeface="Times New Roman" pitchFamily="18" charset="0"/>
                          <a:cs typeface="Times New Roman" pitchFamily="18" charset="0"/>
                        </a:rPr>
                        <a:t> trees </a:t>
                      </a:r>
                    </a:p>
                    <a:p>
                      <a:pPr marL="285750" indent="-285750">
                        <a:buFont typeface="Arial" panose="020B0604020202020204" pitchFamily="34" charset="0"/>
                        <a:buNone/>
                      </a:pPr>
                      <a:r>
                        <a:rPr lang="en-GB" sz="1400" dirty="0" smtClean="0">
                          <a:latin typeface="Times New Roman" pitchFamily="18" charset="0"/>
                          <a:cs typeface="Times New Roman" pitchFamily="18" charset="0"/>
                        </a:rPr>
                        <a:t>• News stories database </a:t>
                      </a:r>
                    </a:p>
                    <a:p>
                      <a:pPr marL="285750" indent="-285750">
                        <a:buFont typeface="Arial" panose="020B0604020202020204" pitchFamily="34" charset="0"/>
                        <a:buNone/>
                      </a:pPr>
                      <a:r>
                        <a:rPr lang="en-GB" sz="1400" dirty="0" smtClean="0">
                          <a:latin typeface="Times New Roman" pitchFamily="18" charset="0"/>
                          <a:cs typeface="Times New Roman" pitchFamily="18" charset="0"/>
                        </a:rPr>
                        <a:t>• Smart contract and </a:t>
                      </a:r>
                      <a:r>
                        <a:rPr lang="en-GB" sz="1400" dirty="0" err="1" smtClean="0">
                          <a:latin typeface="Times New Roman" pitchFamily="18" charset="0"/>
                          <a:cs typeface="Times New Roman" pitchFamily="18" charset="0"/>
                        </a:rPr>
                        <a:t>blockchain</a:t>
                      </a:r>
                      <a:endParaRPr lang="en-IN"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Determined a way to address the issues of fake news, disinformation campaigns.</a:t>
                      </a:r>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Disadvantage:</a:t>
                      </a:r>
                    </a:p>
                    <a:p>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lack of credibility</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xmlns="" val="530787252"/>
                  </a:ext>
                </a:extLst>
              </a:tr>
              <a:tr h="2916821">
                <a:tc>
                  <a:txBody>
                    <a:bodyPr/>
                    <a:lstStyle/>
                    <a:p>
                      <a:pPr algn="ctr"/>
                      <a:r>
                        <a:rPr lang="en-US" sz="1400" dirty="0">
                          <a:latin typeface="Times New Roman" pitchFamily="18" charset="0"/>
                          <a:cs typeface="Times New Roman" pitchFamily="18" charset="0"/>
                        </a:rPr>
                        <a:t>4</a:t>
                      </a:r>
                      <a:endParaRPr lang="en-IN" sz="1400" dirty="0">
                        <a:latin typeface="Times New Roman" pitchFamily="18" charset="0"/>
                        <a:cs typeface="Times New Roman" pitchFamily="18" charset="0"/>
                      </a:endParaRPr>
                    </a:p>
                  </a:txBody>
                  <a:tcPr/>
                </a:tc>
                <a:tc>
                  <a:txBody>
                    <a:bodyPr/>
                    <a:lstStyle/>
                    <a:p>
                      <a:r>
                        <a:rPr lang="en-GB" sz="1400" b="0" i="0" kern="1200" dirty="0" smtClean="0">
                          <a:solidFill>
                            <a:schemeClr val="tx1"/>
                          </a:solidFill>
                          <a:latin typeface="Times New Roman" pitchFamily="18" charset="0"/>
                          <a:ea typeface="+mn-ea"/>
                          <a:cs typeface="Times New Roman" pitchFamily="18" charset="0"/>
                        </a:rPr>
                        <a:t>Exploring mobile news reading interactions for news app personalisation</a:t>
                      </a:r>
                      <a:endParaRPr lang="en-GB" sz="1400" b="0" i="0" kern="1200" dirty="0">
                        <a:solidFill>
                          <a:schemeClr val="tx1"/>
                        </a:solidFill>
                        <a:latin typeface="Times New Roman" pitchFamily="18" charset="0"/>
                        <a:ea typeface="+mn-ea"/>
                        <a:cs typeface="Times New Roman" pitchFamily="18" charset="0"/>
                      </a:endParaRPr>
                    </a:p>
                  </a:txBody>
                  <a:tcPr/>
                </a:tc>
                <a:tc>
                  <a:txBody>
                    <a:bodyPr/>
                    <a:lstStyle/>
                    <a:p>
                      <a:r>
                        <a:rPr lang="en-GB" sz="1400" b="0" i="0" kern="1200" dirty="0" smtClean="0">
                          <a:solidFill>
                            <a:schemeClr val="tx1"/>
                          </a:solidFill>
                          <a:effectLst/>
                          <a:latin typeface="Times New Roman" pitchFamily="18" charset="0"/>
                          <a:ea typeface="+mn-ea"/>
                          <a:cs typeface="Times New Roman" pitchFamily="18" charset="0"/>
                        </a:rPr>
                        <a:t>Demonstrated a method for monitoring users’ news reading </a:t>
                      </a:r>
                    </a:p>
                    <a:p>
                      <a:r>
                        <a:rPr lang="en-GB" sz="1400" b="0" i="0" kern="1200" dirty="0" smtClean="0">
                          <a:solidFill>
                            <a:schemeClr val="tx1"/>
                          </a:solidFill>
                          <a:effectLst/>
                          <a:latin typeface="Times New Roman" pitchFamily="18" charset="0"/>
                          <a:ea typeface="+mn-ea"/>
                          <a:cs typeface="Times New Roman" pitchFamily="18" charset="0"/>
                        </a:rPr>
                        <a:t>behaviour and inferring news reader type from it.</a:t>
                      </a:r>
                      <a:endParaRPr lang="en-GB" sz="1400" b="0" i="0" kern="1200" dirty="0">
                        <a:solidFill>
                          <a:schemeClr val="tx1"/>
                        </a:solidFill>
                        <a:effectLst/>
                        <a:latin typeface="Times New Roman" pitchFamily="18" charset="0"/>
                        <a:ea typeface="+mn-ea"/>
                        <a:cs typeface="Times New Roman" pitchFamily="18" charset="0"/>
                      </a:endParaRPr>
                    </a:p>
                  </a:txBody>
                  <a:tcPr/>
                </a:tc>
                <a:tc>
                  <a:txBody>
                    <a:bodyPr/>
                    <a:lstStyle/>
                    <a:p>
                      <a:r>
                        <a:rPr lang="en-GB" sz="1400" b="0" i="0" kern="1200" dirty="0" smtClean="0">
                          <a:solidFill>
                            <a:schemeClr val="tx1"/>
                          </a:solidFill>
                          <a:effectLst/>
                          <a:latin typeface="Times New Roman" pitchFamily="18" charset="0"/>
                          <a:ea typeface="+mn-ea"/>
                          <a:cs typeface="Times New Roman" pitchFamily="18" charset="0"/>
                        </a:rPr>
                        <a:t>An independent-samples t-test was conducted to compare </a:t>
                      </a:r>
                    </a:p>
                    <a:p>
                      <a:r>
                        <a:rPr lang="en-GB" sz="1400" b="0" i="0" kern="1200" dirty="0" smtClean="0">
                          <a:solidFill>
                            <a:schemeClr val="tx1"/>
                          </a:solidFill>
                          <a:effectLst/>
                          <a:latin typeface="Times New Roman" pitchFamily="18" charset="0"/>
                          <a:ea typeface="+mn-ea"/>
                          <a:cs typeface="Times New Roman" pitchFamily="18" charset="0"/>
                        </a:rPr>
                        <a:t>the time taken to find and read stories in the baseline and in </a:t>
                      </a:r>
                    </a:p>
                    <a:p>
                      <a:r>
                        <a:rPr lang="en-GB" sz="1400" b="0" i="0" kern="1200" dirty="0" smtClean="0">
                          <a:solidFill>
                            <a:schemeClr val="tx1"/>
                          </a:solidFill>
                          <a:effectLst/>
                          <a:latin typeface="Times New Roman" pitchFamily="18" charset="0"/>
                          <a:ea typeface="+mn-ea"/>
                          <a:cs typeface="Times New Roman" pitchFamily="18" charset="0"/>
                        </a:rPr>
                        <a:t>the adaptive variant interface for each news reader type</a:t>
                      </a:r>
                    </a:p>
                    <a:p>
                      <a:endParaRPr lang="en-GB" sz="1400" b="0" i="0" kern="1200" dirty="0">
                        <a:solidFill>
                          <a:schemeClr val="tx1"/>
                        </a:solidFill>
                        <a:effectLst/>
                        <a:latin typeface="Times New Roman" pitchFamily="18" charset="0"/>
                        <a:ea typeface="+mn-ea"/>
                        <a:cs typeface="Times New Roman" pitchFamily="18" charset="0"/>
                      </a:endParaRPr>
                    </a:p>
                  </a:txBody>
                  <a:tcPr/>
                </a:tc>
                <a:tc>
                  <a:txBody>
                    <a:bodyPr/>
                    <a:lstStyle/>
                    <a:p>
                      <a:r>
                        <a:rPr lang="en-GB" sz="1400" b="0" i="0" kern="1200" dirty="0" smtClean="0">
                          <a:solidFill>
                            <a:schemeClr val="tx1"/>
                          </a:solidFill>
                          <a:effectLst/>
                          <a:latin typeface="Times New Roman" pitchFamily="18" charset="0"/>
                          <a:ea typeface="+mn-ea"/>
                          <a:cs typeface="Times New Roman" pitchFamily="18" charset="0"/>
                        </a:rPr>
                        <a:t>(1)mobile news </a:t>
                      </a:r>
                    </a:p>
                    <a:p>
                      <a:r>
                        <a:rPr lang="en-GB" sz="1400" b="0" i="0" kern="1200" dirty="0" smtClean="0">
                          <a:solidFill>
                            <a:schemeClr val="tx1"/>
                          </a:solidFill>
                          <a:effectLst/>
                          <a:latin typeface="Times New Roman" pitchFamily="18" charset="0"/>
                          <a:ea typeface="+mn-ea"/>
                          <a:cs typeface="Times New Roman" pitchFamily="18" charset="0"/>
                        </a:rPr>
                        <a:t>readers can be characterised within three types; (2) it is </a:t>
                      </a:r>
                    </a:p>
                    <a:p>
                      <a:r>
                        <a:rPr lang="en-GB" sz="1400" b="0" i="0" kern="1200" dirty="0" smtClean="0">
                          <a:solidFill>
                            <a:schemeClr val="tx1"/>
                          </a:solidFill>
                          <a:effectLst/>
                          <a:latin typeface="Times New Roman" pitchFamily="18" charset="0"/>
                          <a:ea typeface="+mn-ea"/>
                          <a:cs typeface="Times New Roman" pitchFamily="18" charset="0"/>
                        </a:rPr>
                        <a:t>possible to detect a user’s news reader type from analysis of </a:t>
                      </a:r>
                    </a:p>
                    <a:p>
                      <a:r>
                        <a:rPr lang="en-GB" sz="1400" b="0" i="0" kern="1200" dirty="0" smtClean="0">
                          <a:solidFill>
                            <a:schemeClr val="tx1"/>
                          </a:solidFill>
                          <a:effectLst/>
                          <a:latin typeface="Times New Roman" pitchFamily="18" charset="0"/>
                          <a:ea typeface="+mn-ea"/>
                          <a:cs typeface="Times New Roman" pitchFamily="18" charset="0"/>
                        </a:rPr>
                        <a:t>their interactions with a news app, and; (3) different reader </a:t>
                      </a:r>
                    </a:p>
                    <a:p>
                      <a:r>
                        <a:rPr lang="en-GB" sz="1400" b="0" i="0" kern="1200" dirty="0" smtClean="0">
                          <a:solidFill>
                            <a:schemeClr val="tx1"/>
                          </a:solidFill>
                          <a:effectLst/>
                          <a:latin typeface="Times New Roman" pitchFamily="18" charset="0"/>
                          <a:ea typeface="+mn-ea"/>
                          <a:cs typeface="Times New Roman" pitchFamily="18" charset="0"/>
                        </a:rPr>
                        <a:t>types benefit from different forms of news app interface.</a:t>
                      </a:r>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Disadvantage:</a:t>
                      </a:r>
                    </a:p>
                    <a:p>
                      <a:endParaRPr lang="en-GB" sz="1400" b="0" i="0" kern="1200" dirty="0" smtClean="0">
                        <a:solidFill>
                          <a:schemeClr val="tx1"/>
                        </a:solidFill>
                        <a:effectLst/>
                        <a:latin typeface="Times New Roman" pitchFamily="18" charset="0"/>
                        <a:ea typeface="+mn-ea"/>
                        <a:cs typeface="Times New Roman" pitchFamily="18" charset="0"/>
                      </a:endParaRPr>
                    </a:p>
                    <a:p>
                      <a:r>
                        <a:rPr lang="en-GB" sz="1400" b="0" i="0" kern="1200" dirty="0" smtClean="0">
                          <a:solidFill>
                            <a:schemeClr val="tx1"/>
                          </a:solidFill>
                          <a:effectLst/>
                          <a:latin typeface="Times New Roman" pitchFamily="18" charset="0"/>
                          <a:ea typeface="+mn-ea"/>
                          <a:cs typeface="Times New Roman" pitchFamily="18" charset="0"/>
                        </a:rPr>
                        <a:t>the design of adaptive </a:t>
                      </a:r>
                    </a:p>
                    <a:p>
                      <a:r>
                        <a:rPr lang="en-GB" sz="1400" b="0" i="0" kern="1200" dirty="0" smtClean="0">
                          <a:solidFill>
                            <a:schemeClr val="tx1"/>
                          </a:solidFill>
                          <a:effectLst/>
                          <a:latin typeface="Times New Roman" pitchFamily="18" charset="0"/>
                          <a:ea typeface="+mn-ea"/>
                          <a:cs typeface="Times New Roman" pitchFamily="18" charset="0"/>
                        </a:rPr>
                        <a:t>interfaces, in order to be in a position to demonstrate a </a:t>
                      </a:r>
                    </a:p>
                    <a:p>
                      <a:r>
                        <a:rPr lang="en-GB" sz="1400" b="0" i="0" kern="1200" dirty="0" smtClean="0">
                          <a:solidFill>
                            <a:schemeClr val="tx1"/>
                          </a:solidFill>
                          <a:effectLst/>
                          <a:latin typeface="Times New Roman" pitchFamily="18" charset="0"/>
                          <a:ea typeface="+mn-ea"/>
                          <a:cs typeface="Times New Roman" pitchFamily="18" charset="0"/>
                        </a:rPr>
                        <a:t>complete adaptive mobile news framework providing </a:t>
                      </a:r>
                    </a:p>
                    <a:p>
                      <a:r>
                        <a:rPr lang="en-GB" sz="1400" b="0" i="0" kern="1200" dirty="0" smtClean="0">
                          <a:solidFill>
                            <a:schemeClr val="tx1"/>
                          </a:solidFill>
                          <a:effectLst/>
                          <a:latin typeface="Times New Roman" pitchFamily="18" charset="0"/>
                          <a:ea typeface="+mn-ea"/>
                          <a:cs typeface="Times New Roman" pitchFamily="18" charset="0"/>
                        </a:rPr>
                        <a:t>automatic personalisation of news apps</a:t>
                      </a:r>
                    </a:p>
                    <a:p>
                      <a:endParaRPr lang="en-GB" sz="1400" b="0" i="0" kern="1200" dirty="0">
                        <a:solidFill>
                          <a:schemeClr val="tx1"/>
                        </a:solidFill>
                        <a:effectLst/>
                        <a:latin typeface="Times New Roman" pitchFamily="18" charset="0"/>
                        <a:ea typeface="+mn-ea"/>
                        <a:cs typeface="Times New Roman" pitchFamily="18" charset="0"/>
                      </a:endParaRPr>
                    </a:p>
                  </a:txBody>
                  <a:tcPr/>
                </a:tc>
                <a:extLst>
                  <a:ext uri="{0D108BD9-81ED-4DB2-BD59-A6C34878D82A}">
                    <a16:rowId xmlns:a16="http://schemas.microsoft.com/office/drawing/2014/main" xmlns="" val="2629836655"/>
                  </a:ext>
                </a:extLst>
              </a:tr>
            </a:tbl>
          </a:graphicData>
        </a:graphic>
      </p:graphicFrame>
    </p:spTree>
    <p:extLst>
      <p:ext uri="{BB962C8B-B14F-4D97-AF65-F5344CB8AC3E}">
        <p14:creationId xmlns:p14="http://schemas.microsoft.com/office/powerpoint/2010/main" xmlns="" val="89912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1689B8FC-FBBD-AE6A-04DD-BB27A4E004C6}"/>
              </a:ext>
            </a:extLst>
          </p:cNvPr>
          <p:cNvGraphicFramePr>
            <a:graphicFrameLocks noGrp="1"/>
          </p:cNvGraphicFramePr>
          <p:nvPr>
            <p:ph idx="1"/>
            <p:extLst>
              <p:ext uri="{D42A27DB-BD31-4B8C-83A1-F6EECF244321}">
                <p14:modId xmlns:p14="http://schemas.microsoft.com/office/powerpoint/2010/main" xmlns="" val="2323573077"/>
              </p:ext>
            </p:extLst>
          </p:nvPr>
        </p:nvGraphicFramePr>
        <p:xfrm>
          <a:off x="802432" y="135447"/>
          <a:ext cx="10450453" cy="8432729"/>
        </p:xfrm>
        <a:graphic>
          <a:graphicData uri="http://schemas.openxmlformats.org/drawingml/2006/table">
            <a:tbl>
              <a:tblPr firstRow="1" bandRow="1">
                <a:tableStyleId>{5940675A-B579-460E-94D1-54222C63F5DA}</a:tableStyleId>
              </a:tblPr>
              <a:tblGrid>
                <a:gridCol w="506193">
                  <a:extLst>
                    <a:ext uri="{9D8B030D-6E8A-4147-A177-3AD203B41FA5}">
                      <a16:colId xmlns:a16="http://schemas.microsoft.com/office/drawing/2014/main" xmlns="" val="3735196923"/>
                    </a:ext>
                  </a:extLst>
                </a:gridCol>
                <a:gridCol w="3031852">
                  <a:extLst>
                    <a:ext uri="{9D8B030D-6E8A-4147-A177-3AD203B41FA5}">
                      <a16:colId xmlns:a16="http://schemas.microsoft.com/office/drawing/2014/main" xmlns="" val="1542376097"/>
                    </a:ext>
                  </a:extLst>
                </a:gridCol>
                <a:gridCol w="2665180">
                  <a:extLst>
                    <a:ext uri="{9D8B030D-6E8A-4147-A177-3AD203B41FA5}">
                      <a16:colId xmlns:a16="http://schemas.microsoft.com/office/drawing/2014/main" xmlns="" val="97313804"/>
                    </a:ext>
                  </a:extLst>
                </a:gridCol>
                <a:gridCol w="2123614">
                  <a:extLst>
                    <a:ext uri="{9D8B030D-6E8A-4147-A177-3AD203B41FA5}">
                      <a16:colId xmlns:a16="http://schemas.microsoft.com/office/drawing/2014/main" xmlns="" val="3912210627"/>
                    </a:ext>
                  </a:extLst>
                </a:gridCol>
                <a:gridCol w="2123614">
                  <a:extLst>
                    <a:ext uri="{9D8B030D-6E8A-4147-A177-3AD203B41FA5}">
                      <a16:colId xmlns:a16="http://schemas.microsoft.com/office/drawing/2014/main" xmlns="" val="2401886736"/>
                    </a:ext>
                  </a:extLst>
                </a:gridCol>
              </a:tblGrid>
              <a:tr h="1519582">
                <a:tc>
                  <a:txBody>
                    <a:bodyPr/>
                    <a:lstStyle/>
                    <a:p>
                      <a:pPr algn="ctr"/>
                      <a:r>
                        <a:rPr lang="en-IN" sz="1800" b="1" dirty="0" err="1">
                          <a:latin typeface="Times New Roman" panose="02020603050405020304" pitchFamily="18" charset="0"/>
                          <a:cs typeface="Times New Roman" panose="02020603050405020304" pitchFamily="18" charset="0"/>
                        </a:rPr>
                        <a:t>S.No</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p>
                  </a:txBody>
                  <a:tcPr/>
                </a:tc>
                <a:tc>
                  <a:txBody>
                    <a:bodyPr/>
                    <a:lstStyle/>
                    <a:p>
                      <a:pPr algn="ctr"/>
                      <a:r>
                        <a:rPr lang="en-IN" sz="18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dirty="0">
                          <a:latin typeface="Times New Roman" panose="02020603050405020304" pitchFamily="18" charset="0"/>
                          <a:cs typeface="Times New Roman" panose="02020603050405020304" pitchFamily="18" charset="0"/>
                        </a:rPr>
                        <a:t>TOOLS USED/</a:t>
                      </a:r>
                    </a:p>
                    <a:p>
                      <a:pPr algn="ctr"/>
                      <a:r>
                        <a:rPr lang="en-IN" sz="18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18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xmlns="" val="875995052"/>
                  </a:ext>
                </a:extLst>
              </a:tr>
              <a:tr h="2127787">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itchFamily="18" charset="0"/>
                          <a:cs typeface="Times New Roman" pitchFamily="18" charset="0"/>
                        </a:rPr>
                        <a:t>Implementing a Mobile Application News Tool for Disseminating Messages and Events of </a:t>
                      </a:r>
                      <a:r>
                        <a:rPr lang="en-GB" sz="1400" dirty="0" err="1" smtClean="0">
                          <a:latin typeface="Times New Roman" pitchFamily="18" charset="0"/>
                          <a:cs typeface="Times New Roman" pitchFamily="18" charset="0"/>
                        </a:rPr>
                        <a:t>AlBuraimi</a:t>
                      </a:r>
                      <a:r>
                        <a:rPr lang="en-GB" sz="1400" dirty="0" smtClean="0">
                          <a:latin typeface="Times New Roman" pitchFamily="18" charset="0"/>
                          <a:cs typeface="Times New Roman" pitchFamily="18" charset="0"/>
                        </a:rPr>
                        <a:t> University College</a:t>
                      </a:r>
                      <a:endParaRPr lang="en-GB" sz="1400" b="0" i="0" kern="1200" dirty="0">
                        <a:solidFill>
                          <a:schemeClr val="tx1"/>
                        </a:solidFill>
                        <a:latin typeface="Times New Roman" pitchFamily="18" charset="0"/>
                        <a:ea typeface="+mn-ea"/>
                        <a:cs typeface="Times New Roman" pitchFamily="18" charset="0"/>
                      </a:endParaRPr>
                    </a:p>
                  </a:txBody>
                  <a:tcPr/>
                </a:tc>
                <a:tc>
                  <a:txBody>
                    <a:bodyPr/>
                    <a:lstStyle/>
                    <a:p>
                      <a:pPr marL="0" indent="0" algn="l">
                        <a:buFont typeface="Arial" panose="020B0604020202020204" pitchFamily="34" charset="0"/>
                        <a:buNone/>
                      </a:pPr>
                      <a:r>
                        <a:rPr lang="en-GB" sz="1400" dirty="0" smtClean="0">
                          <a:latin typeface="Times New Roman" pitchFamily="18" charset="0"/>
                          <a:cs typeface="Times New Roman" pitchFamily="18" charset="0"/>
                        </a:rPr>
                        <a:t>This tool helps and provides a flexible way for communication. It list all events and news at </a:t>
                      </a:r>
                      <a:r>
                        <a:rPr lang="en-GB" sz="1400" dirty="0" err="1" smtClean="0">
                          <a:latin typeface="Times New Roman" pitchFamily="18" charset="0"/>
                          <a:cs typeface="Times New Roman" pitchFamily="18" charset="0"/>
                        </a:rPr>
                        <a:t>AlBuraimi</a:t>
                      </a:r>
                      <a:r>
                        <a:rPr lang="en-GB" sz="1400" dirty="0" smtClean="0">
                          <a:latin typeface="Times New Roman" pitchFamily="18" charset="0"/>
                          <a:cs typeface="Times New Roman" pitchFamily="18" charset="0"/>
                        </a:rPr>
                        <a:t> University College (BUC) like announcement of training courses and scientific workshop or classes cancel and others events.</a:t>
                      </a:r>
                    </a:p>
                    <a:p>
                      <a:pPr marL="0" indent="0" algn="l">
                        <a:buFont typeface="Arial" panose="020B0604020202020204" pitchFamily="34" charset="0"/>
                        <a:buNone/>
                      </a:pPr>
                      <a:r>
                        <a:rPr lang="en-GB" sz="1400" dirty="0" smtClean="0">
                          <a:latin typeface="Times New Roman" pitchFamily="18" charset="0"/>
                          <a:cs typeface="Times New Roman" pitchFamily="18" charset="0"/>
                        </a:rPr>
                        <a:t> It also helps in easy access of college portal for both students and staff. The evaluation held finds positive response towards the need of this mobile application. </a:t>
                      </a:r>
                      <a:endParaRPr lang="en-IN" sz="1400" dirty="0">
                        <a:latin typeface="Times New Roman" pitchFamily="18" charset="0"/>
                        <a:cs typeface="Times New Roman" pitchFamily="18" charset="0"/>
                      </a:endParaRPr>
                    </a:p>
                  </a:txBody>
                  <a:tcPr/>
                </a:tc>
                <a:tc>
                  <a:txBody>
                    <a:bodyPr/>
                    <a:lstStyle/>
                    <a:p>
                      <a:pPr marL="285750" indent="-285750" algn="l">
                        <a:buFont typeface="Arial" panose="020B0604020202020204" pitchFamily="34" charset="0"/>
                        <a:buChar char="•"/>
                      </a:pPr>
                      <a:r>
                        <a:rPr lang="en-GB" sz="1400" dirty="0" smtClean="0">
                          <a:latin typeface="Times New Roman" pitchFamily="18" charset="0"/>
                          <a:cs typeface="Times New Roman" pitchFamily="18" charset="0"/>
                        </a:rPr>
                        <a:t>ADDV framework was adopted to develop this mobile application tool. ADDV includes analysis, design, development and validation,.</a:t>
                      </a:r>
                      <a:endParaRPr lang="en-IN" sz="1400" dirty="0">
                        <a:latin typeface="Times New Roman" pitchFamily="18" charset="0"/>
                        <a:cs typeface="Times New Roman" pitchFamily="18" charset="0"/>
                      </a:endParaRPr>
                    </a:p>
                  </a:txBody>
                  <a:tcPr/>
                </a:tc>
                <a:tc>
                  <a:txBody>
                    <a:bodyPr/>
                    <a:lstStyle/>
                    <a:p>
                      <a:pPr algn="l"/>
                      <a:r>
                        <a:rPr lang="en-GB" sz="1400" dirty="0" smtClean="0">
                          <a:latin typeface="Times New Roman" pitchFamily="18" charset="0"/>
                          <a:cs typeface="Times New Roman" pitchFamily="18" charset="0"/>
                        </a:rPr>
                        <a:t>This mobile application provides the users with notifications of messages, events and news. It includes sports, </a:t>
                      </a:r>
                      <a:r>
                        <a:rPr lang="en-GB" sz="1400" dirty="0" err="1" smtClean="0">
                          <a:latin typeface="Times New Roman" pitchFamily="18" charset="0"/>
                          <a:cs typeface="Times New Roman" pitchFamily="18" charset="0"/>
                        </a:rPr>
                        <a:t>technics</a:t>
                      </a:r>
                      <a:r>
                        <a:rPr lang="en-GB" sz="1400" dirty="0" smtClean="0">
                          <a:latin typeface="Times New Roman" pitchFamily="18" charset="0"/>
                          <a:cs typeface="Times New Roman" pitchFamily="18" charset="0"/>
                        </a:rPr>
                        <a:t>, training consultation, community service, and news related to different departments .The application provides an easy access to the college portal.</a:t>
                      </a:r>
                    </a:p>
                    <a:p>
                      <a:pPr algn="l"/>
                      <a:r>
                        <a:rPr lang="en-GB" sz="1400" dirty="0" smtClean="0">
                          <a:latin typeface="Times New Roman" pitchFamily="18" charset="0"/>
                          <a:cs typeface="Times New Roman" pitchFamily="18" charset="0"/>
                        </a:rPr>
                        <a:t>Disadvantages:</a:t>
                      </a:r>
                    </a:p>
                    <a:p>
                      <a:pPr algn="l"/>
                      <a:r>
                        <a:rPr lang="en-GB" sz="1400" dirty="0" smtClean="0">
                          <a:latin typeface="Times New Roman" pitchFamily="18" charset="0"/>
                          <a:cs typeface="Times New Roman" pitchFamily="18" charset="0"/>
                        </a:rPr>
                        <a:t>It is implemented only for two operating systems namely </a:t>
                      </a:r>
                      <a:r>
                        <a:rPr lang="en-GB" sz="1400" dirty="0" err="1" smtClean="0">
                          <a:latin typeface="Times New Roman" pitchFamily="18" charset="0"/>
                          <a:cs typeface="Times New Roman" pitchFamily="18" charset="0"/>
                        </a:rPr>
                        <a:t>iphone</a:t>
                      </a:r>
                      <a:r>
                        <a:rPr lang="en-GB" sz="1400" dirty="0" smtClean="0">
                          <a:latin typeface="Times New Roman" pitchFamily="18" charset="0"/>
                          <a:cs typeface="Times New Roman" pitchFamily="18" charset="0"/>
                        </a:rPr>
                        <a:t> and android. The students we selected only include information technology students, not distributed to all students in others majors in the college.</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xmlns="" val="530787252"/>
                  </a:ext>
                </a:extLst>
              </a:tr>
              <a:tr h="2127787">
                <a:tc>
                  <a:txBody>
                    <a:bodyPr/>
                    <a:lstStyle/>
                    <a:p>
                      <a:pPr algn="ct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GB" sz="1400" b="0" i="0" kern="1200" dirty="0">
                        <a:solidFill>
                          <a:schemeClr val="tx1"/>
                        </a:solidFill>
                        <a:latin typeface="Times New Roman" pitchFamily="18" charset="0"/>
                        <a:ea typeface="+mn-ea"/>
                        <a:cs typeface="Times New Roman" pitchFamily="18" charset="0"/>
                      </a:endParaRPr>
                    </a:p>
                  </a:txBody>
                  <a:tcPr/>
                </a:tc>
                <a:tc>
                  <a:txBody>
                    <a:bodyPr/>
                    <a:lstStyle/>
                    <a:p>
                      <a:pPr marL="0" indent="0" algn="l">
                        <a:buFont typeface="Arial" panose="020B0604020202020204" pitchFamily="34" charset="0"/>
                        <a:buNone/>
                      </a:pPr>
                      <a:endParaRPr lang="en-IN" sz="1400" dirty="0">
                        <a:latin typeface="Times New Roman" pitchFamily="18" charset="0"/>
                        <a:cs typeface="Times New Roman" pitchFamily="18" charset="0"/>
                      </a:endParaRPr>
                    </a:p>
                  </a:txBody>
                  <a:tcPr/>
                </a:tc>
                <a:tc>
                  <a:txBody>
                    <a:bodyPr/>
                    <a:lstStyle/>
                    <a:p>
                      <a:pPr marL="285750" indent="-285750" algn="l">
                        <a:buFont typeface="Arial" panose="020B0604020202020204" pitchFamily="34" charset="0"/>
                        <a:buChar char="•"/>
                      </a:pPr>
                      <a:endParaRPr lang="en-IN" sz="1400" dirty="0">
                        <a:latin typeface="Times New Roman" pitchFamily="18" charset="0"/>
                        <a:cs typeface="Times New Roman" pitchFamily="18" charset="0"/>
                      </a:endParaRPr>
                    </a:p>
                  </a:txBody>
                  <a:tcPr/>
                </a:tc>
                <a:tc>
                  <a:txBody>
                    <a:bodyPr/>
                    <a:lstStyle/>
                    <a:p>
                      <a:pPr algn="l"/>
                      <a:endParaRPr lang="en-IN"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147121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A6263-E35B-7BC2-F424-A54070259D21}"/>
              </a:ext>
            </a:extLst>
          </p:cNvPr>
          <p:cNvSpPr>
            <a:spLocks noGrp="1"/>
          </p:cNvSpPr>
          <p:nvPr>
            <p:ph type="title"/>
          </p:nvPr>
        </p:nvSpPr>
        <p:spPr>
          <a:xfrm>
            <a:off x="966275" y="2615570"/>
            <a:ext cx="10515600" cy="1325563"/>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377014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762</Words>
  <Application>Microsoft Office PowerPoint</Application>
  <PresentationFormat>Custom</PresentationFormat>
  <Paragraphs>91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Literature Survey</vt:lpstr>
      <vt:lpstr>Slide 2</vt:lpstr>
      <vt:lpstr>Slide 3</vt:lpstr>
      <vt:lpstr>Slide 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Student</cp:lastModifiedBy>
  <cp:revision>56</cp:revision>
  <dcterms:created xsi:type="dcterms:W3CDTF">2022-09-10T08:59:08Z</dcterms:created>
  <dcterms:modified xsi:type="dcterms:W3CDTF">2022-09-17T09:29:21Z</dcterms:modified>
</cp:coreProperties>
</file>