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XKOqSVaaJFDNzsD7qEEHM1fBy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FAED78-9358-43A6-B5EC-C48E128BDD87}">
  <a:tblStyle styleId="{7BFAED78-9358-43A6-B5EC-C48E128BDD8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cb980098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15cb980098e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 name="Shape 11"/>
        <p:cNvGrpSpPr/>
        <p:nvPr/>
      </p:nvGrpSpPr>
      <p:grpSpPr>
        <a:xfrm>
          <a:off x="0" y="0"/>
          <a:ext cx="0" cy="0"/>
          <a:chOff x="0" y="0"/>
          <a:chExt cx="0" cy="0"/>
        </a:xfrm>
      </p:grpSpPr>
      <p:sp>
        <p:nvSpPr>
          <p:cNvPr id="12" name="Google Shape;1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ieeexplore.ieee.org/author/37088883904" TargetMode="External"/><Relationship Id="rId4" Type="http://schemas.openxmlformats.org/officeDocument/2006/relationships/hyperlink" Target="https://ieeexplore.ieee.org/author/37088883928" TargetMode="External"/><Relationship Id="rId5" Type="http://schemas.openxmlformats.org/officeDocument/2006/relationships/hyperlink" Target="https://ieeexplore.ieee.org/author/37088885369" TargetMode="External"/><Relationship Id="rId6" Type="http://schemas.openxmlformats.org/officeDocument/2006/relationships/hyperlink" Target="https://ieeexplore.ieee.org/author/37086309562" TargetMode="External"/><Relationship Id="rId7" Type="http://schemas.openxmlformats.org/officeDocument/2006/relationships/hyperlink" Target="https://www.researchgate.net/scientific-contributions/Cinthya-Vanessa-Munoz-Macas-2196135486" TargetMode="External"/><Relationship Id="rId8" Type="http://schemas.openxmlformats.org/officeDocument/2006/relationships/hyperlink" Target="https://www.researchgate.net/scientific-contributions/Jorge-Andres-Espinoza-Aguirre-21961333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ieeexplore.ieee.org/author/37088504867" TargetMode="External"/><Relationship Id="rId4" Type="http://schemas.openxmlformats.org/officeDocument/2006/relationships/hyperlink" Target="https://ieeexplore.ieee.org/author/37088505825" TargetMode="External"/><Relationship Id="rId5" Type="http://schemas.openxmlformats.org/officeDocument/2006/relationships/hyperlink" Target="https://ieeexplore.ieee.org/author/385469346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esearchgate.net/profile/Hien-Vu-3" TargetMode="External"/><Relationship Id="rId4" Type="http://schemas.openxmlformats.org/officeDocument/2006/relationships/hyperlink" Target="https://www.researchgate.net/institution/University-of-Aucklan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ieeexplore.ieee.org/author/3708713484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researchgate.net/profile/Stephen-Aro-Gordon" TargetMode="External"/><Relationship Id="rId4" Type="http://schemas.openxmlformats.org/officeDocument/2006/relationships/hyperlink" Target="https://www.researchgate.net/institution/Muscat-College" TargetMode="External"/><Relationship Id="rId5" Type="http://schemas.openxmlformats.org/officeDocument/2006/relationships/hyperlink" Target="https://www.researchgate.net/profile/Jaydeep-Gupte" TargetMode="External"/><Relationship Id="rId6" Type="http://schemas.openxmlformats.org/officeDocument/2006/relationships/hyperlink" Target="https://www.researchgate.net/institution/Atul-Lt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199" y="169677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i="0" lang="en-IN" sz="2000">
                <a:solidFill>
                  <a:srgbClr val="35475C"/>
                </a:solidFill>
                <a:latin typeface="Open Sans"/>
                <a:ea typeface="Open Sans"/>
                <a:cs typeface="Open Sans"/>
                <a:sym typeface="Open Sans"/>
              </a:rPr>
              <a:t>Retail Store Stock Inventory Analytics</a:t>
            </a:r>
            <a:endParaRPr/>
          </a:p>
        </p:txBody>
      </p:sp>
      <p:sp>
        <p:nvSpPr>
          <p:cNvPr id="85" name="Google Shape;85;p1"/>
          <p:cNvSpPr txBox="1"/>
          <p:nvPr>
            <p:ph idx="1" type="body"/>
          </p:nvPr>
        </p:nvSpPr>
        <p:spPr>
          <a:xfrm>
            <a:off x="838200" y="3764131"/>
            <a:ext cx="3485225" cy="24128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sz="2400">
                <a:latin typeface="Times New Roman"/>
                <a:ea typeface="Times New Roman"/>
                <a:cs typeface="Times New Roman"/>
                <a:sym typeface="Times New Roman"/>
              </a:rPr>
              <a:t>Guide:</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76200" marR="76200" rtl="0" algn="l">
              <a:lnSpc>
                <a:spcPct val="115000"/>
              </a:lnSpc>
              <a:spcBef>
                <a:spcPts val="0"/>
              </a:spcBef>
              <a:spcAft>
                <a:spcPts val="0"/>
              </a:spcAft>
              <a:buSzPts val="1800"/>
              <a:buNone/>
            </a:pPr>
            <a:r>
              <a:rPr lang="en-IN" sz="1650">
                <a:solidFill>
                  <a:schemeClr val="dk1"/>
                </a:solidFill>
                <a:highlight>
                  <a:srgbClr val="FFFFFF"/>
                </a:highlight>
                <a:latin typeface="Arial"/>
                <a:ea typeface="Arial"/>
                <a:cs typeface="Arial"/>
                <a:sym typeface="Arial"/>
              </a:rPr>
              <a:t>R K Aishwaryalakshmi</a:t>
            </a:r>
            <a:endParaRPr sz="1650">
              <a:solidFill>
                <a:schemeClr val="dk1"/>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86" name="Google Shape;86;p1"/>
          <p:cNvSpPr txBox="1"/>
          <p:nvPr>
            <p:ph idx="2" type="body"/>
          </p:nvPr>
        </p:nvSpPr>
        <p:spPr>
          <a:xfrm>
            <a:off x="7617040" y="3764131"/>
            <a:ext cx="3736759" cy="24128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sz="1600">
                <a:solidFill>
                  <a:schemeClr val="dk1"/>
                </a:solidFill>
                <a:latin typeface="Times New Roman"/>
                <a:ea typeface="Times New Roman"/>
                <a:cs typeface="Times New Roman"/>
                <a:sym typeface="Times New Roman"/>
              </a:rPr>
              <a:t>Team members:</a:t>
            </a:r>
            <a:endParaRPr b="1"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Clr>
                <a:schemeClr val="dk1"/>
              </a:buClr>
              <a:buSzPts val="1800"/>
              <a:buFont typeface="Arial"/>
              <a:buNone/>
            </a:pPr>
            <a:r>
              <a:rPr lang="en-IN" sz="1600">
                <a:latin typeface="Times New Roman"/>
                <a:ea typeface="Times New Roman"/>
                <a:cs typeface="Times New Roman"/>
                <a:sym typeface="Times New Roman"/>
              </a:rPr>
              <a:t>Matheshwara Kumar K – 1912016</a:t>
            </a:r>
            <a:endParaRPr b="1"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IN" sz="1600">
                <a:latin typeface="Times New Roman"/>
                <a:ea typeface="Times New Roman"/>
                <a:cs typeface="Times New Roman"/>
                <a:sym typeface="Times New Roman"/>
              </a:rPr>
              <a:t>Vasanth R – 1912040</a:t>
            </a:r>
            <a:endParaRPr/>
          </a:p>
          <a:p>
            <a:pPr indent="0" lvl="0" marL="0" rtl="0" algn="l">
              <a:lnSpc>
                <a:spcPct val="90000"/>
              </a:lnSpc>
              <a:spcBef>
                <a:spcPts val="1000"/>
              </a:spcBef>
              <a:spcAft>
                <a:spcPts val="0"/>
              </a:spcAft>
              <a:buClr>
                <a:schemeClr val="dk1"/>
              </a:buClr>
              <a:buSzPts val="1800"/>
              <a:buNone/>
            </a:pPr>
            <a:r>
              <a:rPr lang="en-IN" sz="1600">
                <a:latin typeface="Times New Roman"/>
                <a:ea typeface="Times New Roman"/>
                <a:cs typeface="Times New Roman"/>
                <a:sym typeface="Times New Roman"/>
              </a:rPr>
              <a:t>Madhan C – 1912077</a:t>
            </a:r>
            <a:endParaRPr/>
          </a:p>
          <a:p>
            <a:pPr indent="0" lvl="0" marL="0" rtl="0" algn="l">
              <a:lnSpc>
                <a:spcPct val="90000"/>
              </a:lnSpc>
              <a:spcBef>
                <a:spcPts val="1000"/>
              </a:spcBef>
              <a:spcAft>
                <a:spcPts val="0"/>
              </a:spcAft>
              <a:buClr>
                <a:schemeClr val="dk1"/>
              </a:buClr>
              <a:buSzPts val="1800"/>
              <a:buNone/>
            </a:pPr>
            <a:r>
              <a:rPr lang="en-IN" sz="1600">
                <a:latin typeface="Times New Roman"/>
                <a:ea typeface="Times New Roman"/>
                <a:cs typeface="Times New Roman"/>
                <a:sym typeface="Times New Roman"/>
              </a:rPr>
              <a:t>Sanjeev Kumar M - 1912097</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9600"/>
              <a:buFont typeface="Algerian"/>
              <a:buNone/>
            </a:pPr>
            <a:r>
              <a:rPr lang="en-IN" sz="9600">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92" name="Google Shape;92;p3"/>
          <p:cNvGraphicFramePr/>
          <p:nvPr/>
        </p:nvGraphicFramePr>
        <p:xfrm>
          <a:off x="744894" y="1041854"/>
          <a:ext cx="3000000" cy="3000000"/>
        </p:xfrm>
        <a:graphic>
          <a:graphicData uri="http://schemas.openxmlformats.org/drawingml/2006/table">
            <a:tbl>
              <a:tblPr bandRow="1" firstRow="1">
                <a:noFill/>
                <a:tableStyleId>{7BFAED78-9358-43A6-B5EC-C48E128BDD87}</a:tableStyleId>
              </a:tblPr>
              <a:tblGrid>
                <a:gridCol w="946200"/>
                <a:gridCol w="2876375"/>
                <a:gridCol w="3169325"/>
                <a:gridCol w="3523700"/>
              </a:tblGrid>
              <a:tr h="102172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a:t>
                      </a:r>
                      <a:r>
                        <a:rPr lang="en-IN" sz="1800">
                          <a:latin typeface="Times New Roman"/>
                          <a:ea typeface="Times New Roman"/>
                          <a:cs typeface="Times New Roman"/>
                          <a:sym typeface="Times New Roman"/>
                        </a:rPr>
                        <a:t> &amp;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r>
              <a:tr h="1021725">
                <a:tc>
                  <a:txBody>
                    <a:bodyPr/>
                    <a:lstStyle/>
                    <a:p>
                      <a:pPr indent="0" lvl="0" marL="0" marR="0" rtl="0" algn="ctr">
                        <a:lnSpc>
                          <a:spcPct val="200000"/>
                        </a:lnSpc>
                        <a:spcBef>
                          <a:spcPts val="0"/>
                        </a:spcBef>
                        <a:spcAft>
                          <a:spcPts val="0"/>
                        </a:spcAft>
                        <a:buClr>
                          <a:srgbClr val="000000"/>
                        </a:buClr>
                        <a:buSzPts val="1800"/>
                        <a:buFont typeface="Arial"/>
                        <a:buNone/>
                      </a:pPr>
                      <a:r>
                        <a:rPr lang="en-IN" sz="1800" u="none" cap="none" strike="noStrike"/>
                        <a:t>1</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0" i="0" lang="en-IN" sz="1600" cap="none" strike="noStrike">
                          <a:solidFill>
                            <a:schemeClr val="dk1"/>
                          </a:solidFill>
                          <a:uFill>
                            <a:noFill/>
                          </a:uFill>
                          <a:latin typeface="Calibri"/>
                          <a:ea typeface="Calibri"/>
                          <a:cs typeface="Calibri"/>
                          <a:sym typeface="Calibri"/>
                          <a:hlinkClick r:id="rId3">
                            <a:extLst>
                              <a:ext uri="{A12FA001-AC4F-418D-AE19-62706E023703}">
                                <ahyp:hlinkClr val="tx"/>
                              </a:ext>
                            </a:extLst>
                          </a:hlinkClick>
                        </a:rPr>
                        <a:t>Cinthya Vanessa Muñoz Macas</a:t>
                      </a:r>
                      <a:r>
                        <a:rPr b="0" i="0" lang="en-IN" sz="1600" cap="none" strike="noStrike">
                          <a:solidFill>
                            <a:schemeClr val="dk1"/>
                          </a:solidFill>
                          <a:latin typeface="Calibri"/>
                          <a:ea typeface="Calibri"/>
                          <a:cs typeface="Calibri"/>
                          <a:sym typeface="Calibri"/>
                        </a:rPr>
                        <a:t>, </a:t>
                      </a:r>
                      <a:r>
                        <a:rPr b="0" i="0" lang="en-IN" sz="1600" cap="none" strike="noStrike">
                          <a:solidFill>
                            <a:schemeClr val="dk1"/>
                          </a:solidFill>
                          <a:uFill>
                            <a:noFill/>
                          </a:uFill>
                          <a:latin typeface="Calibri"/>
                          <a:ea typeface="Calibri"/>
                          <a:cs typeface="Calibri"/>
                          <a:sym typeface="Calibri"/>
                          <a:hlinkClick r:id="rId4">
                            <a:extLst>
                              <a:ext uri="{A12FA001-AC4F-418D-AE19-62706E023703}">
                                <ahyp:hlinkClr val="tx"/>
                              </a:ext>
                            </a:extLst>
                          </a:hlinkClick>
                        </a:rPr>
                        <a:t>Jorge Andrés Espinoza Aguirre</a:t>
                      </a:r>
                      <a:r>
                        <a:rPr b="0" i="0" lang="en-IN" sz="1600" cap="none" strike="noStrike">
                          <a:solidFill>
                            <a:schemeClr val="dk1"/>
                          </a:solidFill>
                          <a:latin typeface="Calibri"/>
                          <a:ea typeface="Calibri"/>
                          <a:cs typeface="Calibri"/>
                          <a:sym typeface="Calibri"/>
                        </a:rPr>
                        <a:t>, </a:t>
                      </a:r>
                      <a:r>
                        <a:rPr b="0" i="0" lang="en-IN" sz="1600" cap="none" strike="noStrike">
                          <a:solidFill>
                            <a:schemeClr val="dk1"/>
                          </a:solidFill>
                          <a:uFill>
                            <a:noFill/>
                          </a:uFill>
                          <a:latin typeface="Calibri"/>
                          <a:ea typeface="Calibri"/>
                          <a:cs typeface="Calibri"/>
                          <a:sym typeface="Calibri"/>
                          <a:hlinkClick r:id="rId5">
                            <a:extLst>
                              <a:ext uri="{A12FA001-AC4F-418D-AE19-62706E023703}">
                                <ahyp:hlinkClr val="tx"/>
                              </a:ext>
                            </a:extLst>
                          </a:hlinkClick>
                        </a:rPr>
                        <a:t>Rodrigo Arcentales-Carrión</a:t>
                      </a:r>
                      <a:r>
                        <a:rPr b="0" i="0" lang="en-IN" sz="1600" cap="none" strike="noStrike">
                          <a:solidFill>
                            <a:schemeClr val="dk1"/>
                          </a:solidFill>
                          <a:latin typeface="Calibri"/>
                          <a:ea typeface="Calibri"/>
                          <a:cs typeface="Calibri"/>
                          <a:sym typeface="Calibri"/>
                        </a:rPr>
                        <a:t>, </a:t>
                      </a:r>
                      <a:r>
                        <a:rPr b="0" i="0" lang="en-IN" sz="1600" cap="none" strike="noStrike">
                          <a:solidFill>
                            <a:schemeClr val="dk1"/>
                          </a:solidFill>
                          <a:uFill>
                            <a:noFill/>
                          </a:uFill>
                          <a:latin typeface="Calibri"/>
                          <a:ea typeface="Calibri"/>
                          <a:cs typeface="Calibri"/>
                          <a:sym typeface="Calibri"/>
                          <a:hlinkClick r:id="rId6">
                            <a:extLst>
                              <a:ext uri="{A12FA001-AC4F-418D-AE19-62706E023703}">
                                <ahyp:hlinkClr val="tx"/>
                              </a:ext>
                            </a:extLst>
                          </a:hlinkClick>
                        </a:rPr>
                        <a:t>Mario Peña</a:t>
                      </a:r>
                      <a:endParaRPr b="0" i="0" sz="1600"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Research Department (DIUC), University of Cuenca, Cuenca, Ecuador</a:t>
                      </a:r>
                      <a:r>
                        <a:rPr lang="en-IN" sz="1600"/>
                        <a:t> / </a:t>
                      </a:r>
                      <a:r>
                        <a:rPr b="1" lang="en-IN" sz="1600"/>
                        <a:t>2021</a:t>
                      </a:r>
                      <a:br>
                        <a:rPr b="0" i="0" lang="en-IN" sz="1600" u="none" cap="none" strike="noStrike">
                          <a:solidFill>
                            <a:schemeClr val="dk1"/>
                          </a:solidFill>
                          <a:latin typeface="Calibri"/>
                          <a:ea typeface="Calibri"/>
                          <a:cs typeface="Calibri"/>
                          <a:sym typeface="Calibri"/>
                        </a:rPr>
                      </a:br>
                      <a:endParaRPr sz="1600" u="none" cap="none" strike="noStrike">
                        <a:solidFill>
                          <a:schemeClr val="dk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Inventory management for retail companies</a:t>
                      </a:r>
                      <a:endParaRPr sz="1600"/>
                    </a:p>
                    <a:p>
                      <a:pPr indent="0" lvl="0" marL="0" marR="0" rtl="0" algn="l">
                        <a:lnSpc>
                          <a:spcPct val="100000"/>
                        </a:lnSpc>
                        <a:spcBef>
                          <a:spcPts val="0"/>
                        </a:spcBef>
                        <a:spcAft>
                          <a:spcPts val="0"/>
                        </a:spcAft>
                        <a:buClr>
                          <a:schemeClr val="dk1"/>
                        </a:buClr>
                        <a:buSzPts val="1100"/>
                        <a:buFont typeface="Arial"/>
                        <a:buNone/>
                      </a:pPr>
                      <a:r>
                        <a:t/>
                      </a:r>
                      <a:endParaRPr sz="1600" u="none" cap="none" strike="noStrike"/>
                    </a:p>
                    <a:p>
                      <a:pPr indent="0" lvl="0" marL="0" marR="0" rtl="0" algn="l">
                        <a:lnSpc>
                          <a:spcPct val="100000"/>
                        </a:lnSpc>
                        <a:spcBef>
                          <a:spcPts val="0"/>
                        </a:spcBef>
                        <a:spcAft>
                          <a:spcPts val="0"/>
                        </a:spcAft>
                        <a:buClr>
                          <a:srgbClr val="000000"/>
                        </a:buClr>
                        <a:buSzPts val="1400"/>
                        <a:buFont typeface="Arial"/>
                        <a:buNone/>
                      </a:pPr>
                      <a:r>
                        <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600" u="none" cap="none" strike="noStrike">
                          <a:solidFill>
                            <a:schemeClr val="dk1"/>
                          </a:solidFill>
                          <a:latin typeface="Calibri"/>
                          <a:ea typeface="Calibri"/>
                          <a:cs typeface="Calibri"/>
                          <a:sym typeface="Calibri"/>
                        </a:rPr>
                        <a:t> The primary outcomes of this study are the leading inventory management systems and models</a:t>
                      </a:r>
                      <a:r>
                        <a:rPr lang="en-IN" sz="1600"/>
                        <a:t> </a:t>
                      </a:r>
                      <a:r>
                        <a:rPr b="0" i="0" lang="en-IN" sz="1600" u="none" cap="none" strike="noStrike">
                          <a:solidFill>
                            <a:schemeClr val="dk1"/>
                          </a:solidFill>
                          <a:latin typeface="Calibri"/>
                          <a:ea typeface="Calibri"/>
                          <a:cs typeface="Calibri"/>
                          <a:sym typeface="Calibri"/>
                        </a:rPr>
                        <a:t>and the benefits and challenges for choosing or adopting an efficient inventory control and management system.</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02172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2</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0" i="0" lang="en-IN" sz="1600" cap="none" strike="noStrike">
                          <a:solidFill>
                            <a:schemeClr val="dk1"/>
                          </a:solidFill>
                          <a:uFill>
                            <a:noFill/>
                          </a:uFill>
                          <a:latin typeface="Calibri"/>
                          <a:ea typeface="Calibri"/>
                          <a:cs typeface="Calibri"/>
                          <a:sym typeface="Calibri"/>
                          <a:hlinkClick r:id="rId7">
                            <a:extLst>
                              <a:ext uri="{A12FA001-AC4F-418D-AE19-62706E023703}">
                                <ahyp:hlinkClr val="tx"/>
                              </a:ext>
                            </a:extLst>
                          </a:hlinkClick>
                        </a:rPr>
                        <a:t>Cinthya Vanessa Munoz Macas</a:t>
                      </a:r>
                      <a:r>
                        <a:rPr b="0" i="0" lang="en-IN" sz="1600" cap="none" strike="noStrike">
                          <a:solidFill>
                            <a:schemeClr val="dk1"/>
                          </a:solidFill>
                          <a:latin typeface="Times New Roman"/>
                          <a:ea typeface="Times New Roman"/>
                          <a:cs typeface="Times New Roman"/>
                          <a:sym typeface="Times New Roman"/>
                        </a:rPr>
                        <a:t>, </a:t>
                      </a:r>
                      <a:r>
                        <a:rPr b="0" i="0" lang="en-IN" sz="1600" cap="none" strike="noStrike">
                          <a:solidFill>
                            <a:schemeClr val="dk1"/>
                          </a:solidFill>
                          <a:uFill>
                            <a:noFill/>
                          </a:uFill>
                          <a:latin typeface="Calibri"/>
                          <a:ea typeface="Calibri"/>
                          <a:cs typeface="Calibri"/>
                          <a:sym typeface="Calibri"/>
                          <a:hlinkClick r:id="rId8">
                            <a:extLst>
                              <a:ext uri="{A12FA001-AC4F-418D-AE19-62706E023703}">
                                <ahyp:hlinkClr val="tx"/>
                              </a:ext>
                            </a:extLst>
                          </a:hlinkClick>
                        </a:rPr>
                        <a:t>Jorge Andres Espinoza Aguirre</a:t>
                      </a:r>
                      <a:r>
                        <a:rPr lang="en-IN" sz="1600"/>
                        <a:t> / </a:t>
                      </a:r>
                      <a:r>
                        <a:rPr b="1" lang="en-IN" sz="1600"/>
                        <a:t>2021</a:t>
                      </a:r>
                      <a:br>
                        <a:rPr b="1" i="0" lang="en-IN" sz="1600" cap="none" strike="noStrike">
                          <a:solidFill>
                            <a:schemeClr val="dk1"/>
                          </a:solidFill>
                        </a:rPr>
                      </a:br>
                      <a:endParaRPr b="1" i="0" sz="1600" cap="none" strike="noStrike">
                        <a:solidFill>
                          <a:schemeClr val="dk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Inventory management for retail companies: A literature review and current trends</a:t>
                      </a:r>
                      <a:endParaRPr sz="1600"/>
                    </a:p>
                    <a:p>
                      <a:pPr indent="0" lvl="0" marL="0" marR="0" rtl="0" algn="l">
                        <a:lnSpc>
                          <a:spcPct val="100000"/>
                        </a:lnSpc>
                        <a:spcBef>
                          <a:spcPts val="0"/>
                        </a:spcBef>
                        <a:spcAft>
                          <a:spcPts val="0"/>
                        </a:spcAft>
                        <a:buClr>
                          <a:schemeClr val="dk1"/>
                        </a:buClr>
                        <a:buSzPts val="18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The primary outcomes of this study are the leading inventory management systems and models</a:t>
                      </a:r>
                      <a:r>
                        <a:rPr lang="en-IN" sz="1600"/>
                        <a:t>.</a:t>
                      </a:r>
                      <a:r>
                        <a:rPr b="0" i="0" lang="en-IN" sz="1600" u="none" cap="none" strike="noStrike">
                          <a:solidFill>
                            <a:schemeClr val="dk1"/>
                          </a:solidFill>
                          <a:latin typeface="Calibri"/>
                          <a:ea typeface="Calibri"/>
                          <a:cs typeface="Calibri"/>
                          <a:sym typeface="Calibri"/>
                        </a:rPr>
                        <a:t> Findings indicate that SMEs do not invest resources in sophisticated systems; instead, a simple Enterprise Resource Planning (ERP) system or even programs such as Excel or manual inventories are mainly used. </a:t>
                      </a:r>
                      <a:endParaRPr sz="16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838200" y="-47175"/>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98" name="Google Shape;98;p4"/>
          <p:cNvGraphicFramePr/>
          <p:nvPr/>
        </p:nvGraphicFramePr>
        <p:xfrm>
          <a:off x="838200" y="853976"/>
          <a:ext cx="3000000" cy="3000000"/>
        </p:xfrm>
        <a:graphic>
          <a:graphicData uri="http://schemas.openxmlformats.org/drawingml/2006/table">
            <a:tbl>
              <a:tblPr bandRow="1" firstRow="1">
                <a:noFill/>
                <a:tableStyleId>{7BFAED78-9358-43A6-B5EC-C48E128BDD87}</a:tableStyleId>
              </a:tblPr>
              <a:tblGrid>
                <a:gridCol w="1043875"/>
                <a:gridCol w="2361450"/>
                <a:gridCol w="3187075"/>
                <a:gridCol w="3923200"/>
              </a:tblGrid>
              <a:tr h="1028075">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a:t>
                      </a:r>
                      <a:r>
                        <a:rPr lang="en-IN" sz="1800">
                          <a:latin typeface="Times New Roman"/>
                          <a:ea typeface="Times New Roman"/>
                          <a:cs typeface="Times New Roman"/>
                          <a:sym typeface="Times New Roman"/>
                        </a:rPr>
                        <a:t> &amp;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r>
              <a:tr h="21753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3</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800"/>
                        <a:buFont typeface="Arial"/>
                        <a:buNone/>
                      </a:pPr>
                      <a:r>
                        <a:rPr lang="en-IN" sz="1600" u="none" cap="none" strike="noStrike"/>
                        <a:t>Varalakshmi G S1 , Asst Prof. Shivaleela S2 Student, Dept of MCA, Dr.Ambedkar Institute of Technology, Bengaluru-560056, Karnataka, India /</a:t>
                      </a:r>
                      <a:r>
                        <a:rPr b="1" lang="en-IN" sz="1600" u="none" cap="none" strike="noStrike"/>
                        <a:t>2021</a:t>
                      </a:r>
                      <a:endParaRPr b="1"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IN" sz="1600" u="none" cap="none" strike="noStrike"/>
                        <a:t>Inventory Management System</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600" u="none" cap="none" strike="noStrike"/>
                        <a:t>This web application has logical tools for evaluating ideal inventory levels and selecting the appropriate replenishment strategies automatically. It also has capabilities like the ability to identify stock levels, compute reorder points automatically, and highlight potential stock-outs</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261870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4</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0" i="0" lang="en-IN" sz="1600" cap="none" strike="noStrike">
                          <a:solidFill>
                            <a:schemeClr val="dk1"/>
                          </a:solidFill>
                          <a:uFill>
                            <a:noFill/>
                          </a:uFill>
                          <a:latin typeface="Calibri"/>
                          <a:ea typeface="Calibri"/>
                          <a:cs typeface="Calibri"/>
                          <a:sym typeface="Calibri"/>
                          <a:hlinkClick r:id="rId3">
                            <a:extLst>
                              <a:ext uri="{A12FA001-AC4F-418D-AE19-62706E023703}">
                                <ahyp:hlinkClr val="tx"/>
                              </a:ext>
                            </a:extLst>
                          </a:hlinkClick>
                        </a:rPr>
                        <a:t>Abhijit Barman</a:t>
                      </a:r>
                      <a:r>
                        <a:rPr b="0" i="0" lang="en-IN" sz="1600" cap="none" strike="noStrike">
                          <a:solidFill>
                            <a:schemeClr val="dk1"/>
                          </a:solidFill>
                          <a:latin typeface="Calibri"/>
                          <a:ea typeface="Calibri"/>
                          <a:cs typeface="Calibri"/>
                          <a:sym typeface="Calibri"/>
                        </a:rPr>
                        <a:t>, </a:t>
                      </a:r>
                      <a:r>
                        <a:rPr b="0" i="0" lang="en-IN" sz="1600" cap="none" strike="noStrike">
                          <a:solidFill>
                            <a:schemeClr val="dk1"/>
                          </a:solidFill>
                          <a:uFill>
                            <a:noFill/>
                          </a:uFill>
                          <a:latin typeface="Calibri"/>
                          <a:ea typeface="Calibri"/>
                          <a:cs typeface="Calibri"/>
                          <a:sym typeface="Calibri"/>
                          <a:hlinkClick r:id="rId4">
                            <a:extLst>
                              <a:ext uri="{A12FA001-AC4F-418D-AE19-62706E023703}">
                                <ahyp:hlinkClr val="tx"/>
                              </a:ext>
                            </a:extLst>
                          </a:hlinkClick>
                        </a:rPr>
                        <a:t>Rubi Das</a:t>
                      </a:r>
                      <a:r>
                        <a:rPr b="0" i="0" lang="en-IN" sz="1600" cap="none" strike="noStrike">
                          <a:solidFill>
                            <a:schemeClr val="dk1"/>
                          </a:solidFill>
                          <a:latin typeface="Calibri"/>
                          <a:ea typeface="Calibri"/>
                          <a:cs typeface="Calibri"/>
                          <a:sym typeface="Calibri"/>
                        </a:rPr>
                        <a:t>, </a:t>
                      </a:r>
                      <a:r>
                        <a:rPr b="0" i="0" lang="en-IN" sz="1600" cap="none" strike="noStrike">
                          <a:solidFill>
                            <a:schemeClr val="dk1"/>
                          </a:solidFill>
                          <a:uFill>
                            <a:noFill/>
                          </a:uFill>
                          <a:latin typeface="Calibri"/>
                          <a:ea typeface="Calibri"/>
                          <a:cs typeface="Calibri"/>
                          <a:sym typeface="Calibri"/>
                          <a:hlinkClick r:id="rId5">
                            <a:extLst>
                              <a:ext uri="{A12FA001-AC4F-418D-AE19-62706E023703}">
                                <ahyp:hlinkClr val="tx"/>
                              </a:ext>
                            </a:extLst>
                          </a:hlinkClick>
                        </a:rPr>
                        <a:t>Pijus Kanti De</a:t>
                      </a:r>
                      <a:endParaRPr b="0" i="0" sz="1600"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600" cap="none" strike="noStrike">
                          <a:solidFill>
                            <a:schemeClr val="dk1"/>
                          </a:solidFill>
                          <a:latin typeface="Calibri"/>
                          <a:ea typeface="Calibri"/>
                          <a:cs typeface="Calibri"/>
                          <a:sym typeface="Calibri"/>
                        </a:rPr>
                        <a:t>Department of </a:t>
                      </a:r>
                      <a:r>
                        <a:rPr b="0" i="0" lang="en-IN" sz="1600" u="none" cap="none" strike="noStrike">
                          <a:solidFill>
                            <a:schemeClr val="dk1"/>
                          </a:solidFill>
                          <a:latin typeface="Calibri"/>
                          <a:ea typeface="Calibri"/>
                          <a:cs typeface="Calibri"/>
                          <a:sym typeface="Calibri"/>
                        </a:rPr>
                        <a:t>Mathematics, National Institute of Technology Silchar, Silchar, Assam, India / </a:t>
                      </a:r>
                      <a:r>
                        <a:rPr b="1" i="0" lang="en-IN" sz="1600" u="none" cap="none" strike="noStrike">
                          <a:solidFill>
                            <a:schemeClr val="dk1"/>
                          </a:solidFill>
                        </a:rPr>
                        <a:t>2020</a:t>
                      </a:r>
                      <a:endParaRPr b="1" sz="1600"/>
                    </a:p>
                    <a:p>
                      <a:pPr indent="0" lvl="0" marL="0" marR="0" rtl="0" algn="l">
                        <a:lnSpc>
                          <a:spcPct val="100000"/>
                        </a:lnSpc>
                        <a:spcBef>
                          <a:spcPts val="0"/>
                        </a:spcBef>
                        <a:spcAft>
                          <a:spcPts val="0"/>
                        </a:spcAft>
                        <a:buClr>
                          <a:schemeClr val="dk1"/>
                        </a:buClr>
                        <a:buSzPts val="1100"/>
                        <a:buFont typeface="Arial"/>
                        <a:buNone/>
                      </a:pPr>
                      <a:r>
                        <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Pricing and Inventory Decisions of Multi-item Deteriorating Inventory System under Stock, Time and Price Sensitive Demand Policy</a:t>
                      </a:r>
                      <a:endParaRPr sz="1600"/>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chemeClr val="dk1"/>
                          </a:solidFill>
                          <a:latin typeface="Calibri"/>
                          <a:ea typeface="Calibri"/>
                          <a:cs typeface="Calibri"/>
                          <a:sym typeface="Calibri"/>
                        </a:rPr>
                        <a:t>The model is developed under a known initial inventory. An iterative algorithm has been incorporated to find the optimal procedure. The prime objective of this model is to determine the selling price, time length up to zero inventory, optimal lot size so that the profit of the retailer will be maximized. </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838200" y="-47175"/>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04" name="Google Shape;104;p5"/>
          <p:cNvGraphicFramePr/>
          <p:nvPr/>
        </p:nvGraphicFramePr>
        <p:xfrm>
          <a:off x="838200" y="853975"/>
          <a:ext cx="3000000" cy="3000000"/>
        </p:xfrm>
        <a:graphic>
          <a:graphicData uri="http://schemas.openxmlformats.org/drawingml/2006/table">
            <a:tbl>
              <a:tblPr bandRow="1" firstRow="1">
                <a:noFill/>
                <a:tableStyleId>{7BFAED78-9358-43A6-B5EC-C48E128BDD87}</a:tableStyleId>
              </a:tblPr>
              <a:tblGrid>
                <a:gridCol w="1043875"/>
                <a:gridCol w="2361450"/>
                <a:gridCol w="3187075"/>
                <a:gridCol w="3923200"/>
              </a:tblGrid>
              <a:tr h="981875">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a:t>
                      </a:r>
                      <a:r>
                        <a:rPr lang="en-IN" sz="1800">
                          <a:latin typeface="Times New Roman"/>
                          <a:ea typeface="Times New Roman"/>
                          <a:cs typeface="Times New Roman"/>
                          <a:sym typeface="Times New Roman"/>
                        </a:rPr>
                        <a:t> &amp; YEAR</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23621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chemeClr val="dk1"/>
                          </a:solidFill>
                          <a:latin typeface="Calibri"/>
                          <a:ea typeface="Calibri"/>
                          <a:cs typeface="Calibri"/>
                          <a:sym typeface="Calibri"/>
                        </a:rPr>
                        <a:t>Dianne S. Acosta, Maria Lavelle R. Alquizar, Cj Alexes Junio ,Dyrien Cris Talara, Mark Van Bulada co/ </a:t>
                      </a:r>
                      <a:r>
                        <a:rPr b="1" i="0" lang="en-IN" sz="1600" u="none" cap="none" strike="noStrike">
                          <a:solidFill>
                            <a:schemeClr val="dk1"/>
                          </a:solidFill>
                        </a:rPr>
                        <a:t>2020</a:t>
                      </a:r>
                      <a:endParaRPr b="1" sz="16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chemeClr val="dk1"/>
                          </a:solidFill>
                          <a:latin typeface="Calibri"/>
                          <a:ea typeface="Calibri"/>
                          <a:cs typeface="Calibri"/>
                          <a:sym typeface="Calibri"/>
                        </a:rPr>
                        <a:t>ANALYSIS AND DESIGN OF SALES AND INVENTORY MANAGEMENT SYSTEM FOR YOCHANG GENERAL MERCHANDISE</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600" u="none" cap="none" strike="noStrike">
                          <a:solidFill>
                            <a:schemeClr val="dk1"/>
                          </a:solidFill>
                          <a:latin typeface="Calibri"/>
                          <a:ea typeface="Calibri"/>
                          <a:cs typeface="Calibri"/>
                          <a:sym typeface="Calibri"/>
                        </a:rPr>
                        <a:t>The design of the interfaces is also categorized as user-friendly due to lack of workplace IT experience. The software "Sales and Inventory System" developed for a company was designed to achieve maximum efficiency and reduce the time required to handle all the tra. </a:t>
                      </a:r>
                      <a:endParaRPr sz="1600" u="none" cap="none" strike="noStrike">
                        <a:latin typeface="Times New Roman"/>
                        <a:ea typeface="Times New Roman"/>
                        <a:cs typeface="Times New Roman"/>
                        <a:sym typeface="Times New Roman"/>
                      </a:endParaRPr>
                    </a:p>
                  </a:txBody>
                  <a:tcPr marT="45725" marB="45725" marR="91450" marL="91450"/>
                </a:tc>
              </a:tr>
              <a:tr h="23032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Souvik Paul, Atrayee Chatterjee; Digbijay Guha / </a:t>
                      </a:r>
                      <a:r>
                        <a:rPr b="1" i="0" lang="en-IN" sz="1600" u="none" cap="none" strike="noStrike">
                          <a:solidFill>
                            <a:schemeClr val="dk1"/>
                          </a:solidFill>
                        </a:rPr>
                        <a:t>2019</a:t>
                      </a:r>
                      <a:endParaRPr b="1" sz="1600"/>
                    </a:p>
                    <a:p>
                      <a:pPr indent="0" lvl="0" marL="0" marR="0" rtl="0" algn="l">
                        <a:lnSpc>
                          <a:spcPct val="100000"/>
                        </a:lnSpc>
                        <a:spcBef>
                          <a:spcPts val="0"/>
                        </a:spcBef>
                        <a:spcAft>
                          <a:spcPts val="0"/>
                        </a:spcAft>
                        <a:buClr>
                          <a:srgbClr val="000000"/>
                        </a:buClr>
                        <a:buSzPts val="1100"/>
                        <a:buFont typeface="Arial"/>
                        <a:buNone/>
                      </a:pPr>
                      <a:r>
                        <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600" u="none" cap="none" strike="noStrike">
                          <a:solidFill>
                            <a:schemeClr val="dk1"/>
                          </a:solidFill>
                          <a:latin typeface="Calibri"/>
                          <a:ea typeface="Calibri"/>
                          <a:cs typeface="Calibri"/>
                          <a:sym typeface="Calibri"/>
                        </a:rPr>
                        <a:t>STUDY OF SMART INVENTORY MANAGEMENT SYSTEM BASED ON THE INTERNET OF THINGS (IOT)</a:t>
                      </a:r>
                      <a:endParaRPr sz="1600"/>
                    </a:p>
                    <a:p>
                      <a:pPr indent="0" lvl="0" marL="0" marR="0" rtl="0" algn="l">
                        <a:lnSpc>
                          <a:spcPct val="100000"/>
                        </a:lnSpc>
                        <a:spcBef>
                          <a:spcPts val="0"/>
                        </a:spcBef>
                        <a:spcAft>
                          <a:spcPts val="0"/>
                        </a:spcAft>
                        <a:buClr>
                          <a:srgbClr val="000000"/>
                        </a:buClr>
                        <a:buSzPts val="11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chemeClr val="dk1"/>
                          </a:solidFill>
                          <a:latin typeface="Calibri"/>
                          <a:ea typeface="Calibri"/>
                          <a:cs typeface="Calibri"/>
                          <a:sym typeface="Calibri"/>
                        </a:rPr>
                        <a:t>This system has great advantages compared to the traditional mode, and we expect good prospects for its development. As companies turn global and have thousands of components and hundreds of warehouses the inventory becomes a nightmare and a lot of time is spend in tracking inventory and ensuring right shipments.</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838200" y="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10" name="Google Shape;110;p6"/>
          <p:cNvGraphicFramePr/>
          <p:nvPr/>
        </p:nvGraphicFramePr>
        <p:xfrm>
          <a:off x="838200" y="1144800"/>
          <a:ext cx="3000000" cy="3000000"/>
        </p:xfrm>
        <a:graphic>
          <a:graphicData uri="http://schemas.openxmlformats.org/drawingml/2006/table">
            <a:tbl>
              <a:tblPr bandRow="1" firstRow="1">
                <a:noFill/>
                <a:tableStyleId>{7BFAED78-9358-43A6-B5EC-C48E128BDD87}</a:tableStyleId>
              </a:tblPr>
              <a:tblGrid>
                <a:gridCol w="1043875"/>
                <a:gridCol w="2361450"/>
                <a:gridCol w="3187075"/>
                <a:gridCol w="3923200"/>
              </a:tblGrid>
              <a:tr h="981875">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381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381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38100">
                      <a:solidFill>
                        <a:schemeClr val="lt1"/>
                      </a:solidFill>
                      <a:prstDash val="solid"/>
                      <a:round/>
                      <a:headEnd len="sm" w="sm" type="none"/>
                      <a:tailEnd len="sm" w="sm" type="none"/>
                    </a:lnB>
                  </a:tcPr>
                </a:tc>
              </a:tr>
              <a:tr h="20225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7</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0" i="0" lang="en-IN" sz="1600" cap="none" strike="noStrike">
                          <a:solidFill>
                            <a:schemeClr val="dk1"/>
                          </a:solidFill>
                          <a:uFill>
                            <a:noFill/>
                          </a:uFill>
                          <a:latin typeface="Calibri"/>
                          <a:ea typeface="Calibri"/>
                          <a:cs typeface="Calibri"/>
                          <a:sym typeface="Calibri"/>
                          <a:hlinkClick r:id="rId3">
                            <a:extLst>
                              <a:ext uri="{A12FA001-AC4F-418D-AE19-62706E023703}">
                                <ahyp:hlinkClr val="tx"/>
                              </a:ext>
                            </a:extLst>
                          </a:hlinkClick>
                        </a:rPr>
                        <a:t>Hien Vu</a:t>
                      </a:r>
                      <a:endParaRPr b="0" i="0" sz="1600"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600" cap="none" strike="noStrike">
                          <a:solidFill>
                            <a:schemeClr val="dk1"/>
                          </a:solidFill>
                          <a:uFill>
                            <a:noFill/>
                          </a:uFill>
                          <a:latin typeface="Calibri"/>
                          <a:ea typeface="Calibri"/>
                          <a:cs typeface="Calibri"/>
                          <a:sym typeface="Calibri"/>
                          <a:hlinkClick r:id="rId4">
                            <a:extLst>
                              <a:ext uri="{A12FA001-AC4F-418D-AE19-62706E023703}">
                                <ahyp:hlinkClr val="tx"/>
                              </a:ext>
                            </a:extLst>
                          </a:hlinkClick>
                        </a:rPr>
                        <a:t>University of Auckland</a:t>
                      </a:r>
                      <a:r>
                        <a:rPr lang="en-IN" sz="1600"/>
                        <a:t> / </a:t>
                      </a:r>
                      <a:r>
                        <a:rPr b="1" lang="en-IN" sz="1600"/>
                        <a:t>2018</a:t>
                      </a:r>
                      <a:endParaRPr b="1" i="0" sz="1600" u="none" cap="none" strike="noStrike">
                        <a:solidFill>
                          <a:schemeClr val="dk1"/>
                        </a:solidFill>
                      </a:endParaRPr>
                    </a:p>
                    <a:p>
                      <a:pPr indent="0" lvl="0" marL="0" marR="0" rtl="0" algn="l">
                        <a:lnSpc>
                          <a:spcPct val="100000"/>
                        </a:lnSpc>
                        <a:spcBef>
                          <a:spcPts val="0"/>
                        </a:spcBef>
                        <a:spcAft>
                          <a:spcPts val="0"/>
                        </a:spcAft>
                        <a:buNone/>
                      </a:pPr>
                      <a:br>
                        <a:rPr b="0" i="0" lang="en-IN" sz="1600" u="none" cap="none" strike="noStrike">
                          <a:solidFill>
                            <a:schemeClr val="dk1"/>
                          </a:solidFill>
                          <a:latin typeface="Calibri"/>
                          <a:ea typeface="Calibri"/>
                          <a:cs typeface="Calibri"/>
                          <a:sym typeface="Calibri"/>
                        </a:rPr>
                      </a:br>
                      <a:endParaRPr sz="1600" u="none" cap="none" strike="noStrike">
                        <a:solidFill>
                          <a:schemeClr val="dk1"/>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Inventory management in retail industry - Application of big data analytics</a:t>
                      </a:r>
                      <a:endParaRPr sz="1600"/>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chemeClr val="dk1"/>
                          </a:solidFill>
                          <a:latin typeface="Calibri"/>
                          <a:ea typeface="Calibri"/>
                          <a:cs typeface="Calibri"/>
                          <a:sym typeface="Calibri"/>
                        </a:rPr>
                        <a:t> The report finds the prospects of integrating BDA in the conventional inventory management techniques and promoting the viability and appropriateness of these models in the big-data era. However, the limitations of BDA underlie data challenges, processing challenges and management challenges.</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032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8</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600" u="none" cap="none" strike="noStrike"/>
                        <a:t>Rashmi Mishra, Puneet Shukla</a:t>
                      </a:r>
                      <a:r>
                        <a:rPr lang="en-IN" sz="1600"/>
                        <a:t>/ </a:t>
                      </a:r>
                      <a:r>
                        <a:rPr b="1" lang="en-IN" sz="1600"/>
                        <a:t>2018</a:t>
                      </a:r>
                      <a:endParaRPr b="1" sz="1600" u="none" cap="none" strike="noStrike"/>
                    </a:p>
                    <a:p>
                      <a:pPr indent="0" lvl="0" marL="0" marR="0" rtl="0" algn="l">
                        <a:lnSpc>
                          <a:spcPct val="100000"/>
                        </a:lnSpc>
                        <a:spcBef>
                          <a:spcPts val="0"/>
                        </a:spcBef>
                        <a:spcAft>
                          <a:spcPts val="0"/>
                        </a:spcAft>
                        <a:buClr>
                          <a:srgbClr val="000000"/>
                        </a:buClr>
                        <a:buSzPts val="1400"/>
                        <a:buFont typeface="Arial"/>
                        <a:buNone/>
                      </a:pPr>
                      <a:r>
                        <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IN" sz="1600" u="none" cap="none" strike="noStrike"/>
                        <a:t>INVENTORY CONTROL SYSTEM</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600" u="none" cap="none" strike="noStrike"/>
                        <a:t>In the present paper , an attempt is made to provide an up-to-date and complete review of existing literature, concentrating on descriptions of the characteristics and types of inventory control models that have been developed by Indian as well as Foreign authors</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838200" y="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16" name="Google Shape;116;p7"/>
          <p:cNvGraphicFramePr/>
          <p:nvPr/>
        </p:nvGraphicFramePr>
        <p:xfrm>
          <a:off x="838200" y="1106475"/>
          <a:ext cx="3000000" cy="3000000"/>
        </p:xfrm>
        <a:graphic>
          <a:graphicData uri="http://schemas.openxmlformats.org/drawingml/2006/table">
            <a:tbl>
              <a:tblPr bandRow="1" firstRow="1">
                <a:noFill/>
                <a:tableStyleId>{7BFAED78-9358-43A6-B5EC-C48E128BDD87}</a:tableStyleId>
              </a:tblPr>
              <a:tblGrid>
                <a:gridCol w="1043875"/>
                <a:gridCol w="2361450"/>
                <a:gridCol w="3187075"/>
                <a:gridCol w="3923200"/>
              </a:tblGrid>
              <a:tr h="981875">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r>
              <a:tr h="15414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9</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0" i="0" lang="en-IN" sz="1600" cap="none" strike="noStrike">
                          <a:solidFill>
                            <a:schemeClr val="dk1"/>
                          </a:solidFill>
                          <a:uFill>
                            <a:noFill/>
                          </a:uFill>
                          <a:latin typeface="Calibri"/>
                          <a:ea typeface="Calibri"/>
                          <a:cs typeface="Calibri"/>
                          <a:sym typeface="Calibri"/>
                          <a:hlinkClick r:id="rId3">
                            <a:extLst>
                              <a:ext uri="{A12FA001-AC4F-418D-AE19-62706E023703}">
                                <ahyp:hlinkClr val="tx"/>
                              </a:ext>
                            </a:extLst>
                          </a:hlinkClick>
                        </a:rPr>
                        <a:t>Zhang Zhenmin</a:t>
                      </a:r>
                      <a:r>
                        <a:rPr b="0" i="0" lang="en-IN" sz="1600" u="none" cap="none" strike="noStrike">
                          <a:solidFill>
                            <a:schemeClr val="dk1"/>
                          </a:solidFill>
                          <a:latin typeface="Calibri"/>
                          <a:ea typeface="Calibri"/>
                          <a:cs typeface="Calibri"/>
                          <a:sym typeface="Calibri"/>
                        </a:rPr>
                        <a:t>/</a:t>
                      </a:r>
                      <a:r>
                        <a:rPr b="1" i="0" lang="en-IN" sz="1600" u="none" cap="none" strike="noStrike">
                          <a:solidFill>
                            <a:schemeClr val="dk1"/>
                          </a:solidFill>
                        </a:rPr>
                        <a:t> 20</a:t>
                      </a:r>
                      <a:r>
                        <a:rPr b="1" lang="en-IN" sz="1600"/>
                        <a:t>18</a:t>
                      </a:r>
                      <a:endParaRPr b="1" sz="1600"/>
                    </a:p>
                    <a:p>
                      <a:pPr indent="0" lvl="0" marL="0" marR="0" rtl="0" algn="l">
                        <a:lnSpc>
                          <a:spcPct val="100000"/>
                        </a:lnSpc>
                        <a:spcBef>
                          <a:spcPts val="0"/>
                        </a:spcBef>
                        <a:spcAft>
                          <a:spcPts val="0"/>
                        </a:spcAft>
                        <a:buClr>
                          <a:schemeClr val="dk1"/>
                        </a:buClr>
                        <a:buSzPts val="1100"/>
                        <a:buFont typeface="Arial"/>
                        <a:buNone/>
                      </a:pPr>
                      <a:r>
                        <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chemeClr val="dk1"/>
                          </a:solidFill>
                          <a:latin typeface="Calibri"/>
                          <a:ea typeface="Calibri"/>
                          <a:cs typeface="Calibri"/>
                          <a:sym typeface="Calibri"/>
                        </a:rPr>
                        <a:t>Perishables Inventory Management Model with Backroom Effect</a:t>
                      </a:r>
                      <a:endParaRPr sz="1600"/>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0" i="0" lang="en-IN" sz="1600" u="none" cap="none" strike="noStrike">
                          <a:solidFill>
                            <a:schemeClr val="dk1"/>
                          </a:solidFill>
                          <a:latin typeface="Calibri"/>
                          <a:ea typeface="Calibri"/>
                          <a:cs typeface="Calibri"/>
                          <a:sym typeface="Calibri"/>
                        </a:rPr>
                        <a:t>This paper considers two storage locations in supermarket selling perishable products. Due to the backroom effect, freshness-and-shelf level-sensitive consumers purchase the products according to their "perceived average freshness" of displayed fresh products.</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230325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10</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chemeClr val="dk1"/>
                        </a:buClr>
                        <a:buSzPts val="1100"/>
                        <a:buFont typeface="Arial"/>
                        <a:buNone/>
                      </a:pPr>
                      <a:r>
                        <a:rPr lang="en-IN" sz="1600" u="none" cap="none" strike="noStrike"/>
                        <a:t>V.Vijaya Lakshmi Asst. Professor, GNITS, Hyderabad, INDIA K. Ranganath / </a:t>
                      </a:r>
                      <a:r>
                        <a:rPr b="1" lang="en-IN" sz="1600" u="none" cap="none" strike="noStrike"/>
                        <a:t>2016</a:t>
                      </a:r>
                      <a:endParaRPr b="1"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IN" sz="1600" u="none" cap="none" strike="noStrike">
                          <a:latin typeface="Times New Roman"/>
                          <a:ea typeface="Times New Roman"/>
                          <a:cs typeface="Times New Roman"/>
                          <a:sym typeface="Times New Roman"/>
                        </a:rPr>
                        <a:t>Inventory Management</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600" u="none" cap="none" strike="noStrike"/>
                        <a:t>An efficient inventory management ensures continuous production by maintaining inventory at a satisfactory level. It also minimizes capital investment and cost of inventory by avoiding stock-pile of product. Efficient and Effective Inventory Management goes a long way in successful running and survival of business firm.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838200" y="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22" name="Google Shape;122;p8"/>
          <p:cNvGraphicFramePr/>
          <p:nvPr/>
        </p:nvGraphicFramePr>
        <p:xfrm>
          <a:off x="838200" y="888675"/>
          <a:ext cx="3000000" cy="3000000"/>
        </p:xfrm>
        <a:graphic>
          <a:graphicData uri="http://schemas.openxmlformats.org/drawingml/2006/table">
            <a:tbl>
              <a:tblPr bandRow="1" firstRow="1">
                <a:noFill/>
                <a:tableStyleId>{7BFAED78-9358-43A6-B5EC-C48E128BDD87}</a:tableStyleId>
              </a:tblPr>
              <a:tblGrid>
                <a:gridCol w="1043875"/>
                <a:gridCol w="2361450"/>
                <a:gridCol w="3187075"/>
                <a:gridCol w="3923200"/>
              </a:tblGrid>
              <a:tr h="842200">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r>
              <a:tr h="240427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11</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Hamza BELARBI</a:t>
                      </a:r>
                      <a:r>
                        <a:rPr lang="en-IN" sz="1600"/>
                        <a:t>, </a:t>
                      </a:r>
                      <a:r>
                        <a:rPr b="0" i="0" lang="en-IN" sz="1600" u="none" cap="none" strike="noStrike">
                          <a:solidFill>
                            <a:schemeClr val="dk1"/>
                          </a:solidFill>
                          <a:latin typeface="Calibri"/>
                          <a:ea typeface="Calibri"/>
                          <a:cs typeface="Calibri"/>
                          <a:sym typeface="Calibri"/>
                        </a:rPr>
                        <a:t>Abdelali TAJMOUATI LMEET, FST of Settat, Hassan 1st University Settat, Morocco / </a:t>
                      </a:r>
                      <a:r>
                        <a:rPr b="1" i="0" lang="en-IN" sz="1600" u="none" cap="none" strike="noStrike">
                          <a:solidFill>
                            <a:schemeClr val="dk1"/>
                          </a:solidFill>
                        </a:rPr>
                        <a:t>2016</a:t>
                      </a:r>
                      <a:endParaRPr b="1" sz="16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Predictive Analysis of Big Data in Retail Industry</a:t>
                      </a:r>
                      <a:endParaRPr sz="16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Calibri"/>
                          <a:ea typeface="Calibri"/>
                          <a:cs typeface="Calibri"/>
                          <a:sym typeface="Calibri"/>
                        </a:rPr>
                        <a:t>The uses of big data analytics are not exclusive to one industry. In retail we can use big data to make decision about pricing and merchandising. In this paper we provide a summary the state-of-the-art research on big data analytics.</a:t>
                      </a:r>
                      <a:endParaRPr sz="1600"/>
                    </a:p>
                    <a:p>
                      <a:pPr indent="0" lvl="0" marL="0" marR="0" rtl="0" algn="l">
                        <a:lnSpc>
                          <a:spcPct val="100000"/>
                        </a:lnSpc>
                        <a:spcBef>
                          <a:spcPts val="0"/>
                        </a:spcBef>
                        <a:spcAft>
                          <a:spcPts val="0"/>
                        </a:spcAft>
                        <a:buNone/>
                      </a:pPr>
                      <a:r>
                        <a:rPr b="0" i="1" lang="en-IN"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213480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500" u="none" cap="none" strike="noStrike"/>
                        <a:t>Anish Singh Maharjan, Mandip Humagain</a:t>
                      </a:r>
                      <a:endParaRPr sz="1500" u="none" cap="none" strike="noStrike"/>
                    </a:p>
                    <a:p>
                      <a:pPr indent="0" lvl="0" marL="0" marR="0" rtl="0" algn="l">
                        <a:lnSpc>
                          <a:spcPct val="100000"/>
                        </a:lnSpc>
                        <a:spcBef>
                          <a:spcPts val="0"/>
                        </a:spcBef>
                        <a:spcAft>
                          <a:spcPts val="0"/>
                        </a:spcAft>
                        <a:buClr>
                          <a:schemeClr val="dk1"/>
                        </a:buClr>
                        <a:buSzPts val="1100"/>
                        <a:buFont typeface="Arial"/>
                        <a:buNone/>
                      </a:pPr>
                      <a:r>
                        <a:rPr lang="en-IN" sz="1500" u="none" cap="none" strike="noStrike"/>
                        <a:t>POKHARA UNIVERSITY / </a:t>
                      </a:r>
                      <a:r>
                        <a:rPr b="1" lang="en-IN" sz="1500" u="none" cap="none" strike="noStrike"/>
                        <a:t>2016</a:t>
                      </a:r>
                      <a:endParaRPr b="1" sz="1500" u="none" cap="none" strike="noStrike"/>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rPr b="0" i="0" lang="en-IN" sz="1500" u="none" cap="none" strike="noStrike">
                          <a:solidFill>
                            <a:schemeClr val="dk1"/>
                          </a:solidFill>
                          <a:latin typeface="Calibri"/>
                          <a:ea typeface="Calibri"/>
                          <a:cs typeface="Calibri"/>
                          <a:sym typeface="Calibri"/>
                        </a:rPr>
                        <a:t>Inventory Management System</a:t>
                      </a:r>
                      <a:endParaRPr sz="1500" u="none" cap="none" strike="noStrike">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500" u="none" cap="none" strike="noStrike">
                          <a:latin typeface="Times New Roman"/>
                          <a:ea typeface="Times New Roman"/>
                          <a:cs typeface="Times New Roman"/>
                          <a:sym typeface="Times New Roman"/>
                        </a:rPr>
                        <a:t>In this system we are solving different problem affecting to</a:t>
                      </a:r>
                      <a:endParaRPr sz="1500"/>
                    </a:p>
                    <a:p>
                      <a:pPr indent="0" lvl="0" marL="0" marR="0" rtl="0" algn="l">
                        <a:lnSpc>
                          <a:spcPct val="100000"/>
                        </a:lnSpc>
                        <a:spcBef>
                          <a:spcPts val="0"/>
                        </a:spcBef>
                        <a:spcAft>
                          <a:spcPts val="0"/>
                        </a:spcAft>
                        <a:buClr>
                          <a:srgbClr val="000000"/>
                        </a:buClr>
                        <a:buSzPts val="1100"/>
                        <a:buFont typeface="Arial"/>
                        <a:buNone/>
                      </a:pPr>
                      <a:r>
                        <a:rPr lang="en-IN" sz="1500" u="none" cap="none" strike="noStrike">
                          <a:latin typeface="Times New Roman"/>
                          <a:ea typeface="Times New Roman"/>
                          <a:cs typeface="Times New Roman"/>
                          <a:sym typeface="Times New Roman"/>
                        </a:rPr>
                        <a:t>direct sales management and purchase management. Inventory Management System</a:t>
                      </a:r>
                      <a:endParaRPr sz="1500"/>
                    </a:p>
                    <a:p>
                      <a:pPr indent="0" lvl="0" marL="0" marR="0" rtl="0" algn="l">
                        <a:lnSpc>
                          <a:spcPct val="100000"/>
                        </a:lnSpc>
                        <a:spcBef>
                          <a:spcPts val="0"/>
                        </a:spcBef>
                        <a:spcAft>
                          <a:spcPts val="0"/>
                        </a:spcAft>
                        <a:buClr>
                          <a:srgbClr val="000000"/>
                        </a:buClr>
                        <a:buSzPts val="1100"/>
                        <a:buFont typeface="Arial"/>
                        <a:buNone/>
                      </a:pPr>
                      <a:r>
                        <a:rPr lang="en-IN" sz="1500" u="none" cap="none" strike="noStrike">
                          <a:latin typeface="Times New Roman"/>
                          <a:ea typeface="Times New Roman"/>
                          <a:cs typeface="Times New Roman"/>
                          <a:sym typeface="Times New Roman"/>
                        </a:rPr>
                        <a:t>is important to ensure quality control in businesses that handle transactions resolving</a:t>
                      </a:r>
                      <a:endParaRPr sz="1500"/>
                    </a:p>
                    <a:p>
                      <a:pPr indent="0" lvl="0" marL="0" marR="0" rtl="0" algn="l">
                        <a:lnSpc>
                          <a:spcPct val="100000"/>
                        </a:lnSpc>
                        <a:spcBef>
                          <a:spcPts val="0"/>
                        </a:spcBef>
                        <a:spcAft>
                          <a:spcPts val="0"/>
                        </a:spcAft>
                        <a:buClr>
                          <a:srgbClr val="000000"/>
                        </a:buClr>
                        <a:buSzPts val="1100"/>
                        <a:buFont typeface="Arial"/>
                        <a:buNone/>
                      </a:pPr>
                      <a:r>
                        <a:rPr lang="en-IN" sz="1500" u="none" cap="none" strike="noStrike">
                          <a:latin typeface="Times New Roman"/>
                          <a:ea typeface="Times New Roman"/>
                          <a:cs typeface="Times New Roman"/>
                          <a:sym typeface="Times New Roman"/>
                        </a:rPr>
                        <a:t>around consumer goods. Without proper inventory control, a large retail store may run</a:t>
                      </a:r>
                      <a:endParaRPr sz="1500"/>
                    </a:p>
                    <a:p>
                      <a:pPr indent="0" lvl="0" marL="0" marR="0" rtl="0" algn="l">
                        <a:lnSpc>
                          <a:spcPct val="100000"/>
                        </a:lnSpc>
                        <a:spcBef>
                          <a:spcPts val="0"/>
                        </a:spcBef>
                        <a:spcAft>
                          <a:spcPts val="0"/>
                        </a:spcAft>
                        <a:buClr>
                          <a:srgbClr val="000000"/>
                        </a:buClr>
                        <a:buSzPts val="1100"/>
                        <a:buFont typeface="Arial"/>
                        <a:buNone/>
                      </a:pPr>
                      <a:r>
                        <a:rPr lang="en-IN" sz="1500" u="none" cap="none" strike="noStrike">
                          <a:latin typeface="Times New Roman"/>
                          <a:ea typeface="Times New Roman"/>
                          <a:cs typeface="Times New Roman"/>
                          <a:sym typeface="Times New Roman"/>
                        </a:rPr>
                        <a:t>out of stock on an important item.</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500" u="none" cap="none" strike="noStrike">
                        <a:latin typeface="Times New Roman"/>
                        <a:ea typeface="Times New Roman"/>
                        <a:cs typeface="Times New Roman"/>
                        <a:sym typeface="Times New Roman"/>
                      </a:endParaRPr>
                    </a:p>
                  </a:txBody>
                  <a:tcPr marT="45725" marB="45725" marR="91450" marL="91450">
                    <a:lnT cap="flat" cmpd="sng" w="38100">
                      <a:solidFill>
                        <a:schemeClr val="lt1"/>
                      </a:solidFill>
                      <a:prstDash val="solid"/>
                      <a:round/>
                      <a:headEnd len="sm" w="sm" type="none"/>
                      <a:tailEnd len="sm" w="sm" type="none"/>
                    </a:ln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838200" y="-25470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28" name="Google Shape;128;p9"/>
          <p:cNvGraphicFramePr/>
          <p:nvPr/>
        </p:nvGraphicFramePr>
        <p:xfrm>
          <a:off x="838200" y="677925"/>
          <a:ext cx="3000000" cy="3000000"/>
        </p:xfrm>
        <a:graphic>
          <a:graphicData uri="http://schemas.openxmlformats.org/drawingml/2006/table">
            <a:tbl>
              <a:tblPr bandRow="1" firstRow="1">
                <a:noFill/>
                <a:tableStyleId>{7BFAED78-9358-43A6-B5EC-C48E128BDD87}</a:tableStyleId>
              </a:tblPr>
              <a:tblGrid>
                <a:gridCol w="1043875"/>
                <a:gridCol w="2361450"/>
                <a:gridCol w="3187075"/>
                <a:gridCol w="3923200"/>
              </a:tblGrid>
              <a:tr h="842200">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r>
              <a:tr h="283877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13</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0" i="0" lang="en-IN" sz="1600" cap="none" strike="noStrike">
                          <a:solidFill>
                            <a:schemeClr val="dk1"/>
                          </a:solidFill>
                          <a:uFill>
                            <a:noFill/>
                          </a:uFill>
                          <a:latin typeface="Calibri"/>
                          <a:ea typeface="Calibri"/>
                          <a:cs typeface="Calibri"/>
                          <a:sym typeface="Calibri"/>
                          <a:hlinkClick r:id="rId3">
                            <a:extLst>
                              <a:ext uri="{A12FA001-AC4F-418D-AE19-62706E023703}">
                                <ahyp:hlinkClr val="tx"/>
                              </a:ext>
                            </a:extLst>
                          </a:hlinkClick>
                        </a:rPr>
                        <a:t>Stephen Aro-Gordon</a:t>
                      </a:r>
                      <a:endParaRPr b="0" i="0" sz="1600"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600" cap="none" strike="noStrike">
                          <a:solidFill>
                            <a:schemeClr val="dk1"/>
                          </a:solidFill>
                          <a:uFill>
                            <a:noFill/>
                          </a:uFill>
                          <a:latin typeface="Calibri"/>
                          <a:ea typeface="Calibri"/>
                          <a:cs typeface="Calibri"/>
                          <a:sym typeface="Calibri"/>
                          <a:hlinkClick r:id="rId4">
                            <a:extLst>
                              <a:ext uri="{A12FA001-AC4F-418D-AE19-62706E023703}">
                                <ahyp:hlinkClr val="tx"/>
                              </a:ext>
                            </a:extLst>
                          </a:hlinkClick>
                        </a:rPr>
                        <a:t>Muscat College</a:t>
                      </a:r>
                      <a:r>
                        <a:rPr b="0" i="0" lang="en-IN" sz="1600" cap="none" strike="noStrike">
                          <a:solidFill>
                            <a:schemeClr val="dk1"/>
                          </a:solidFill>
                          <a:latin typeface="Calibri"/>
                          <a:ea typeface="Calibri"/>
                          <a:cs typeface="Calibri"/>
                          <a:sym typeface="Calibri"/>
                        </a:rPr>
                        <a:t>, </a:t>
                      </a:r>
                      <a:r>
                        <a:rPr b="0" i="0" lang="en-IN" sz="1600" cap="none" strike="noStrike">
                          <a:solidFill>
                            <a:schemeClr val="dk1"/>
                          </a:solidFill>
                          <a:uFill>
                            <a:noFill/>
                          </a:uFill>
                          <a:latin typeface="Calibri"/>
                          <a:ea typeface="Calibri"/>
                          <a:cs typeface="Calibri"/>
                          <a:sym typeface="Calibri"/>
                          <a:hlinkClick r:id="rId5">
                            <a:extLst>
                              <a:ext uri="{A12FA001-AC4F-418D-AE19-62706E023703}">
                                <ahyp:hlinkClr val="tx"/>
                              </a:ext>
                            </a:extLst>
                          </a:hlinkClick>
                        </a:rPr>
                        <a:t>Jaydeep Anil Gupte</a:t>
                      </a:r>
                      <a:endParaRPr b="0" i="0" sz="1600"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IN" sz="1600" cap="none" strike="noStrike">
                          <a:solidFill>
                            <a:schemeClr val="dk1"/>
                          </a:solidFill>
                          <a:uFill>
                            <a:noFill/>
                          </a:uFill>
                          <a:latin typeface="Calibri"/>
                          <a:ea typeface="Calibri"/>
                          <a:cs typeface="Calibri"/>
                          <a:sym typeface="Calibri"/>
                          <a:hlinkClick r:id="rId6">
                            <a:extLst>
                              <a:ext uri="{A12FA001-AC4F-418D-AE19-62706E023703}">
                                <ahyp:hlinkClr val="tx"/>
                              </a:ext>
                            </a:extLst>
                          </a:hlinkClick>
                        </a:rPr>
                        <a:t>Atul Ltd</a:t>
                      </a:r>
                      <a:r>
                        <a:rPr lang="en-IN" sz="1600"/>
                        <a:t> / </a:t>
                      </a:r>
                      <a:r>
                        <a:rPr b="1" lang="en-IN" sz="1600"/>
                        <a:t>2016</a:t>
                      </a:r>
                      <a:endParaRPr b="1" i="0" sz="1600" u="none" cap="none" strike="noStrike">
                        <a:solidFill>
                          <a:schemeClr val="dk1"/>
                        </a:solidFill>
                      </a:endParaRPr>
                    </a:p>
                    <a:p>
                      <a:pPr indent="0" lvl="0" marL="0" marR="0" rtl="0" algn="l">
                        <a:lnSpc>
                          <a:spcPct val="100000"/>
                        </a:lnSpc>
                        <a:spcBef>
                          <a:spcPts val="0"/>
                        </a:spcBef>
                        <a:spcAft>
                          <a:spcPts val="0"/>
                        </a:spcAft>
                        <a:buNone/>
                      </a:pPr>
                      <a:br>
                        <a:rPr b="0" i="0" lang="en-IN" sz="1600" u="none" cap="none" strike="noStrike">
                          <a:solidFill>
                            <a:schemeClr val="dk1"/>
                          </a:solidFill>
                          <a:latin typeface="Calibri"/>
                          <a:ea typeface="Calibri"/>
                          <a:cs typeface="Calibri"/>
                          <a:sym typeface="Calibri"/>
                        </a:rPr>
                      </a:b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br>
                        <a:rPr b="0" i="0" lang="en-IN" sz="1600" u="none" cap="none" strike="noStrike">
                          <a:solidFill>
                            <a:schemeClr val="dk1"/>
                          </a:solidFill>
                          <a:latin typeface="Calibri"/>
                          <a:ea typeface="Calibri"/>
                          <a:cs typeface="Calibri"/>
                          <a:sym typeface="Calibri"/>
                        </a:rPr>
                      </a:br>
                      <a:endParaRPr b="0"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IN" sz="1600"/>
                        <a:t>M</a:t>
                      </a:r>
                      <a:r>
                        <a:rPr b="0" i="0" lang="en-IN" sz="1600" u="none" cap="none" strike="noStrike">
                          <a:solidFill>
                            <a:schemeClr val="dk1"/>
                          </a:solidFill>
                          <a:latin typeface="Calibri"/>
                          <a:ea typeface="Calibri"/>
                          <a:cs typeface="Calibri"/>
                          <a:sym typeface="Calibri"/>
                        </a:rPr>
                        <a:t>odern inventory management</a:t>
                      </a:r>
                      <a:endParaRPr sz="16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600" u="none" cap="none" strike="noStrike">
                          <a:solidFill>
                            <a:schemeClr val="dk1"/>
                          </a:solidFill>
                          <a:latin typeface="Calibri"/>
                          <a:ea typeface="Calibri"/>
                          <a:cs typeface="Calibri"/>
                          <a:sym typeface="Calibri"/>
                        </a:rPr>
                        <a:t> The paper concludes that the adoption of an appropriate combination of modern inventory management approaches can help practitioners to improve corporate service delivery in terms ensuring steady flow of materials while also minimizing the attendant carrying costs.</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134800">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14</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latin typeface="Calibri"/>
                          <a:ea typeface="Calibri"/>
                          <a:cs typeface="Calibri"/>
                          <a:sym typeface="Calibri"/>
                        </a:rPr>
                        <a:t>Serhii ZIUKOV Yurii Fedkovych Chernivtsi National University 2 Kotsjubynskyi str., Chernivtsi 58012 / </a:t>
                      </a:r>
                      <a:r>
                        <a:rPr b="1" i="0" lang="en-IN" sz="1600" u="none" cap="none" strike="noStrike">
                          <a:solidFill>
                            <a:schemeClr val="dk1"/>
                          </a:solidFill>
                        </a:rPr>
                        <a:t>201</a:t>
                      </a:r>
                      <a:r>
                        <a:rPr b="1" lang="en-IN" sz="1600"/>
                        <a:t>5</a:t>
                      </a:r>
                      <a:endParaRPr b="1"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latin typeface="Calibri"/>
                          <a:ea typeface="Calibri"/>
                          <a:cs typeface="Calibri"/>
                          <a:sym typeface="Calibri"/>
                        </a:rPr>
                        <a:t>INVENTORY MANAGEMENT UNDER UNCERTAINTY</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600" u="none" cap="none" strike="noStrike">
                          <a:solidFill>
                            <a:schemeClr val="dk1"/>
                          </a:solidFill>
                          <a:latin typeface="Calibri"/>
                          <a:ea typeface="Calibri"/>
                          <a:cs typeface="Calibri"/>
                          <a:sym typeface="Calibri"/>
                        </a:rPr>
                        <a:t>This paper analyzes possible parameters of existing models of inventory control. An attempt is made to provide an up-to-date review of existing literature, concentrating on descriptions of the characteristics and types of inventory control models that have been developed.</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5cb980098e_1_0"/>
          <p:cNvSpPr txBox="1"/>
          <p:nvPr>
            <p:ph type="title"/>
          </p:nvPr>
        </p:nvSpPr>
        <p:spPr>
          <a:xfrm>
            <a:off x="838200" y="0"/>
            <a:ext cx="10515600" cy="1049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latin typeface="Times New Roman"/>
                <a:ea typeface="Times New Roman"/>
                <a:cs typeface="Times New Roman"/>
                <a:sym typeface="Times New Roman"/>
              </a:rPr>
              <a:t>LITERATURE SURVEY</a:t>
            </a:r>
            <a:endParaRPr sz="3200"/>
          </a:p>
        </p:txBody>
      </p:sp>
      <p:graphicFrame>
        <p:nvGraphicFramePr>
          <p:cNvPr id="134" name="Google Shape;134;g15cb980098e_1_0"/>
          <p:cNvGraphicFramePr/>
          <p:nvPr/>
        </p:nvGraphicFramePr>
        <p:xfrm>
          <a:off x="838200" y="1195175"/>
          <a:ext cx="3000000" cy="3000000"/>
        </p:xfrm>
        <a:graphic>
          <a:graphicData uri="http://schemas.openxmlformats.org/drawingml/2006/table">
            <a:tbl>
              <a:tblPr bandRow="1" firstRow="1">
                <a:noFill/>
                <a:tableStyleId>{7BFAED78-9358-43A6-B5EC-C48E128BDD87}</a:tableStyleId>
              </a:tblPr>
              <a:tblGrid>
                <a:gridCol w="1043875"/>
                <a:gridCol w="2361450"/>
                <a:gridCol w="3187075"/>
                <a:gridCol w="3923200"/>
              </a:tblGrid>
              <a:tr h="842200">
                <a:tc>
                  <a:txBody>
                    <a:bodyPr/>
                    <a:lstStyle/>
                    <a:p>
                      <a:pPr indent="0" lvl="0" marL="0" marR="0" rtl="0" algn="ctr">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250000"/>
                        </a:lnSpc>
                        <a:spcBef>
                          <a:spcPts val="0"/>
                        </a:spcBef>
                        <a:spcAft>
                          <a:spcPts val="0"/>
                        </a:spcAft>
                        <a:buClr>
                          <a:schemeClr val="dk1"/>
                        </a:buClr>
                        <a:buSzPts val="1800"/>
                        <a:buFont typeface="Times New Roman"/>
                        <a:buNone/>
                      </a:pPr>
                      <a:r>
                        <a:rPr lang="en-IN" sz="1800" u="none" cap="none" strike="noStrike">
                          <a:latin typeface="Times New Roman"/>
                          <a:ea typeface="Times New Roman"/>
                          <a:cs typeface="Times New Roman"/>
                          <a:sym typeface="Times New Roman"/>
                        </a:rPr>
                        <a:t>AUTHOR </a:t>
                      </a:r>
                      <a:r>
                        <a:rPr lang="en-IN" sz="1800">
                          <a:latin typeface="Times New Roman"/>
                          <a:ea typeface="Times New Roman"/>
                          <a:cs typeface="Times New Roman"/>
                          <a:sym typeface="Times New Roman"/>
                        </a:rPr>
                        <a:t>&amp; YEAR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TITLE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ctr">
                        <a:lnSpc>
                          <a:spcPct val="250000"/>
                        </a:lnSpc>
                        <a:spcBef>
                          <a:spcPts val="0"/>
                        </a:spcBef>
                        <a:spcAft>
                          <a:spcPts val="0"/>
                        </a:spcAft>
                        <a:buClr>
                          <a:schemeClr val="dk1"/>
                        </a:buClr>
                        <a:buSzPts val="1800"/>
                        <a:buFont typeface="Calibri"/>
                        <a:buNone/>
                      </a:pPr>
                      <a:r>
                        <a:rPr lang="en-IN" sz="1800" u="none" cap="none" strike="noStrike"/>
                        <a:t>DESCRIPTION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B cap="flat" cmpd="sng" w="12700">
                      <a:solidFill>
                        <a:schemeClr val="lt1"/>
                      </a:solidFill>
                      <a:prstDash val="solid"/>
                      <a:round/>
                      <a:headEnd len="sm" w="sm" type="none"/>
                      <a:tailEnd len="sm" w="sm" type="none"/>
                    </a:lnB>
                  </a:tcPr>
                </a:tc>
              </a:tr>
              <a:tr h="2838775">
                <a:tc>
                  <a:txBody>
                    <a:bodyPr/>
                    <a:lstStyle/>
                    <a:p>
                      <a:pPr indent="0" lvl="0" marL="0" marR="0" rtl="0" algn="ctr">
                        <a:lnSpc>
                          <a:spcPct val="250000"/>
                        </a:lnSpc>
                        <a:spcBef>
                          <a:spcPts val="0"/>
                        </a:spcBef>
                        <a:spcAft>
                          <a:spcPts val="0"/>
                        </a:spcAft>
                        <a:buClr>
                          <a:srgbClr val="000000"/>
                        </a:buClr>
                        <a:buSzPts val="1800"/>
                        <a:buFont typeface="Arial"/>
                        <a:buNone/>
                      </a:pPr>
                      <a:r>
                        <a:rPr lang="en-IN" sz="1800" u="none" cap="none" strike="noStrike"/>
                        <a:t>1</a:t>
                      </a:r>
                      <a:r>
                        <a:rPr lang="en-IN" sz="1800"/>
                        <a:t>5</a:t>
                      </a:r>
                      <a:endParaRPr sz="1800" u="none" cap="none" strike="noStrike"/>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600" u="none" cap="none" strike="noStrike"/>
                        <a:t>RAHMAT BEE ABDUL ALEEM / </a:t>
                      </a:r>
                      <a:r>
                        <a:rPr b="1" lang="en-IN" sz="1600" u="none" cap="none" strike="noStrike"/>
                        <a:t>2013</a:t>
                      </a:r>
                      <a:r>
                        <a:rPr lang="en-IN" sz="1600" u="none" cap="none" strike="noStrike"/>
                        <a:t> </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600" u="none" cap="none" strike="noStrike"/>
                        <a:t>SALES AND INVENTORY MANAGEMENT SYSTEM</a:t>
                      </a:r>
                      <a:endParaRPr sz="16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600" u="none" cap="none" strike="noStrike"/>
                        <a:t>This methodology wii perform the development stage in according to modules underlines in the scope of the project. Thus, version by version of the system will be developed before the whole complete system is ready to use</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