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jiHdIJYCJu8VR6XBvGBxfDE/hL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2BF7A08-94A4-4D0D-B81D-A38B6230D4CA}">
  <a:tblStyle styleId="{62BF7A08-94A4-4D0D-B81D-A38B6230D4C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notesMaster" Target="notesMasters/notesMaster1.xml"/><Relationship Id="rId19" Type="http://schemas.openxmlformats.org/officeDocument/2006/relationships/font" Target="fonts/OpenSans-boldItalic.fntdata"/><Relationship Id="rId6" Type="http://schemas.openxmlformats.org/officeDocument/2006/relationships/slide" Target="slides/slide1.xml"/><Relationship Id="rId18"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 name="Shape 11"/>
        <p:cNvGrpSpPr/>
        <p:nvPr/>
      </p:nvGrpSpPr>
      <p:grpSpPr>
        <a:xfrm>
          <a:off x="0" y="0"/>
          <a:ext cx="0" cy="0"/>
          <a:chOff x="0" y="0"/>
          <a:chExt cx="0" cy="0"/>
        </a:xfrm>
      </p:grpSpPr>
      <p:sp>
        <p:nvSpPr>
          <p:cNvPr id="12" name="Google Shape;12;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 name="Google Shape;1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 name="Shape 29"/>
        <p:cNvGrpSpPr/>
        <p:nvPr/>
      </p:nvGrpSpPr>
      <p:grpSpPr>
        <a:xfrm>
          <a:off x="0" y="0"/>
          <a:ext cx="0" cy="0"/>
          <a:chOff x="0" y="0"/>
          <a:chExt cx="0" cy="0"/>
        </a:xfrm>
      </p:grpSpPr>
      <p:sp>
        <p:nvSpPr>
          <p:cNvPr id="30" name="Google Shape;30;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1"/>
          <p:cNvSpPr/>
          <p:nvPr>
            <p:ph idx="2" type="pic"/>
          </p:nvPr>
        </p:nvSpPr>
        <p:spPr>
          <a:xfrm>
            <a:off x="5183188" y="987425"/>
            <a:ext cx="6172200" cy="4873625"/>
          </a:xfrm>
          <a:prstGeom prst="rect">
            <a:avLst/>
          </a:prstGeom>
          <a:noFill/>
          <a:ln>
            <a:noFill/>
          </a:ln>
        </p:spPr>
      </p:sp>
      <p:sp>
        <p:nvSpPr>
          <p:cNvPr id="64" name="Google Shape;64;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ieeexplore.ieee.org/author/37087134844" TargetMode="External"/><Relationship Id="rId4" Type="http://schemas.openxmlformats.org/officeDocument/2006/relationships/hyperlink" Target="https://ieeexplore.ieee.org/author/37087133769" TargetMode="External"/><Relationship Id="rId5" Type="http://schemas.openxmlformats.org/officeDocument/2006/relationships/hyperlink" Target="https://ieeexplore.ieee.org/author/37088504867" TargetMode="External"/><Relationship Id="rId6" Type="http://schemas.openxmlformats.org/officeDocument/2006/relationships/hyperlink" Target="https://ieeexplore.ieee.org/author/37088505825" TargetMode="External"/><Relationship Id="rId7" Type="http://schemas.openxmlformats.org/officeDocument/2006/relationships/hyperlink" Target="https://ieeexplore.ieee.org/author/3854693460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researchgate.net/scientific-contributions/Cinthya-Vanessa-Munoz-Macas-2196135486" TargetMode="External"/><Relationship Id="rId4" Type="http://schemas.openxmlformats.org/officeDocument/2006/relationships/hyperlink" Target="https://www.researchgate.net/scientific-contributions/Jorge-Andres-Espinoza-Aguirre-2196133310" TargetMode="External"/><Relationship Id="rId5" Type="http://schemas.openxmlformats.org/officeDocument/2006/relationships/hyperlink" Target="https://www.researchgate.net/profile/Hien-Vu-3" TargetMode="External"/><Relationship Id="rId6" Type="http://schemas.openxmlformats.org/officeDocument/2006/relationships/hyperlink" Target="https://www.researchgate.net/institution/University-of-Aucklan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ieeexplore.ieee.org/author/37088883904" TargetMode="External"/><Relationship Id="rId4" Type="http://schemas.openxmlformats.org/officeDocument/2006/relationships/hyperlink" Target="https://ieeexplore.ieee.org/author/37088883928" TargetMode="External"/><Relationship Id="rId5" Type="http://schemas.openxmlformats.org/officeDocument/2006/relationships/hyperlink" Target="https://ieeexplore.ieee.org/author/37088885369" TargetMode="External"/><Relationship Id="rId6" Type="http://schemas.openxmlformats.org/officeDocument/2006/relationships/hyperlink" Target="https://ieeexplore.ieee.org/author/3708630956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researchgate.net/profile/Stephen-Aro-Gordon" TargetMode="External"/><Relationship Id="rId4" Type="http://schemas.openxmlformats.org/officeDocument/2006/relationships/hyperlink" Target="https://www.researchgate.net/institution/Muscat-College" TargetMode="External"/><Relationship Id="rId5" Type="http://schemas.openxmlformats.org/officeDocument/2006/relationships/hyperlink" Target="https://www.researchgate.net/profile/Jaydeep-Gupte" TargetMode="External"/><Relationship Id="rId6" Type="http://schemas.openxmlformats.org/officeDocument/2006/relationships/hyperlink" Target="https://www.researchgate.net/institution/Atul-Lt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title"/>
          </p:nvPr>
        </p:nvSpPr>
        <p:spPr>
          <a:xfrm>
            <a:off x="838199" y="1696776"/>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i="0" lang="en-IN" sz="2000">
                <a:solidFill>
                  <a:srgbClr val="35475C"/>
                </a:solidFill>
                <a:latin typeface="Open Sans"/>
                <a:ea typeface="Open Sans"/>
                <a:cs typeface="Open Sans"/>
                <a:sym typeface="Open Sans"/>
              </a:rPr>
              <a:t>Retail Store Stock Inventory Analytics</a:t>
            </a:r>
            <a:endParaRPr/>
          </a:p>
        </p:txBody>
      </p:sp>
      <p:sp>
        <p:nvSpPr>
          <p:cNvPr id="85" name="Google Shape;85;p1"/>
          <p:cNvSpPr txBox="1"/>
          <p:nvPr>
            <p:ph idx="1" type="body"/>
          </p:nvPr>
        </p:nvSpPr>
        <p:spPr>
          <a:xfrm>
            <a:off x="838200" y="3764131"/>
            <a:ext cx="3485225" cy="241283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IN" sz="2400">
                <a:latin typeface="Times New Roman"/>
                <a:ea typeface="Times New Roman"/>
                <a:cs typeface="Times New Roman"/>
                <a:sym typeface="Times New Roman"/>
              </a:rPr>
              <a:t>Guide:</a:t>
            </a:r>
            <a:endParaRPr sz="24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76200" marR="76200" rtl="0" algn="l">
              <a:lnSpc>
                <a:spcPct val="115000"/>
              </a:lnSpc>
              <a:spcBef>
                <a:spcPts val="0"/>
              </a:spcBef>
              <a:spcAft>
                <a:spcPts val="0"/>
              </a:spcAft>
              <a:buSzPts val="1800"/>
              <a:buNone/>
            </a:pPr>
            <a:r>
              <a:rPr lang="en-IN" sz="1650">
                <a:solidFill>
                  <a:schemeClr val="dk1"/>
                </a:solidFill>
                <a:highlight>
                  <a:srgbClr val="FFFFFF"/>
                </a:highlight>
                <a:latin typeface="Arial"/>
                <a:ea typeface="Arial"/>
                <a:cs typeface="Arial"/>
                <a:sym typeface="Arial"/>
              </a:rPr>
              <a:t>R K Aishwaryalakshmi</a:t>
            </a:r>
            <a:endParaRPr sz="1650">
              <a:solidFill>
                <a:schemeClr val="dk1"/>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
        <p:nvSpPr>
          <p:cNvPr id="86" name="Google Shape;86;p1"/>
          <p:cNvSpPr txBox="1"/>
          <p:nvPr>
            <p:ph idx="2" type="body"/>
          </p:nvPr>
        </p:nvSpPr>
        <p:spPr>
          <a:xfrm>
            <a:off x="7617040" y="3764131"/>
            <a:ext cx="3736759" cy="24128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IN" sz="1600">
                <a:solidFill>
                  <a:schemeClr val="dk1"/>
                </a:solidFill>
                <a:latin typeface="Times New Roman"/>
                <a:ea typeface="Times New Roman"/>
                <a:cs typeface="Times New Roman"/>
                <a:sym typeface="Times New Roman"/>
              </a:rPr>
              <a:t>Team members:</a:t>
            </a:r>
            <a:endParaRPr b="1" sz="1600">
              <a:solidFill>
                <a:schemeClr val="dk1"/>
              </a:solidFill>
              <a:latin typeface="Times New Roman"/>
              <a:ea typeface="Times New Roman"/>
              <a:cs typeface="Times New Roman"/>
              <a:sym typeface="Times New Roman"/>
            </a:endParaRPr>
          </a:p>
          <a:p>
            <a:pPr indent="0" lvl="0" marL="0" rtl="0" algn="l">
              <a:spcBef>
                <a:spcPts val="1000"/>
              </a:spcBef>
              <a:spcAft>
                <a:spcPts val="0"/>
              </a:spcAft>
              <a:buClr>
                <a:schemeClr val="dk1"/>
              </a:buClr>
              <a:buSzPts val="1800"/>
              <a:buFont typeface="Arial"/>
              <a:buNone/>
            </a:pPr>
            <a:r>
              <a:rPr lang="en-IN" sz="1600">
                <a:latin typeface="Times New Roman"/>
                <a:ea typeface="Times New Roman"/>
                <a:cs typeface="Times New Roman"/>
                <a:sym typeface="Times New Roman"/>
              </a:rPr>
              <a:t>Matheshwara Kumar K – 1912016</a:t>
            </a:r>
            <a:endParaRPr b="1" sz="16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800"/>
              <a:buNone/>
            </a:pPr>
            <a:r>
              <a:rPr lang="en-IN" sz="1600">
                <a:latin typeface="Times New Roman"/>
                <a:ea typeface="Times New Roman"/>
                <a:cs typeface="Times New Roman"/>
                <a:sym typeface="Times New Roman"/>
              </a:rPr>
              <a:t>Vasanth R – 1912040</a:t>
            </a:r>
            <a:endParaRPr/>
          </a:p>
          <a:p>
            <a:pPr indent="0" lvl="0" marL="0" rtl="0" algn="l">
              <a:lnSpc>
                <a:spcPct val="90000"/>
              </a:lnSpc>
              <a:spcBef>
                <a:spcPts val="1000"/>
              </a:spcBef>
              <a:spcAft>
                <a:spcPts val="0"/>
              </a:spcAft>
              <a:buClr>
                <a:schemeClr val="dk1"/>
              </a:buClr>
              <a:buSzPts val="1800"/>
              <a:buNone/>
            </a:pPr>
            <a:r>
              <a:rPr lang="en-IN" sz="1600">
                <a:latin typeface="Times New Roman"/>
                <a:ea typeface="Times New Roman"/>
                <a:cs typeface="Times New Roman"/>
                <a:sym typeface="Times New Roman"/>
              </a:rPr>
              <a:t>Madhan C – 1912077</a:t>
            </a:r>
            <a:endParaRPr/>
          </a:p>
          <a:p>
            <a:pPr indent="0" lvl="0" marL="0" rtl="0" algn="l">
              <a:lnSpc>
                <a:spcPct val="90000"/>
              </a:lnSpc>
              <a:spcBef>
                <a:spcPts val="1000"/>
              </a:spcBef>
              <a:spcAft>
                <a:spcPts val="0"/>
              </a:spcAft>
              <a:buClr>
                <a:schemeClr val="dk1"/>
              </a:buClr>
              <a:buSzPts val="1800"/>
              <a:buNone/>
            </a:pPr>
            <a:r>
              <a:rPr lang="en-IN" sz="1600">
                <a:latin typeface="Times New Roman"/>
                <a:ea typeface="Times New Roman"/>
                <a:cs typeface="Times New Roman"/>
                <a:sym typeface="Times New Roman"/>
              </a:rPr>
              <a:t>Sanjeev Kumar M - 1912097</a:t>
            </a:r>
            <a:endParaRPr sz="16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1"/>
          <p:cNvSpPr txBox="1"/>
          <p:nvPr>
            <p:ph type="title"/>
          </p:nvPr>
        </p:nvSpPr>
        <p:spPr>
          <a:xfrm>
            <a:off x="838200" y="2766218"/>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9600"/>
              <a:buFont typeface="Algerian"/>
              <a:buNone/>
            </a:pPr>
            <a:r>
              <a:rPr lang="en-IN" sz="9600">
                <a:latin typeface="Algerian"/>
                <a:ea typeface="Algerian"/>
                <a:cs typeface="Algerian"/>
                <a:sym typeface="Algeri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3"/>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IN" sz="3200">
                <a:latin typeface="Times New Roman"/>
                <a:ea typeface="Times New Roman"/>
                <a:cs typeface="Times New Roman"/>
                <a:sym typeface="Times New Roman"/>
              </a:rPr>
              <a:t>LITERATURE SURVEY</a:t>
            </a:r>
            <a:endParaRPr sz="3200"/>
          </a:p>
        </p:txBody>
      </p:sp>
      <p:graphicFrame>
        <p:nvGraphicFramePr>
          <p:cNvPr id="92" name="Google Shape;92;p3"/>
          <p:cNvGraphicFramePr/>
          <p:nvPr/>
        </p:nvGraphicFramePr>
        <p:xfrm>
          <a:off x="744894" y="1041854"/>
          <a:ext cx="3000000" cy="3000000"/>
        </p:xfrm>
        <a:graphic>
          <a:graphicData uri="http://schemas.openxmlformats.org/drawingml/2006/table">
            <a:tbl>
              <a:tblPr bandRow="1" firstRow="1">
                <a:noFill/>
                <a:tableStyleId>{62BF7A08-94A4-4D0D-B81D-A38B6230D4CA}</a:tableStyleId>
              </a:tblPr>
              <a:tblGrid>
                <a:gridCol w="946200"/>
                <a:gridCol w="2876375"/>
                <a:gridCol w="3169325"/>
                <a:gridCol w="3523700"/>
              </a:tblGrid>
              <a:tr h="1021725">
                <a:tc>
                  <a:txBody>
                    <a:bodyPr/>
                    <a:lstStyle/>
                    <a:p>
                      <a:pPr indent="0" lvl="0" marL="0" marR="0" rtl="0" algn="ctr">
                        <a:lnSpc>
                          <a:spcPct val="25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S.No.</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250000"/>
                        </a:lnSpc>
                        <a:spcBef>
                          <a:spcPts val="0"/>
                        </a:spcBef>
                        <a:spcAft>
                          <a:spcPts val="0"/>
                        </a:spcAft>
                        <a:buClr>
                          <a:schemeClr val="dk1"/>
                        </a:buClr>
                        <a:buSzPts val="1800"/>
                        <a:buFont typeface="Times New Roman"/>
                        <a:buNone/>
                      </a:pPr>
                      <a:r>
                        <a:rPr lang="en-IN" sz="1800" u="none" cap="none" strike="noStrike">
                          <a:latin typeface="Times New Roman"/>
                          <a:ea typeface="Times New Roman"/>
                          <a:cs typeface="Times New Roman"/>
                          <a:sym typeface="Times New Roman"/>
                        </a:rPr>
                        <a:t>AUTHOR</a:t>
                      </a:r>
                      <a:r>
                        <a:rPr lang="en-IN" sz="1800">
                          <a:latin typeface="Times New Roman"/>
                          <a:ea typeface="Times New Roman"/>
                          <a:cs typeface="Times New Roman"/>
                          <a:sym typeface="Times New Roman"/>
                        </a:rPr>
                        <a:t> &amp; YEAR</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ctr">
                        <a:lnSpc>
                          <a:spcPct val="250000"/>
                        </a:lnSpc>
                        <a:spcBef>
                          <a:spcPts val="0"/>
                        </a:spcBef>
                        <a:spcAft>
                          <a:spcPts val="0"/>
                        </a:spcAft>
                        <a:buClr>
                          <a:schemeClr val="dk1"/>
                        </a:buClr>
                        <a:buSzPts val="1800"/>
                        <a:buFont typeface="Calibri"/>
                        <a:buNone/>
                      </a:pPr>
                      <a:r>
                        <a:rPr lang="en-IN" sz="1800" u="none" cap="none" strike="noStrike"/>
                        <a:t>TITLE</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ctr">
                        <a:lnSpc>
                          <a:spcPct val="250000"/>
                        </a:lnSpc>
                        <a:spcBef>
                          <a:spcPts val="0"/>
                        </a:spcBef>
                        <a:spcAft>
                          <a:spcPts val="0"/>
                        </a:spcAft>
                        <a:buClr>
                          <a:schemeClr val="dk1"/>
                        </a:buClr>
                        <a:buSzPts val="1800"/>
                        <a:buFont typeface="Calibri"/>
                        <a:buNone/>
                      </a:pPr>
                      <a:r>
                        <a:rPr lang="en-IN" sz="1800" u="none" cap="none" strike="noStrike"/>
                        <a:t>DESCRIPTION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1021725">
                <a:tc>
                  <a:txBody>
                    <a:bodyPr/>
                    <a:lstStyle/>
                    <a:p>
                      <a:pPr indent="0" lvl="0" marL="0" marR="0" rtl="0" algn="ctr">
                        <a:lnSpc>
                          <a:spcPct val="200000"/>
                        </a:lnSpc>
                        <a:spcBef>
                          <a:spcPts val="0"/>
                        </a:spcBef>
                        <a:spcAft>
                          <a:spcPts val="0"/>
                        </a:spcAft>
                        <a:buClr>
                          <a:srgbClr val="000000"/>
                        </a:buClr>
                        <a:buSzPts val="1800"/>
                        <a:buFont typeface="Arial"/>
                        <a:buNone/>
                      </a:pPr>
                      <a:r>
                        <a:rPr lang="en-IN" sz="1800" u="none" cap="none" strike="noStrike"/>
                        <a:t>1</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IN" sz="1400" u="sng" cap="none" strike="noStrike">
                          <a:solidFill>
                            <a:schemeClr val="dk1"/>
                          </a:solidFill>
                          <a:latin typeface="Calibri"/>
                          <a:ea typeface="Calibri"/>
                          <a:cs typeface="Calibri"/>
                          <a:sym typeface="Calibri"/>
                          <a:hlinkClick r:id="rId3">
                            <a:extLst>
                              <a:ext uri="{A12FA001-AC4F-418D-AE19-62706E023703}">
                                <ahyp:hlinkClr val="tx"/>
                              </a:ext>
                            </a:extLst>
                          </a:hlinkClick>
                        </a:rPr>
                        <a:t>Zhang Zhenmin</a:t>
                      </a:r>
                      <a:r>
                        <a:rPr b="0" i="0" lang="en-IN" sz="1400" u="none" cap="none" strike="noStrike">
                          <a:solidFill>
                            <a:schemeClr val="dk1"/>
                          </a:solidFill>
                          <a:latin typeface="Calibri"/>
                          <a:ea typeface="Calibri"/>
                          <a:cs typeface="Calibri"/>
                          <a:sym typeface="Calibri"/>
                        </a:rPr>
                        <a:t>, </a:t>
                      </a:r>
                      <a:r>
                        <a:rPr b="0" i="0" lang="en-IN" sz="1400" u="sng" cap="none" strike="noStrike">
                          <a:solidFill>
                            <a:schemeClr val="dk1"/>
                          </a:solidFill>
                          <a:latin typeface="Calibri"/>
                          <a:ea typeface="Calibri"/>
                          <a:cs typeface="Calibri"/>
                          <a:sym typeface="Calibri"/>
                          <a:hlinkClick r:id="rId4">
                            <a:extLst>
                              <a:ext uri="{A12FA001-AC4F-418D-AE19-62706E023703}">
                                <ahyp:hlinkClr val="tx"/>
                              </a:ext>
                            </a:extLst>
                          </a:hlinkClick>
                        </a:rPr>
                        <a:t>Li Lin</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IN" sz="1400" u="none" cap="none" strike="noStrike">
                          <a:solidFill>
                            <a:schemeClr val="dk1"/>
                          </a:solidFill>
                          <a:latin typeface="Calibri"/>
                          <a:ea typeface="Calibri"/>
                          <a:cs typeface="Calibri"/>
                          <a:sym typeface="Calibri"/>
                        </a:rPr>
                        <a:t>Operations &amp; Supply Chain Management Research Center, School of Business, ECUST, Shanghai, China / 20</a:t>
                      </a:r>
                      <a:r>
                        <a:rPr lang="en-IN"/>
                        <a:t>18</a:t>
                      </a:r>
                      <a:endParaRPr/>
                    </a:p>
                    <a:p>
                      <a:pPr indent="0" lvl="0" marL="0" marR="0" rtl="0" algn="l">
                        <a:lnSpc>
                          <a:spcPct val="100000"/>
                        </a:lnSpc>
                        <a:spcBef>
                          <a:spcPts val="0"/>
                        </a:spcBef>
                        <a:spcAft>
                          <a:spcPts val="0"/>
                        </a:spcAft>
                        <a:buClr>
                          <a:schemeClr val="dk1"/>
                        </a:buClr>
                        <a:buSzPts val="11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Arial"/>
                        <a:buNone/>
                      </a:pPr>
                      <a:r>
                        <a:rPr b="0" i="0" lang="en-IN" sz="1600" u="none" cap="none" strike="noStrike">
                          <a:solidFill>
                            <a:schemeClr val="dk1"/>
                          </a:solidFill>
                          <a:latin typeface="Calibri"/>
                          <a:ea typeface="Calibri"/>
                          <a:cs typeface="Calibri"/>
                          <a:sym typeface="Calibri"/>
                        </a:rPr>
                        <a:t>Perishables Inventory Management Model with Backroom Effect</a:t>
                      </a:r>
                      <a:endParaRPr/>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Arial"/>
                        <a:buNone/>
                      </a:pPr>
                      <a:r>
                        <a:rPr b="0" i="0" lang="en-IN" sz="1400" u="none" cap="none" strike="noStrike">
                          <a:solidFill>
                            <a:schemeClr val="dk1"/>
                          </a:solidFill>
                          <a:latin typeface="Calibri"/>
                          <a:ea typeface="Calibri"/>
                          <a:cs typeface="Calibri"/>
                          <a:sym typeface="Calibri"/>
                        </a:rPr>
                        <a:t>This paper considers two storage locations (shelf and backroom) in supermarket selling perishable products. Due to the backroom effect, the products with higher freshness are periodically replenished from backroom to shelf, where freshness-and-shelf level-sensitive consumers purchase the products according to their "perceived average freshness" of displayed fresh products.</a:t>
                      </a:r>
                      <a:endParaRPr sz="1600" u="none" cap="none" strike="noStrike"/>
                    </a:p>
                  </a:txBody>
                  <a:tcPr marT="45725" marB="45725" marR="91450" marL="91450"/>
                </a:tc>
              </a:tr>
              <a:tr h="1021725">
                <a:tc>
                  <a:txBody>
                    <a:bodyPr/>
                    <a:lstStyle/>
                    <a:p>
                      <a:pPr indent="0" lvl="0" marL="0" marR="0" rtl="0" algn="ctr">
                        <a:lnSpc>
                          <a:spcPct val="250000"/>
                        </a:lnSpc>
                        <a:spcBef>
                          <a:spcPts val="0"/>
                        </a:spcBef>
                        <a:spcAft>
                          <a:spcPts val="0"/>
                        </a:spcAft>
                        <a:buClr>
                          <a:srgbClr val="000000"/>
                        </a:buClr>
                        <a:buSzPts val="1800"/>
                        <a:buFont typeface="Arial"/>
                        <a:buNone/>
                      </a:pPr>
                      <a:r>
                        <a:rPr lang="en-IN" sz="1800" u="none" cap="none" strike="noStrike"/>
                        <a:t>2</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IN" sz="1400" u="sng" cap="none" strike="noStrike">
                          <a:solidFill>
                            <a:schemeClr val="dk1"/>
                          </a:solidFill>
                          <a:latin typeface="Calibri"/>
                          <a:ea typeface="Calibri"/>
                          <a:cs typeface="Calibri"/>
                          <a:sym typeface="Calibri"/>
                          <a:hlinkClick r:id="rId5">
                            <a:extLst>
                              <a:ext uri="{A12FA001-AC4F-418D-AE19-62706E023703}">
                                <ahyp:hlinkClr val="tx"/>
                              </a:ext>
                            </a:extLst>
                          </a:hlinkClick>
                        </a:rPr>
                        <a:t>Abhijit Barman</a:t>
                      </a:r>
                      <a:r>
                        <a:rPr b="0" i="0" lang="en-IN" sz="1400" u="none" cap="none" strike="noStrike">
                          <a:solidFill>
                            <a:schemeClr val="dk1"/>
                          </a:solidFill>
                          <a:latin typeface="Calibri"/>
                          <a:ea typeface="Calibri"/>
                          <a:cs typeface="Calibri"/>
                          <a:sym typeface="Calibri"/>
                        </a:rPr>
                        <a:t>, </a:t>
                      </a:r>
                      <a:r>
                        <a:rPr b="0" i="0" lang="en-IN" sz="1400" u="sng" cap="none" strike="noStrike">
                          <a:solidFill>
                            <a:schemeClr val="dk1"/>
                          </a:solidFill>
                          <a:latin typeface="Calibri"/>
                          <a:ea typeface="Calibri"/>
                          <a:cs typeface="Calibri"/>
                          <a:sym typeface="Calibri"/>
                          <a:hlinkClick r:id="rId6">
                            <a:extLst>
                              <a:ext uri="{A12FA001-AC4F-418D-AE19-62706E023703}">
                                <ahyp:hlinkClr val="tx"/>
                              </a:ext>
                            </a:extLst>
                          </a:hlinkClick>
                        </a:rPr>
                        <a:t>Rubi Das</a:t>
                      </a:r>
                      <a:r>
                        <a:rPr b="0" i="0" lang="en-IN" sz="1400" u="sng" cap="none" strike="noStrike">
                          <a:solidFill>
                            <a:schemeClr val="dk1"/>
                          </a:solidFill>
                          <a:latin typeface="Calibri"/>
                          <a:ea typeface="Calibri"/>
                          <a:cs typeface="Calibri"/>
                          <a:sym typeface="Calibri"/>
                        </a:rPr>
                        <a:t>, </a:t>
                      </a:r>
                      <a:r>
                        <a:rPr b="0" i="0" lang="en-IN" sz="1400" u="sng" cap="none" strike="noStrike">
                          <a:solidFill>
                            <a:schemeClr val="dk1"/>
                          </a:solidFill>
                          <a:latin typeface="Calibri"/>
                          <a:ea typeface="Calibri"/>
                          <a:cs typeface="Calibri"/>
                          <a:sym typeface="Calibri"/>
                          <a:hlinkClick r:id="rId7">
                            <a:extLst>
                              <a:ext uri="{A12FA001-AC4F-418D-AE19-62706E023703}">
                                <ahyp:hlinkClr val="tx"/>
                              </a:ext>
                            </a:extLst>
                          </a:hlinkClick>
                        </a:rPr>
                        <a:t>Pijus Kanti De</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IN" sz="1400" u="none" cap="none" strike="noStrike">
                          <a:solidFill>
                            <a:schemeClr val="dk1"/>
                          </a:solidFill>
                          <a:latin typeface="Calibri"/>
                          <a:ea typeface="Calibri"/>
                          <a:cs typeface="Calibri"/>
                          <a:sym typeface="Calibri"/>
                        </a:rPr>
                        <a:t>Department of Mathematics, National Institute of Technology Silchar, Silchar, Assam, India / 2020</a:t>
                      </a:r>
                      <a:endParaRPr/>
                    </a:p>
                    <a:p>
                      <a:pPr indent="0" lvl="0" marL="0" marR="0" rtl="0" algn="l">
                        <a:lnSpc>
                          <a:spcPct val="100000"/>
                        </a:lnSpc>
                        <a:spcBef>
                          <a:spcPts val="0"/>
                        </a:spcBef>
                        <a:spcAft>
                          <a:spcPts val="0"/>
                        </a:spcAft>
                        <a:buClr>
                          <a:schemeClr val="dk1"/>
                        </a:buClr>
                        <a:buSzPts val="11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IN" sz="1400" u="none" cap="none" strike="noStrike">
                          <a:solidFill>
                            <a:schemeClr val="dk1"/>
                          </a:solidFill>
                          <a:latin typeface="Calibri"/>
                          <a:ea typeface="Calibri"/>
                          <a:cs typeface="Calibri"/>
                          <a:sym typeface="Calibri"/>
                        </a:rPr>
                        <a:t>Pricing and Inventory Decisions of Multi-item Deteriorating Inventory System under Stock, Time and Price Sensitive Demand Policy</a:t>
                      </a:r>
                      <a:endParaRPr/>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Arial"/>
                        <a:buNone/>
                      </a:pPr>
                      <a:r>
                        <a:rPr b="0" i="0" lang="en-IN" sz="1400" u="none" cap="none" strike="noStrike">
                          <a:solidFill>
                            <a:schemeClr val="dk1"/>
                          </a:solidFill>
                          <a:latin typeface="Calibri"/>
                          <a:ea typeface="Calibri"/>
                          <a:cs typeface="Calibri"/>
                          <a:sym typeface="Calibri"/>
                        </a:rPr>
                        <a:t>The model is developed under a known initial inventory. An iterative algorithm has been incorporated to find the optimal procedure. The prime objective of this model is to determine the selling price, time length up to zero inventory, optimal lot size so that the profit of the retailer will be maximized. </a:t>
                      </a:r>
                      <a:endParaRPr sz="1600" u="none" cap="none" strike="noStrike"/>
                    </a:p>
                  </a:txBody>
                  <a:tcPr marT="45725" marB="45725" marR="91450" marL="9145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4"/>
          <p:cNvSpPr txBox="1"/>
          <p:nvPr>
            <p:ph type="title"/>
          </p:nvPr>
        </p:nvSpPr>
        <p:spPr>
          <a:xfrm>
            <a:off x="838200" y="-47175"/>
            <a:ext cx="10515600" cy="1049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IN" sz="3200">
                <a:latin typeface="Times New Roman"/>
                <a:ea typeface="Times New Roman"/>
                <a:cs typeface="Times New Roman"/>
                <a:sym typeface="Times New Roman"/>
              </a:rPr>
              <a:t>LITERATURE SURVEY</a:t>
            </a:r>
            <a:endParaRPr sz="3200"/>
          </a:p>
        </p:txBody>
      </p:sp>
      <p:graphicFrame>
        <p:nvGraphicFramePr>
          <p:cNvPr id="98" name="Google Shape;98;p4"/>
          <p:cNvGraphicFramePr/>
          <p:nvPr/>
        </p:nvGraphicFramePr>
        <p:xfrm>
          <a:off x="838200" y="853976"/>
          <a:ext cx="3000000" cy="3000000"/>
        </p:xfrm>
        <a:graphic>
          <a:graphicData uri="http://schemas.openxmlformats.org/drawingml/2006/table">
            <a:tbl>
              <a:tblPr bandRow="1" firstRow="1">
                <a:noFill/>
                <a:tableStyleId>{62BF7A08-94A4-4D0D-B81D-A38B6230D4CA}</a:tableStyleId>
              </a:tblPr>
              <a:tblGrid>
                <a:gridCol w="1043875"/>
                <a:gridCol w="2361450"/>
                <a:gridCol w="3187075"/>
                <a:gridCol w="3923200"/>
              </a:tblGrid>
              <a:tr h="1028075">
                <a:tc>
                  <a:txBody>
                    <a:bodyPr/>
                    <a:lstStyle/>
                    <a:p>
                      <a:pPr indent="0" lvl="0" marL="0" marR="0" rtl="0" algn="ctr">
                        <a:lnSpc>
                          <a:spcPct val="250000"/>
                        </a:lnSpc>
                        <a:spcBef>
                          <a:spcPts val="0"/>
                        </a:spcBef>
                        <a:spcAft>
                          <a:spcPts val="0"/>
                        </a:spcAft>
                        <a:buClr>
                          <a:schemeClr val="dk1"/>
                        </a:buClr>
                        <a:buSzPts val="1800"/>
                        <a:buFont typeface="Times New Roman"/>
                        <a:buNone/>
                      </a:pPr>
                      <a:r>
                        <a:rPr lang="en-IN" sz="1800" u="none" cap="none" strike="noStrike">
                          <a:latin typeface="Times New Roman"/>
                          <a:ea typeface="Times New Roman"/>
                          <a:cs typeface="Times New Roman"/>
                          <a:sym typeface="Times New Roman"/>
                        </a:rPr>
                        <a:t>S.No.</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250000"/>
                        </a:lnSpc>
                        <a:spcBef>
                          <a:spcPts val="0"/>
                        </a:spcBef>
                        <a:spcAft>
                          <a:spcPts val="0"/>
                        </a:spcAft>
                        <a:buClr>
                          <a:schemeClr val="dk1"/>
                        </a:buClr>
                        <a:buSzPts val="1800"/>
                        <a:buFont typeface="Times New Roman"/>
                        <a:buNone/>
                      </a:pPr>
                      <a:r>
                        <a:rPr lang="en-IN" sz="1800" u="none" cap="none" strike="noStrike">
                          <a:latin typeface="Times New Roman"/>
                          <a:ea typeface="Times New Roman"/>
                          <a:cs typeface="Times New Roman"/>
                          <a:sym typeface="Times New Roman"/>
                        </a:rPr>
                        <a:t>AUTHOR</a:t>
                      </a:r>
                      <a:r>
                        <a:rPr lang="en-IN" sz="1800">
                          <a:latin typeface="Times New Roman"/>
                          <a:ea typeface="Times New Roman"/>
                          <a:cs typeface="Times New Roman"/>
                          <a:sym typeface="Times New Roman"/>
                        </a:rPr>
                        <a:t> &amp; YEAR</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ctr">
                        <a:lnSpc>
                          <a:spcPct val="250000"/>
                        </a:lnSpc>
                        <a:spcBef>
                          <a:spcPts val="0"/>
                        </a:spcBef>
                        <a:spcAft>
                          <a:spcPts val="0"/>
                        </a:spcAft>
                        <a:buClr>
                          <a:schemeClr val="dk1"/>
                        </a:buClr>
                        <a:buSzPts val="1800"/>
                        <a:buFont typeface="Calibri"/>
                        <a:buNone/>
                      </a:pPr>
                      <a:r>
                        <a:rPr lang="en-IN" sz="1800" u="none" cap="none" strike="noStrike"/>
                        <a:t>TITLE</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ctr">
                        <a:lnSpc>
                          <a:spcPct val="250000"/>
                        </a:lnSpc>
                        <a:spcBef>
                          <a:spcPts val="0"/>
                        </a:spcBef>
                        <a:spcAft>
                          <a:spcPts val="0"/>
                        </a:spcAft>
                        <a:buClr>
                          <a:schemeClr val="dk1"/>
                        </a:buClr>
                        <a:buSzPts val="1800"/>
                        <a:buFont typeface="Calibri"/>
                        <a:buNone/>
                      </a:pPr>
                      <a:r>
                        <a:rPr lang="en-IN" sz="1800" u="none" cap="none" strike="noStrike"/>
                        <a:t>DESCRIPTION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2175350">
                <a:tc>
                  <a:txBody>
                    <a:bodyPr/>
                    <a:lstStyle/>
                    <a:p>
                      <a:pPr indent="0" lvl="0" marL="0" marR="0" rtl="0" algn="ctr">
                        <a:lnSpc>
                          <a:spcPct val="250000"/>
                        </a:lnSpc>
                        <a:spcBef>
                          <a:spcPts val="0"/>
                        </a:spcBef>
                        <a:spcAft>
                          <a:spcPts val="0"/>
                        </a:spcAft>
                        <a:buClr>
                          <a:srgbClr val="000000"/>
                        </a:buClr>
                        <a:buSzPts val="1800"/>
                        <a:buFont typeface="Arial"/>
                        <a:buNone/>
                      </a:pPr>
                      <a:r>
                        <a:rPr lang="en-IN" sz="1800" u="none" cap="none" strike="noStrike"/>
                        <a:t>3</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IN" sz="1400" u="sng" cap="none" strike="noStrike">
                          <a:solidFill>
                            <a:schemeClr val="dk1"/>
                          </a:solidFill>
                          <a:latin typeface="Calibri"/>
                          <a:ea typeface="Calibri"/>
                          <a:cs typeface="Calibri"/>
                          <a:sym typeface="Calibri"/>
                          <a:hlinkClick r:id="rId3">
                            <a:extLst>
                              <a:ext uri="{A12FA001-AC4F-418D-AE19-62706E023703}">
                                <ahyp:hlinkClr val="tx"/>
                              </a:ext>
                            </a:extLst>
                          </a:hlinkClick>
                        </a:rPr>
                        <a:t>Cinthya Vanessa Munoz Macas</a:t>
                      </a:r>
                      <a:r>
                        <a:rPr b="0" i="0" lang="en-IN" sz="1800" u="sng" cap="none" strike="noStrike">
                          <a:solidFill>
                            <a:schemeClr val="dk1"/>
                          </a:solidFill>
                          <a:latin typeface="Times New Roman"/>
                          <a:ea typeface="Times New Roman"/>
                          <a:cs typeface="Times New Roman"/>
                          <a:sym typeface="Times New Roman"/>
                        </a:rPr>
                        <a:t>, </a:t>
                      </a:r>
                      <a:r>
                        <a:rPr b="0" i="0" lang="en-IN" sz="1400" u="sng" cap="none" strike="noStrike">
                          <a:solidFill>
                            <a:schemeClr val="dk1"/>
                          </a:solidFill>
                          <a:latin typeface="Calibri"/>
                          <a:ea typeface="Calibri"/>
                          <a:cs typeface="Calibri"/>
                          <a:sym typeface="Calibri"/>
                          <a:hlinkClick r:id="rId4">
                            <a:extLst>
                              <a:ext uri="{A12FA001-AC4F-418D-AE19-62706E023703}">
                                <ahyp:hlinkClr val="tx"/>
                              </a:ext>
                            </a:extLst>
                          </a:hlinkClick>
                        </a:rPr>
                        <a:t>Jorge Andres Espinoza Aguirre</a:t>
                      </a:r>
                      <a:r>
                        <a:rPr lang="en-IN" u="sng"/>
                        <a:t> / 2021</a:t>
                      </a:r>
                      <a:br>
                        <a:rPr b="0" i="0" lang="en-IN" sz="1400" u="sng" cap="none" strike="noStrike">
                          <a:solidFill>
                            <a:schemeClr val="dk1"/>
                          </a:solidFill>
                          <a:latin typeface="Calibri"/>
                          <a:ea typeface="Calibri"/>
                          <a:cs typeface="Calibri"/>
                          <a:sym typeface="Calibri"/>
                        </a:rPr>
                      </a:br>
                      <a:endParaRPr b="0" i="0" sz="1400" u="sng" cap="none" strike="noStrike">
                        <a:solidFill>
                          <a:schemeClr val="dk1"/>
                        </a:solidFill>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None/>
                      </a:pPr>
                      <a:r>
                        <a:rPr b="0" i="0" lang="en-IN" sz="1400" u="none" cap="none" strike="noStrike">
                          <a:solidFill>
                            <a:schemeClr val="dk1"/>
                          </a:solidFill>
                          <a:latin typeface="Calibri"/>
                          <a:ea typeface="Calibri"/>
                          <a:cs typeface="Calibri"/>
                          <a:sym typeface="Calibri"/>
                        </a:rPr>
                        <a:t>Inventory management for retail companies: A literature review and current trends</a:t>
                      </a:r>
                      <a:endParaRPr/>
                    </a:p>
                    <a:p>
                      <a:pPr indent="0" lvl="0" marL="0" marR="0" rtl="0" algn="l">
                        <a:lnSpc>
                          <a:spcPct val="100000"/>
                        </a:lnSpc>
                        <a:spcBef>
                          <a:spcPts val="0"/>
                        </a:spcBef>
                        <a:spcAft>
                          <a:spcPts val="0"/>
                        </a:spcAft>
                        <a:buClr>
                          <a:schemeClr val="dk1"/>
                        </a:buClr>
                        <a:buSzPts val="1800"/>
                        <a:buFont typeface="Arial"/>
                        <a:buNone/>
                      </a:pPr>
                      <a:r>
                        <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b="0" i="0" lang="en-IN" sz="1400" u="none" cap="none" strike="noStrike">
                          <a:solidFill>
                            <a:schemeClr val="dk1"/>
                          </a:solidFill>
                          <a:latin typeface="Calibri"/>
                          <a:ea typeface="Calibri"/>
                          <a:cs typeface="Calibri"/>
                          <a:sym typeface="Calibri"/>
                        </a:rPr>
                        <a:t>The primary outcomes of this study are the leading </a:t>
                      </a:r>
                      <a:endParaRPr/>
                    </a:p>
                    <a:p>
                      <a:pPr indent="0" lvl="0" marL="0" marR="0" rtl="0" algn="l">
                        <a:lnSpc>
                          <a:spcPct val="100000"/>
                        </a:lnSpc>
                        <a:spcBef>
                          <a:spcPts val="0"/>
                        </a:spcBef>
                        <a:spcAft>
                          <a:spcPts val="0"/>
                        </a:spcAft>
                        <a:buNone/>
                      </a:pPr>
                      <a:r>
                        <a:rPr b="0" i="0" lang="en-IN" sz="1400" u="none" cap="none" strike="noStrike">
                          <a:solidFill>
                            <a:schemeClr val="dk1"/>
                          </a:solidFill>
                          <a:latin typeface="Calibri"/>
                          <a:ea typeface="Calibri"/>
                          <a:cs typeface="Calibri"/>
                          <a:sym typeface="Calibri"/>
                        </a:rPr>
                        <a:t>inventory management systems and models, the Key Performance Indicators (KPIs) for their correct management, and the benefits and challenges for choosing or adopting an efficient inventory control and management system. Findings indicate that SMEs do not invest resources in sophisticated systems; instead, a simple Enterprise Resource Planning (ERP) system or even programs such as Excel or manual inventories are mainly used. </a:t>
                      </a:r>
                      <a:endParaRPr/>
                    </a:p>
                  </a:txBody>
                  <a:tcPr marT="45725" marB="45725" marR="91450" marL="91450"/>
                </a:tc>
              </a:tr>
              <a:tr h="2618700">
                <a:tc>
                  <a:txBody>
                    <a:bodyPr/>
                    <a:lstStyle/>
                    <a:p>
                      <a:pPr indent="0" lvl="0" marL="0" marR="0" rtl="0" algn="ctr">
                        <a:lnSpc>
                          <a:spcPct val="250000"/>
                        </a:lnSpc>
                        <a:spcBef>
                          <a:spcPts val="0"/>
                        </a:spcBef>
                        <a:spcAft>
                          <a:spcPts val="0"/>
                        </a:spcAft>
                        <a:buClr>
                          <a:srgbClr val="000000"/>
                        </a:buClr>
                        <a:buSzPts val="1800"/>
                        <a:buFont typeface="Arial"/>
                        <a:buNone/>
                      </a:pPr>
                      <a:r>
                        <a:rPr lang="en-IN" sz="1800" u="none" cap="none" strike="noStrike"/>
                        <a:t>4</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IN" sz="1400" u="sng" cap="none" strike="noStrike">
                          <a:solidFill>
                            <a:schemeClr val="dk1"/>
                          </a:solidFill>
                          <a:latin typeface="Calibri"/>
                          <a:ea typeface="Calibri"/>
                          <a:cs typeface="Calibri"/>
                          <a:sym typeface="Calibri"/>
                          <a:hlinkClick r:id="rId5">
                            <a:extLst>
                              <a:ext uri="{A12FA001-AC4F-418D-AE19-62706E023703}">
                                <ahyp:hlinkClr val="tx"/>
                              </a:ext>
                            </a:extLst>
                          </a:hlinkClick>
                        </a:rPr>
                        <a:t>Hien Vu</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IN" sz="1400" u="sng" cap="none" strike="noStrike">
                          <a:solidFill>
                            <a:schemeClr val="dk1"/>
                          </a:solidFill>
                          <a:latin typeface="Calibri"/>
                          <a:ea typeface="Calibri"/>
                          <a:cs typeface="Calibri"/>
                          <a:sym typeface="Calibri"/>
                          <a:hlinkClick r:id="rId6">
                            <a:extLst>
                              <a:ext uri="{A12FA001-AC4F-418D-AE19-62706E023703}">
                                <ahyp:hlinkClr val="tx"/>
                              </a:ext>
                            </a:extLst>
                          </a:hlinkClick>
                        </a:rPr>
                        <a:t>University of Auckland</a:t>
                      </a:r>
                      <a:r>
                        <a:rPr lang="en-IN"/>
                        <a:t> / 2018</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br>
                        <a:rPr b="0" i="0" lang="en-IN" sz="1400" u="none" cap="none" strike="noStrike">
                          <a:solidFill>
                            <a:schemeClr val="dk1"/>
                          </a:solidFill>
                          <a:latin typeface="Calibri"/>
                          <a:ea typeface="Calibri"/>
                          <a:cs typeface="Calibri"/>
                          <a:sym typeface="Calibri"/>
                        </a:rPr>
                      </a:b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Arial"/>
                        <a:buNone/>
                      </a:pPr>
                      <a:r>
                        <a:t/>
                      </a:r>
                      <a:endParaRPr sz="16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IN" sz="1400" u="none" cap="none" strike="noStrike">
                          <a:solidFill>
                            <a:schemeClr val="dk1"/>
                          </a:solidFill>
                          <a:latin typeface="Calibri"/>
                          <a:ea typeface="Calibri"/>
                          <a:cs typeface="Calibri"/>
                          <a:sym typeface="Calibri"/>
                        </a:rPr>
                        <a:t>Inventory management in retail industry - Application of big data analytics</a:t>
                      </a:r>
                      <a:endParaRPr/>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Arial"/>
                        <a:buNone/>
                      </a:pPr>
                      <a:r>
                        <a:rPr b="0" i="0" lang="en-IN" sz="1400" u="none" cap="none" strike="noStrike">
                          <a:solidFill>
                            <a:schemeClr val="dk1"/>
                          </a:solidFill>
                          <a:latin typeface="Calibri"/>
                          <a:ea typeface="Calibri"/>
                          <a:cs typeface="Calibri"/>
                          <a:sym typeface="Calibri"/>
                        </a:rPr>
                        <a:t> The report finds the prospects of integrating BDA in the conventional inventory management techniques and promoting the viability and appropriateness of these models in the big-data era. However, the limitations of BDA underlie data challenges, processing challenges and management challenges. Finally, the connection between BDA and tradition operation concepts is presented with insightful lessons from the personal perspective.</a:t>
                      </a:r>
                      <a:endParaRPr sz="16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5"/>
          <p:cNvSpPr txBox="1"/>
          <p:nvPr>
            <p:ph type="title"/>
          </p:nvPr>
        </p:nvSpPr>
        <p:spPr>
          <a:xfrm>
            <a:off x="838200" y="-47175"/>
            <a:ext cx="10515600" cy="1049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IN" sz="3200">
                <a:latin typeface="Times New Roman"/>
                <a:ea typeface="Times New Roman"/>
                <a:cs typeface="Times New Roman"/>
                <a:sym typeface="Times New Roman"/>
              </a:rPr>
              <a:t>LITERATURE SURVEY</a:t>
            </a:r>
            <a:endParaRPr sz="3200"/>
          </a:p>
        </p:txBody>
      </p:sp>
      <p:graphicFrame>
        <p:nvGraphicFramePr>
          <p:cNvPr id="104" name="Google Shape;104;p5"/>
          <p:cNvGraphicFramePr/>
          <p:nvPr/>
        </p:nvGraphicFramePr>
        <p:xfrm>
          <a:off x="838200" y="853975"/>
          <a:ext cx="3000000" cy="3000000"/>
        </p:xfrm>
        <a:graphic>
          <a:graphicData uri="http://schemas.openxmlformats.org/drawingml/2006/table">
            <a:tbl>
              <a:tblPr bandRow="1" firstRow="1">
                <a:noFill/>
                <a:tableStyleId>{62BF7A08-94A4-4D0D-B81D-A38B6230D4CA}</a:tableStyleId>
              </a:tblPr>
              <a:tblGrid>
                <a:gridCol w="1043875"/>
                <a:gridCol w="2361450"/>
                <a:gridCol w="3187075"/>
                <a:gridCol w="3923200"/>
              </a:tblGrid>
              <a:tr h="981875">
                <a:tc>
                  <a:txBody>
                    <a:bodyPr/>
                    <a:lstStyle/>
                    <a:p>
                      <a:pPr indent="0" lvl="0" marL="0" marR="0" rtl="0" algn="ctr">
                        <a:lnSpc>
                          <a:spcPct val="250000"/>
                        </a:lnSpc>
                        <a:spcBef>
                          <a:spcPts val="0"/>
                        </a:spcBef>
                        <a:spcAft>
                          <a:spcPts val="0"/>
                        </a:spcAft>
                        <a:buClr>
                          <a:schemeClr val="dk1"/>
                        </a:buClr>
                        <a:buSzPts val="1800"/>
                        <a:buFont typeface="Times New Roman"/>
                        <a:buNone/>
                      </a:pPr>
                      <a:r>
                        <a:rPr lang="en-IN" sz="1800" u="none" cap="none" strike="noStrike">
                          <a:latin typeface="Times New Roman"/>
                          <a:ea typeface="Times New Roman"/>
                          <a:cs typeface="Times New Roman"/>
                          <a:sym typeface="Times New Roman"/>
                        </a:rPr>
                        <a:t>S.No.</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250000"/>
                        </a:lnSpc>
                        <a:spcBef>
                          <a:spcPts val="0"/>
                        </a:spcBef>
                        <a:spcAft>
                          <a:spcPts val="0"/>
                        </a:spcAft>
                        <a:buClr>
                          <a:schemeClr val="dk1"/>
                        </a:buClr>
                        <a:buSzPts val="1800"/>
                        <a:buFont typeface="Times New Roman"/>
                        <a:buNone/>
                      </a:pPr>
                      <a:r>
                        <a:rPr lang="en-IN" sz="1800" u="none" cap="none" strike="noStrike">
                          <a:latin typeface="Times New Roman"/>
                          <a:ea typeface="Times New Roman"/>
                          <a:cs typeface="Times New Roman"/>
                          <a:sym typeface="Times New Roman"/>
                        </a:rPr>
                        <a:t>AUTHOR</a:t>
                      </a:r>
                      <a:r>
                        <a:rPr lang="en-IN" sz="1800">
                          <a:latin typeface="Times New Roman"/>
                          <a:ea typeface="Times New Roman"/>
                          <a:cs typeface="Times New Roman"/>
                          <a:sym typeface="Times New Roman"/>
                        </a:rPr>
                        <a:t> &amp; YEAR</a:t>
                      </a:r>
                      <a:endParaRPr sz="1800" u="none" cap="none" strike="noStrike"/>
                    </a:p>
                  </a:txBody>
                  <a:tcPr marT="45725" marB="45725" marR="91450" marL="91450"/>
                </a:tc>
                <a:tc>
                  <a:txBody>
                    <a:bodyPr/>
                    <a:lstStyle/>
                    <a:p>
                      <a:pPr indent="0" lvl="0" marL="0" marR="0" rtl="0" algn="ctr">
                        <a:lnSpc>
                          <a:spcPct val="250000"/>
                        </a:lnSpc>
                        <a:spcBef>
                          <a:spcPts val="0"/>
                        </a:spcBef>
                        <a:spcAft>
                          <a:spcPts val="0"/>
                        </a:spcAft>
                        <a:buClr>
                          <a:schemeClr val="dk1"/>
                        </a:buClr>
                        <a:buSzPts val="1800"/>
                        <a:buFont typeface="Calibri"/>
                        <a:buNone/>
                      </a:pPr>
                      <a:r>
                        <a:rPr lang="en-IN" sz="1800" u="none" cap="none" strike="noStrike"/>
                        <a:t>TITLE</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ctr">
                        <a:lnSpc>
                          <a:spcPct val="250000"/>
                        </a:lnSpc>
                        <a:spcBef>
                          <a:spcPts val="0"/>
                        </a:spcBef>
                        <a:spcAft>
                          <a:spcPts val="0"/>
                        </a:spcAft>
                        <a:buClr>
                          <a:schemeClr val="dk1"/>
                        </a:buClr>
                        <a:buSzPts val="1800"/>
                        <a:buFont typeface="Calibri"/>
                        <a:buNone/>
                      </a:pPr>
                      <a:r>
                        <a:rPr lang="en-IN" sz="1800" u="none" cap="none" strike="noStrike"/>
                        <a:t>DESCRIPTION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2362150">
                <a:tc>
                  <a:txBody>
                    <a:bodyPr/>
                    <a:lstStyle/>
                    <a:p>
                      <a:pPr indent="0" lvl="0" marL="0" marR="0" rtl="0" algn="ctr">
                        <a:lnSpc>
                          <a:spcPct val="250000"/>
                        </a:lnSpc>
                        <a:spcBef>
                          <a:spcPts val="0"/>
                        </a:spcBef>
                        <a:spcAft>
                          <a:spcPts val="0"/>
                        </a:spcAft>
                        <a:buClr>
                          <a:srgbClr val="000000"/>
                        </a:buClr>
                        <a:buSzPts val="1800"/>
                        <a:buFont typeface="Arial"/>
                        <a:buNone/>
                      </a:pPr>
                      <a:r>
                        <a:rPr lang="en-IN" sz="1800" u="none" cap="none" strike="noStrike"/>
                        <a:t>5</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Arial"/>
                        <a:buNone/>
                      </a:pPr>
                      <a:r>
                        <a:rPr b="0" i="0" lang="en-IN" sz="1400" u="none" cap="none" strike="noStrike">
                          <a:solidFill>
                            <a:schemeClr val="dk1"/>
                          </a:solidFill>
                          <a:latin typeface="Calibri"/>
                          <a:ea typeface="Calibri"/>
                          <a:cs typeface="Calibri"/>
                          <a:sym typeface="Calibri"/>
                        </a:rPr>
                        <a:t>Dianne S. Acosta1, Maria Lavelle R. Alquizar2, Cj Alexes Junio3 ,Dyrien Cris Talara4, Mark Van Buladaco5 1234Student, Bachelor of Science in Information Technology, Davao del Norte State del Norte College 5Faculty, Davao del Norte State College / 2020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Arial"/>
                        <a:buNone/>
                      </a:pPr>
                      <a:r>
                        <a:rPr b="0" i="0" lang="en-IN" sz="1400" u="none" cap="none" strike="noStrike">
                          <a:solidFill>
                            <a:schemeClr val="dk1"/>
                          </a:solidFill>
                          <a:latin typeface="Calibri"/>
                          <a:ea typeface="Calibri"/>
                          <a:cs typeface="Calibri"/>
                          <a:sym typeface="Calibri"/>
                        </a:rPr>
                        <a:t>ANALYSIS AND DESIGN OF SALES AND INVENTORY MANAGEMENT SYSTEM FOR YOCHANG GENERAL MERCHANDISE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b="0" i="0" lang="en-IN" sz="1400" u="none" cap="none" strike="noStrike">
                          <a:solidFill>
                            <a:schemeClr val="dk1"/>
                          </a:solidFill>
                          <a:latin typeface="Calibri"/>
                          <a:ea typeface="Calibri"/>
                          <a:cs typeface="Calibri"/>
                          <a:sym typeface="Calibri"/>
                        </a:rPr>
                        <a:t>The design of the interfaces is also categorized as user-friendly due to lack of workplace IT experience. Individuals are not even with an IT background can manage the program. The software "Sales and Inventory System" developed for a company was designed to achieve maximum efficiency and reduce the time required to handle all the tra. It is designed to replace an existing manual recording system which reduces the time taken for calculations and data storage. </a:t>
                      </a:r>
                      <a:endParaRPr sz="1600" u="none" cap="none" strike="noStrike">
                        <a:latin typeface="Times New Roman"/>
                        <a:ea typeface="Times New Roman"/>
                        <a:cs typeface="Times New Roman"/>
                        <a:sym typeface="Times New Roman"/>
                      </a:endParaRPr>
                    </a:p>
                  </a:txBody>
                  <a:tcPr marT="45725" marB="45725" marR="91450" marL="91450"/>
                </a:tc>
              </a:tr>
              <a:tr h="2303250">
                <a:tc>
                  <a:txBody>
                    <a:bodyPr/>
                    <a:lstStyle/>
                    <a:p>
                      <a:pPr indent="0" lvl="0" marL="0" marR="0" rtl="0" algn="ctr">
                        <a:lnSpc>
                          <a:spcPct val="250000"/>
                        </a:lnSpc>
                        <a:spcBef>
                          <a:spcPts val="0"/>
                        </a:spcBef>
                        <a:spcAft>
                          <a:spcPts val="0"/>
                        </a:spcAft>
                        <a:buClr>
                          <a:srgbClr val="000000"/>
                        </a:buClr>
                        <a:buSzPts val="1800"/>
                        <a:buFont typeface="Arial"/>
                        <a:buNone/>
                      </a:pPr>
                      <a:r>
                        <a:rPr lang="en-IN" sz="1800" u="none" cap="none" strike="noStrike"/>
                        <a:t>6</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IN" sz="1400" u="none" cap="none" strike="noStrike">
                          <a:solidFill>
                            <a:schemeClr val="dk1"/>
                          </a:solidFill>
                          <a:latin typeface="Calibri"/>
                          <a:ea typeface="Calibri"/>
                          <a:cs typeface="Calibri"/>
                          <a:sym typeface="Calibri"/>
                        </a:rPr>
                        <a:t>Souvik Paul, Atrayee Chatterjee; Digbijay Guha</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IN" sz="1400" u="none" cap="none" strike="noStrike">
                          <a:solidFill>
                            <a:schemeClr val="dk1"/>
                          </a:solidFill>
                          <a:latin typeface="Calibri"/>
                          <a:ea typeface="Calibri"/>
                          <a:cs typeface="Calibri"/>
                          <a:sym typeface="Calibri"/>
                        </a:rPr>
                        <a:t>BCA Department, The Heritage Academy, India. / 2019</a:t>
                      </a:r>
                      <a:endParaRPr/>
                    </a:p>
                    <a:p>
                      <a:pPr indent="0" lvl="0" marL="0" marR="0" rtl="0" algn="l">
                        <a:lnSpc>
                          <a:spcPct val="100000"/>
                        </a:lnSpc>
                        <a:spcBef>
                          <a:spcPts val="0"/>
                        </a:spcBef>
                        <a:spcAft>
                          <a:spcPts val="0"/>
                        </a:spcAft>
                        <a:buClr>
                          <a:srgbClr val="000000"/>
                        </a:buClr>
                        <a:buSzPts val="11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b="0" i="0" lang="en-IN" sz="1400" u="none" cap="none" strike="noStrike">
                          <a:solidFill>
                            <a:schemeClr val="dk1"/>
                          </a:solidFill>
                          <a:latin typeface="Calibri"/>
                          <a:ea typeface="Calibri"/>
                          <a:cs typeface="Calibri"/>
                          <a:sym typeface="Calibri"/>
                        </a:rPr>
                        <a:t>STUDY OF SMART INVENTORY MANAGEMENT SYSTEM BASED ON THE INTERNET OF THINGS (IOT)</a:t>
                      </a:r>
                      <a:endParaRPr/>
                    </a:p>
                    <a:p>
                      <a:pPr indent="0" lvl="0" marL="0" marR="0" rtl="0" algn="l">
                        <a:lnSpc>
                          <a:spcPct val="100000"/>
                        </a:lnSpc>
                        <a:spcBef>
                          <a:spcPts val="0"/>
                        </a:spcBef>
                        <a:spcAft>
                          <a:spcPts val="0"/>
                        </a:spcAft>
                        <a:buClr>
                          <a:srgbClr val="000000"/>
                        </a:buClr>
                        <a:buSzPts val="1100"/>
                        <a:buFont typeface="Arial"/>
                        <a:buNone/>
                      </a:pPr>
                      <a:r>
                        <a:t/>
                      </a:r>
                      <a:endParaRPr sz="16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sz="16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Arial"/>
                        <a:buNone/>
                      </a:pPr>
                      <a:r>
                        <a:rPr b="0" i="0" lang="en-IN" sz="1400" u="none" cap="none" strike="noStrike">
                          <a:solidFill>
                            <a:schemeClr val="dk1"/>
                          </a:solidFill>
                          <a:latin typeface="Calibri"/>
                          <a:ea typeface="Calibri"/>
                          <a:cs typeface="Calibri"/>
                          <a:sym typeface="Calibri"/>
                        </a:rPr>
                        <a:t>This system has great advantages compared to the traditional mode, and we expect good prospects for its development. Inventory Management is a key area for customer service and cost optimization in any manufacturing setup. As companies turn global and have thousands of components and hundreds of warehouses the inventory becomes a nightmare and a lot of time is spend in tracking inventory and ensuring right shipments.</a:t>
                      </a:r>
                      <a:endParaRPr sz="1600"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6"/>
          <p:cNvSpPr txBox="1"/>
          <p:nvPr>
            <p:ph type="title"/>
          </p:nvPr>
        </p:nvSpPr>
        <p:spPr>
          <a:xfrm>
            <a:off x="838200" y="-254700"/>
            <a:ext cx="10515600" cy="1049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IN" sz="3200">
                <a:latin typeface="Times New Roman"/>
                <a:ea typeface="Times New Roman"/>
                <a:cs typeface="Times New Roman"/>
                <a:sym typeface="Times New Roman"/>
              </a:rPr>
              <a:t>LITERATURE SURVEY</a:t>
            </a:r>
            <a:endParaRPr sz="3200"/>
          </a:p>
        </p:txBody>
      </p:sp>
      <p:graphicFrame>
        <p:nvGraphicFramePr>
          <p:cNvPr id="110" name="Google Shape;110;p6"/>
          <p:cNvGraphicFramePr/>
          <p:nvPr/>
        </p:nvGraphicFramePr>
        <p:xfrm>
          <a:off x="838200" y="627575"/>
          <a:ext cx="3000000" cy="3000000"/>
        </p:xfrm>
        <a:graphic>
          <a:graphicData uri="http://schemas.openxmlformats.org/drawingml/2006/table">
            <a:tbl>
              <a:tblPr bandRow="1" firstRow="1">
                <a:noFill/>
                <a:tableStyleId>{62BF7A08-94A4-4D0D-B81D-A38B6230D4CA}</a:tableStyleId>
              </a:tblPr>
              <a:tblGrid>
                <a:gridCol w="1043875"/>
                <a:gridCol w="2361450"/>
                <a:gridCol w="3187075"/>
                <a:gridCol w="3923200"/>
              </a:tblGrid>
              <a:tr h="981875">
                <a:tc>
                  <a:txBody>
                    <a:bodyPr/>
                    <a:lstStyle/>
                    <a:p>
                      <a:pPr indent="0" lvl="0" marL="0" marR="0" rtl="0" algn="ctr">
                        <a:lnSpc>
                          <a:spcPct val="250000"/>
                        </a:lnSpc>
                        <a:spcBef>
                          <a:spcPts val="0"/>
                        </a:spcBef>
                        <a:spcAft>
                          <a:spcPts val="0"/>
                        </a:spcAft>
                        <a:buClr>
                          <a:schemeClr val="dk1"/>
                        </a:buClr>
                        <a:buSzPts val="1800"/>
                        <a:buFont typeface="Times New Roman"/>
                        <a:buNone/>
                      </a:pPr>
                      <a:r>
                        <a:rPr lang="en-IN" sz="1800" u="none" cap="none" strike="noStrike">
                          <a:latin typeface="Times New Roman"/>
                          <a:ea typeface="Times New Roman"/>
                          <a:cs typeface="Times New Roman"/>
                          <a:sym typeface="Times New Roman"/>
                        </a:rPr>
                        <a:t>S.No.</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250000"/>
                        </a:lnSpc>
                        <a:spcBef>
                          <a:spcPts val="0"/>
                        </a:spcBef>
                        <a:spcAft>
                          <a:spcPts val="0"/>
                        </a:spcAft>
                        <a:buClr>
                          <a:schemeClr val="dk1"/>
                        </a:buClr>
                        <a:buSzPts val="1800"/>
                        <a:buFont typeface="Times New Roman"/>
                        <a:buNone/>
                      </a:pPr>
                      <a:r>
                        <a:rPr lang="en-IN" sz="1800" u="none" cap="none" strike="noStrike">
                          <a:latin typeface="Times New Roman"/>
                          <a:ea typeface="Times New Roman"/>
                          <a:cs typeface="Times New Roman"/>
                          <a:sym typeface="Times New Roman"/>
                        </a:rPr>
                        <a:t>AUTHOR </a:t>
                      </a:r>
                      <a:r>
                        <a:rPr lang="en-IN" sz="1800">
                          <a:latin typeface="Times New Roman"/>
                          <a:ea typeface="Times New Roman"/>
                          <a:cs typeface="Times New Roman"/>
                          <a:sym typeface="Times New Roman"/>
                        </a:rPr>
                        <a:t>&amp; YEAR</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ctr">
                        <a:lnSpc>
                          <a:spcPct val="250000"/>
                        </a:lnSpc>
                        <a:spcBef>
                          <a:spcPts val="0"/>
                        </a:spcBef>
                        <a:spcAft>
                          <a:spcPts val="0"/>
                        </a:spcAft>
                        <a:buClr>
                          <a:schemeClr val="dk1"/>
                        </a:buClr>
                        <a:buSzPts val="1800"/>
                        <a:buFont typeface="Calibri"/>
                        <a:buNone/>
                      </a:pPr>
                      <a:r>
                        <a:rPr lang="en-IN" sz="1800" u="none" cap="none" strike="noStrike"/>
                        <a:t>TITLE</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ctr">
                        <a:lnSpc>
                          <a:spcPct val="250000"/>
                        </a:lnSpc>
                        <a:spcBef>
                          <a:spcPts val="0"/>
                        </a:spcBef>
                        <a:spcAft>
                          <a:spcPts val="0"/>
                        </a:spcAft>
                        <a:buClr>
                          <a:schemeClr val="dk1"/>
                        </a:buClr>
                        <a:buSzPts val="1800"/>
                        <a:buFont typeface="Calibri"/>
                        <a:buNone/>
                      </a:pPr>
                      <a:r>
                        <a:rPr lang="en-IN" sz="1800" u="none" cap="none" strike="noStrike"/>
                        <a:t>DESCRIPTION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2022550">
                <a:tc>
                  <a:txBody>
                    <a:bodyPr/>
                    <a:lstStyle/>
                    <a:p>
                      <a:pPr indent="0" lvl="0" marL="0" marR="0" rtl="0" algn="ctr">
                        <a:lnSpc>
                          <a:spcPct val="250000"/>
                        </a:lnSpc>
                        <a:spcBef>
                          <a:spcPts val="0"/>
                        </a:spcBef>
                        <a:spcAft>
                          <a:spcPts val="0"/>
                        </a:spcAft>
                        <a:buClr>
                          <a:srgbClr val="000000"/>
                        </a:buClr>
                        <a:buSzPts val="1800"/>
                        <a:buFont typeface="Arial"/>
                        <a:buNone/>
                      </a:pPr>
                      <a:r>
                        <a:rPr lang="en-IN" sz="1800" u="none" cap="none" strike="noStrike"/>
                        <a:t>7</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IN" sz="1400" u="none" cap="none" strike="noStrike">
                          <a:solidFill>
                            <a:schemeClr val="dk1"/>
                          </a:solidFill>
                          <a:latin typeface="Calibri"/>
                          <a:ea typeface="Calibri"/>
                          <a:cs typeface="Calibri"/>
                          <a:sym typeface="Calibri"/>
                        </a:rPr>
                        <a:t>Hamza BELARBI</a:t>
                      </a:r>
                      <a:endParaRPr/>
                    </a:p>
                    <a:p>
                      <a:pPr indent="0" lvl="0" marL="0" marR="0" rtl="0" algn="l">
                        <a:lnSpc>
                          <a:spcPct val="100000"/>
                        </a:lnSpc>
                        <a:spcBef>
                          <a:spcPts val="0"/>
                        </a:spcBef>
                        <a:spcAft>
                          <a:spcPts val="0"/>
                        </a:spcAft>
                        <a:buNone/>
                      </a:pPr>
                      <a:r>
                        <a:rPr b="0" i="0" lang="en-IN" sz="1400" u="none" cap="none" strike="noStrike">
                          <a:solidFill>
                            <a:schemeClr val="dk1"/>
                          </a:solidFill>
                          <a:latin typeface="Calibri"/>
                          <a:ea typeface="Calibri"/>
                          <a:cs typeface="Calibri"/>
                          <a:sym typeface="Calibri"/>
                        </a:rPr>
                        <a:t>1,, Abdelali TAJMOUATI LMEET, FST of Settat, Hassan 1st UniversitySettat, Morocco / 2016</a:t>
                      </a:r>
                      <a:endParaRPr/>
                    </a:p>
                  </a:txBody>
                  <a:tcPr marT="45725" marB="45725" marR="91450" marL="91450"/>
                </a:tc>
                <a:tc>
                  <a:txBody>
                    <a:bodyPr/>
                    <a:lstStyle/>
                    <a:p>
                      <a:pPr indent="0" lvl="0" marL="0" marR="0" rtl="0" algn="l">
                        <a:lnSpc>
                          <a:spcPct val="100000"/>
                        </a:lnSpc>
                        <a:spcBef>
                          <a:spcPts val="0"/>
                        </a:spcBef>
                        <a:spcAft>
                          <a:spcPts val="0"/>
                        </a:spcAft>
                        <a:buNone/>
                      </a:pPr>
                      <a:r>
                        <a:rPr b="0" i="0" lang="en-IN" sz="1400" u="none" cap="none" strike="noStrike">
                          <a:solidFill>
                            <a:schemeClr val="dk1"/>
                          </a:solidFill>
                          <a:latin typeface="Calibri"/>
                          <a:ea typeface="Calibri"/>
                          <a:cs typeface="Calibri"/>
                          <a:sym typeface="Calibri"/>
                        </a:rPr>
                        <a:t>Predictive Analysis of Big Data in Retail Industry</a:t>
                      </a:r>
                      <a:endParaRPr/>
                    </a:p>
                  </a:txBody>
                  <a:tcPr marT="45725" marB="45725" marR="91450" marL="91450"/>
                </a:tc>
                <a:tc>
                  <a:txBody>
                    <a:bodyPr/>
                    <a:lstStyle/>
                    <a:p>
                      <a:pPr indent="0" lvl="0" marL="0" marR="0" rtl="0" algn="l">
                        <a:lnSpc>
                          <a:spcPct val="100000"/>
                        </a:lnSpc>
                        <a:spcBef>
                          <a:spcPts val="0"/>
                        </a:spcBef>
                        <a:spcAft>
                          <a:spcPts val="0"/>
                        </a:spcAft>
                        <a:buNone/>
                      </a:pPr>
                      <a:r>
                        <a:rPr b="0" i="0" lang="en-IN" sz="1400" u="none" cap="none" strike="noStrike">
                          <a:solidFill>
                            <a:schemeClr val="dk1"/>
                          </a:solidFill>
                          <a:latin typeface="Calibri"/>
                          <a:ea typeface="Calibri"/>
                          <a:cs typeface="Calibri"/>
                          <a:sym typeface="Calibri"/>
                        </a:rPr>
                        <a:t>The uses of big data analytics are notexclusive to one industry. In retail we can use big data to makedecision about pricing and merchandising. In this paper weprovide a summary the state-of-the-art research on big dataanalytics.</a:t>
                      </a:r>
                      <a:endParaRPr/>
                    </a:p>
                    <a:p>
                      <a:pPr indent="0" lvl="0" marL="0" marR="0" rtl="0" algn="l">
                        <a:lnSpc>
                          <a:spcPct val="100000"/>
                        </a:lnSpc>
                        <a:spcBef>
                          <a:spcPts val="0"/>
                        </a:spcBef>
                        <a:spcAft>
                          <a:spcPts val="0"/>
                        </a:spcAft>
                        <a:buNone/>
                      </a:pPr>
                      <a:r>
                        <a:rPr b="0" i="1" lang="en-IN" sz="1400" u="none" cap="none" strike="noStrike">
                          <a:solidFill>
                            <a:schemeClr val="dk1"/>
                          </a:solidFill>
                          <a:latin typeface="Calibri"/>
                          <a:ea typeface="Calibri"/>
                          <a:cs typeface="Calibri"/>
                          <a:sym typeface="Calibri"/>
                        </a:rPr>
                        <a:t> </a:t>
                      </a:r>
                      <a:endParaRPr b="0" i="0" sz="1400" u="none" cap="none" strike="noStrike">
                        <a:solidFill>
                          <a:schemeClr val="dk1"/>
                        </a:solidFill>
                        <a:latin typeface="Calibri"/>
                        <a:ea typeface="Calibri"/>
                        <a:cs typeface="Calibri"/>
                        <a:sym typeface="Calibri"/>
                      </a:endParaRPr>
                    </a:p>
                  </a:txBody>
                  <a:tcPr marT="45725" marB="45725" marR="91450" marL="91450"/>
                </a:tc>
              </a:tr>
              <a:tr h="2303250">
                <a:tc>
                  <a:txBody>
                    <a:bodyPr/>
                    <a:lstStyle/>
                    <a:p>
                      <a:pPr indent="0" lvl="0" marL="0" marR="0" rtl="0" algn="ctr">
                        <a:lnSpc>
                          <a:spcPct val="250000"/>
                        </a:lnSpc>
                        <a:spcBef>
                          <a:spcPts val="0"/>
                        </a:spcBef>
                        <a:spcAft>
                          <a:spcPts val="0"/>
                        </a:spcAft>
                        <a:buClr>
                          <a:srgbClr val="000000"/>
                        </a:buClr>
                        <a:buSzPts val="1800"/>
                        <a:buFont typeface="Arial"/>
                        <a:buNone/>
                      </a:pPr>
                      <a:r>
                        <a:rPr lang="en-IN" sz="1800" u="none" cap="none" strike="noStrike"/>
                        <a:t>8</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Arial"/>
                        <a:buNone/>
                      </a:pPr>
                      <a:r>
                        <a:rPr lang="en-IN" sz="1800" u="none" cap="none" strike="noStrike"/>
                        <a:t>V.Vijaya Lakshmi Asst. Professor, GNITS, Hyderabad, INDIA K. Ranganath / 2016</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Arial"/>
                        <a:buNone/>
                      </a:pPr>
                      <a:r>
                        <a:rPr lang="en-IN" sz="1600" u="none" cap="none" strike="noStrike">
                          <a:latin typeface="Times New Roman"/>
                          <a:ea typeface="Times New Roman"/>
                          <a:cs typeface="Times New Roman"/>
                          <a:sym typeface="Times New Roman"/>
                        </a:rPr>
                        <a:t>Inventory Management</a:t>
                      </a:r>
                      <a:endParaRPr sz="16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n-IN" sz="1600" u="none" cap="none" strike="noStrike"/>
                        <a:t>. An efficient inventory management ensures continuous production by maintaining inventory at a satisfactory level. It also minimizes capital investment and cost of inventory by avoiding stock-pile of product. Efficient and Effective Inventory Management goes a long way in successful running and survival of business firm. </a:t>
                      </a:r>
                      <a:endParaRPr sz="1600"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7"/>
          <p:cNvSpPr txBox="1"/>
          <p:nvPr>
            <p:ph type="title"/>
          </p:nvPr>
        </p:nvSpPr>
        <p:spPr>
          <a:xfrm>
            <a:off x="838200" y="-254700"/>
            <a:ext cx="10515600" cy="1049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IN" sz="3200">
                <a:latin typeface="Times New Roman"/>
                <a:ea typeface="Times New Roman"/>
                <a:cs typeface="Times New Roman"/>
                <a:sym typeface="Times New Roman"/>
              </a:rPr>
              <a:t>LITERATURE SURVEY</a:t>
            </a:r>
            <a:endParaRPr sz="3200"/>
          </a:p>
        </p:txBody>
      </p:sp>
      <p:graphicFrame>
        <p:nvGraphicFramePr>
          <p:cNvPr id="116" name="Google Shape;116;p7"/>
          <p:cNvGraphicFramePr/>
          <p:nvPr/>
        </p:nvGraphicFramePr>
        <p:xfrm>
          <a:off x="838200" y="627575"/>
          <a:ext cx="3000000" cy="3000000"/>
        </p:xfrm>
        <a:graphic>
          <a:graphicData uri="http://schemas.openxmlformats.org/drawingml/2006/table">
            <a:tbl>
              <a:tblPr bandRow="1" firstRow="1">
                <a:noFill/>
                <a:tableStyleId>{62BF7A08-94A4-4D0D-B81D-A38B6230D4CA}</a:tableStyleId>
              </a:tblPr>
              <a:tblGrid>
                <a:gridCol w="1043875"/>
                <a:gridCol w="2361450"/>
                <a:gridCol w="3187075"/>
                <a:gridCol w="3923200"/>
              </a:tblGrid>
              <a:tr h="981875">
                <a:tc>
                  <a:txBody>
                    <a:bodyPr/>
                    <a:lstStyle/>
                    <a:p>
                      <a:pPr indent="0" lvl="0" marL="0" marR="0" rtl="0" algn="ctr">
                        <a:lnSpc>
                          <a:spcPct val="250000"/>
                        </a:lnSpc>
                        <a:spcBef>
                          <a:spcPts val="0"/>
                        </a:spcBef>
                        <a:spcAft>
                          <a:spcPts val="0"/>
                        </a:spcAft>
                        <a:buClr>
                          <a:schemeClr val="dk1"/>
                        </a:buClr>
                        <a:buSzPts val="1800"/>
                        <a:buFont typeface="Times New Roman"/>
                        <a:buNone/>
                      </a:pPr>
                      <a:r>
                        <a:rPr lang="en-IN" sz="1800" u="none" cap="none" strike="noStrike">
                          <a:latin typeface="Times New Roman"/>
                          <a:ea typeface="Times New Roman"/>
                          <a:cs typeface="Times New Roman"/>
                          <a:sym typeface="Times New Roman"/>
                        </a:rPr>
                        <a:t>S.No.</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250000"/>
                        </a:lnSpc>
                        <a:spcBef>
                          <a:spcPts val="0"/>
                        </a:spcBef>
                        <a:spcAft>
                          <a:spcPts val="0"/>
                        </a:spcAft>
                        <a:buClr>
                          <a:schemeClr val="dk1"/>
                        </a:buClr>
                        <a:buSzPts val="1800"/>
                        <a:buFont typeface="Times New Roman"/>
                        <a:buNone/>
                      </a:pPr>
                      <a:r>
                        <a:rPr lang="en-IN" sz="1800" u="none" cap="none" strike="noStrike">
                          <a:latin typeface="Times New Roman"/>
                          <a:ea typeface="Times New Roman"/>
                          <a:cs typeface="Times New Roman"/>
                          <a:sym typeface="Times New Roman"/>
                        </a:rPr>
                        <a:t>AUTHOR </a:t>
                      </a:r>
                      <a:r>
                        <a:rPr lang="en-IN" sz="1800">
                          <a:latin typeface="Times New Roman"/>
                          <a:ea typeface="Times New Roman"/>
                          <a:cs typeface="Times New Roman"/>
                          <a:sym typeface="Times New Roman"/>
                        </a:rPr>
                        <a:t>&amp; YEAR</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ctr">
                        <a:lnSpc>
                          <a:spcPct val="250000"/>
                        </a:lnSpc>
                        <a:spcBef>
                          <a:spcPts val="0"/>
                        </a:spcBef>
                        <a:spcAft>
                          <a:spcPts val="0"/>
                        </a:spcAft>
                        <a:buClr>
                          <a:schemeClr val="dk1"/>
                        </a:buClr>
                        <a:buSzPts val="1800"/>
                        <a:buFont typeface="Calibri"/>
                        <a:buNone/>
                      </a:pPr>
                      <a:r>
                        <a:rPr lang="en-IN" sz="1800" u="none" cap="none" strike="noStrike"/>
                        <a:t>TITLE</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ctr">
                        <a:lnSpc>
                          <a:spcPct val="250000"/>
                        </a:lnSpc>
                        <a:spcBef>
                          <a:spcPts val="0"/>
                        </a:spcBef>
                        <a:spcAft>
                          <a:spcPts val="0"/>
                        </a:spcAft>
                        <a:buClr>
                          <a:schemeClr val="dk1"/>
                        </a:buClr>
                        <a:buSzPts val="1800"/>
                        <a:buFont typeface="Calibri"/>
                        <a:buNone/>
                      </a:pPr>
                      <a:r>
                        <a:rPr lang="en-IN" sz="1800" u="none" cap="none" strike="noStrike"/>
                        <a:t>DESCRIPTION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1541450">
                <a:tc>
                  <a:txBody>
                    <a:bodyPr/>
                    <a:lstStyle/>
                    <a:p>
                      <a:pPr indent="0" lvl="0" marL="0" marR="0" rtl="0" algn="ctr">
                        <a:lnSpc>
                          <a:spcPct val="250000"/>
                        </a:lnSpc>
                        <a:spcBef>
                          <a:spcPts val="0"/>
                        </a:spcBef>
                        <a:spcAft>
                          <a:spcPts val="0"/>
                        </a:spcAft>
                        <a:buClr>
                          <a:srgbClr val="000000"/>
                        </a:buClr>
                        <a:buSzPts val="1800"/>
                        <a:buFont typeface="Arial"/>
                        <a:buNone/>
                      </a:pPr>
                      <a:r>
                        <a:rPr lang="en-IN" sz="1800" u="none" cap="none" strike="noStrike"/>
                        <a:t>9</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Rashmi Mishra, Puneet Shukla Department.of Applied Science&amp; Humanities (Mathematics) G.L. Bajaj Institute of Technology &amp; Management, Greater Noida</a:t>
                      </a:r>
                      <a:endParaRPr/>
                    </a:p>
                    <a:p>
                      <a:pPr indent="0" lvl="0" marL="0" marR="0" rtl="0" algn="l">
                        <a:lnSpc>
                          <a:spcPct val="100000"/>
                        </a:lnSpc>
                        <a:spcBef>
                          <a:spcPts val="0"/>
                        </a:spcBef>
                        <a:spcAft>
                          <a:spcPts val="0"/>
                        </a:spcAft>
                        <a:buClr>
                          <a:srgbClr val="000000"/>
                        </a:buClr>
                        <a:buSzPts val="1400"/>
                        <a:buFont typeface="Arial"/>
                        <a:buNone/>
                      </a:pPr>
                      <a:r>
                        <a:rPr lang="en-IN"/>
                        <a:t>/ 2018</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Arial"/>
                        <a:buNone/>
                      </a:pPr>
                      <a:r>
                        <a:rPr lang="en-IN" sz="1400" u="none" cap="none" strike="noStrike"/>
                        <a:t>INVENTORY CONTROL SYSTEM</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n-IN" sz="1600" u="none" cap="none" strike="noStrike"/>
                        <a:t>In the present paper , an attempt is made to provide an up-to-date and complete review of existing literature, concentrating on descriptions of the characteristics and types of inventory control models that have been developed by Indian as well as Foreign authors</a:t>
                      </a:r>
                      <a:endParaRPr sz="1600" u="none" cap="none" strike="noStrike">
                        <a:latin typeface="Times New Roman"/>
                        <a:ea typeface="Times New Roman"/>
                        <a:cs typeface="Times New Roman"/>
                        <a:sym typeface="Times New Roman"/>
                      </a:endParaRPr>
                    </a:p>
                  </a:txBody>
                  <a:tcPr marT="45725" marB="45725" marR="91450" marL="91450"/>
                </a:tc>
              </a:tr>
              <a:tr h="2303250">
                <a:tc>
                  <a:txBody>
                    <a:bodyPr/>
                    <a:lstStyle/>
                    <a:p>
                      <a:pPr indent="0" lvl="0" marL="0" marR="0" rtl="0" algn="ctr">
                        <a:lnSpc>
                          <a:spcPct val="250000"/>
                        </a:lnSpc>
                        <a:spcBef>
                          <a:spcPts val="0"/>
                        </a:spcBef>
                        <a:spcAft>
                          <a:spcPts val="0"/>
                        </a:spcAft>
                        <a:buClr>
                          <a:srgbClr val="000000"/>
                        </a:buClr>
                        <a:buSzPts val="1800"/>
                        <a:buFont typeface="Arial"/>
                        <a:buNone/>
                      </a:pPr>
                      <a:r>
                        <a:rPr lang="en-IN" sz="1800" u="none" cap="none" strike="noStrike"/>
                        <a:t>10</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Varalakshmi G S1 , Asst Prof. Shivaleela S2 Student, Dept of MCA, Dr.Ambedkar Institute of Technology, Bengaluru-560056, Karnataka, India /2021</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Arial"/>
                        <a:buNone/>
                      </a:pPr>
                      <a:r>
                        <a:rPr lang="en-IN" sz="1600" u="none" cap="none" strike="noStrike"/>
                        <a:t>Inventory Management System</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n-IN" sz="1600" u="none" cap="none" strike="noStrike"/>
                        <a:t>The inventory management system has a number of features. This web application has logical tools for evaluating ideal inventory levels and selecting the appropriate replenishment strategies automatically. It also has capabilities like the ability to identify stock levels, compute reorder points automatically, and highlight potential stock-outs</a:t>
                      </a:r>
                      <a:endParaRPr sz="1600"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8"/>
          <p:cNvSpPr txBox="1"/>
          <p:nvPr>
            <p:ph type="title"/>
          </p:nvPr>
        </p:nvSpPr>
        <p:spPr>
          <a:xfrm>
            <a:off x="838200" y="-254700"/>
            <a:ext cx="10515600" cy="1049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IN" sz="3200">
                <a:latin typeface="Times New Roman"/>
                <a:ea typeface="Times New Roman"/>
                <a:cs typeface="Times New Roman"/>
                <a:sym typeface="Times New Roman"/>
              </a:rPr>
              <a:t>LITERATURE SURVEY</a:t>
            </a:r>
            <a:endParaRPr sz="3200"/>
          </a:p>
        </p:txBody>
      </p:sp>
      <p:graphicFrame>
        <p:nvGraphicFramePr>
          <p:cNvPr id="122" name="Google Shape;122;p8"/>
          <p:cNvGraphicFramePr/>
          <p:nvPr/>
        </p:nvGraphicFramePr>
        <p:xfrm>
          <a:off x="838200" y="467225"/>
          <a:ext cx="3000000" cy="3000000"/>
        </p:xfrm>
        <a:graphic>
          <a:graphicData uri="http://schemas.openxmlformats.org/drawingml/2006/table">
            <a:tbl>
              <a:tblPr bandRow="1" firstRow="1">
                <a:noFill/>
                <a:tableStyleId>{62BF7A08-94A4-4D0D-B81D-A38B6230D4CA}</a:tableStyleId>
              </a:tblPr>
              <a:tblGrid>
                <a:gridCol w="1043875"/>
                <a:gridCol w="2361450"/>
                <a:gridCol w="3187075"/>
                <a:gridCol w="3923200"/>
              </a:tblGrid>
              <a:tr h="842200">
                <a:tc>
                  <a:txBody>
                    <a:bodyPr/>
                    <a:lstStyle/>
                    <a:p>
                      <a:pPr indent="0" lvl="0" marL="0" marR="0" rtl="0" algn="ctr">
                        <a:lnSpc>
                          <a:spcPct val="250000"/>
                        </a:lnSpc>
                        <a:spcBef>
                          <a:spcPts val="0"/>
                        </a:spcBef>
                        <a:spcAft>
                          <a:spcPts val="0"/>
                        </a:spcAft>
                        <a:buClr>
                          <a:schemeClr val="dk1"/>
                        </a:buClr>
                        <a:buSzPts val="1800"/>
                        <a:buFont typeface="Times New Roman"/>
                        <a:buNone/>
                      </a:pPr>
                      <a:r>
                        <a:rPr lang="en-IN" sz="1800" u="none" cap="none" strike="noStrike">
                          <a:latin typeface="Times New Roman"/>
                          <a:ea typeface="Times New Roman"/>
                          <a:cs typeface="Times New Roman"/>
                          <a:sym typeface="Times New Roman"/>
                        </a:rPr>
                        <a:t>S.No.</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250000"/>
                        </a:lnSpc>
                        <a:spcBef>
                          <a:spcPts val="0"/>
                        </a:spcBef>
                        <a:spcAft>
                          <a:spcPts val="0"/>
                        </a:spcAft>
                        <a:buClr>
                          <a:schemeClr val="dk1"/>
                        </a:buClr>
                        <a:buSzPts val="1800"/>
                        <a:buFont typeface="Times New Roman"/>
                        <a:buNone/>
                      </a:pPr>
                      <a:r>
                        <a:rPr lang="en-IN" sz="1800" u="none" cap="none" strike="noStrike">
                          <a:latin typeface="Times New Roman"/>
                          <a:ea typeface="Times New Roman"/>
                          <a:cs typeface="Times New Roman"/>
                          <a:sym typeface="Times New Roman"/>
                        </a:rPr>
                        <a:t>AUTHOR </a:t>
                      </a:r>
                      <a:r>
                        <a:rPr lang="en-IN" sz="1800">
                          <a:latin typeface="Times New Roman"/>
                          <a:ea typeface="Times New Roman"/>
                          <a:cs typeface="Times New Roman"/>
                          <a:sym typeface="Times New Roman"/>
                        </a:rPr>
                        <a:t>&amp; YEAR</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ctr">
                        <a:lnSpc>
                          <a:spcPct val="250000"/>
                        </a:lnSpc>
                        <a:spcBef>
                          <a:spcPts val="0"/>
                        </a:spcBef>
                        <a:spcAft>
                          <a:spcPts val="0"/>
                        </a:spcAft>
                        <a:buClr>
                          <a:schemeClr val="dk1"/>
                        </a:buClr>
                        <a:buSzPts val="1800"/>
                        <a:buFont typeface="Calibri"/>
                        <a:buNone/>
                      </a:pPr>
                      <a:r>
                        <a:rPr lang="en-IN" sz="1800" u="none" cap="none" strike="noStrike"/>
                        <a:t>TITLE</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ctr">
                        <a:lnSpc>
                          <a:spcPct val="250000"/>
                        </a:lnSpc>
                        <a:spcBef>
                          <a:spcPts val="0"/>
                        </a:spcBef>
                        <a:spcAft>
                          <a:spcPts val="0"/>
                        </a:spcAft>
                        <a:buClr>
                          <a:schemeClr val="dk1"/>
                        </a:buClr>
                        <a:buSzPts val="1800"/>
                        <a:buFont typeface="Calibri"/>
                        <a:buNone/>
                      </a:pPr>
                      <a:r>
                        <a:rPr lang="en-IN" sz="1800" u="none" cap="none" strike="noStrike"/>
                        <a:t>DESCRIPTION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2404275">
                <a:tc>
                  <a:txBody>
                    <a:bodyPr/>
                    <a:lstStyle/>
                    <a:p>
                      <a:pPr indent="0" lvl="0" marL="0" marR="0" rtl="0" algn="ctr">
                        <a:lnSpc>
                          <a:spcPct val="250000"/>
                        </a:lnSpc>
                        <a:spcBef>
                          <a:spcPts val="0"/>
                        </a:spcBef>
                        <a:spcAft>
                          <a:spcPts val="0"/>
                        </a:spcAft>
                        <a:buClr>
                          <a:srgbClr val="000000"/>
                        </a:buClr>
                        <a:buSzPts val="1800"/>
                        <a:buFont typeface="Arial"/>
                        <a:buNone/>
                      </a:pPr>
                      <a:r>
                        <a:rPr lang="en-IN" sz="1800" u="none" cap="none" strike="noStrike"/>
                        <a:t>11</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IN" sz="1400" u="sng" cap="none" strike="noStrike">
                          <a:solidFill>
                            <a:schemeClr val="dk1"/>
                          </a:solidFill>
                          <a:latin typeface="Calibri"/>
                          <a:ea typeface="Calibri"/>
                          <a:cs typeface="Calibri"/>
                          <a:sym typeface="Calibri"/>
                          <a:hlinkClick r:id="rId3">
                            <a:extLst>
                              <a:ext uri="{A12FA001-AC4F-418D-AE19-62706E023703}">
                                <ahyp:hlinkClr val="tx"/>
                              </a:ext>
                            </a:extLst>
                          </a:hlinkClick>
                        </a:rPr>
                        <a:t>Cinthya Vanessa Muñoz Macas</a:t>
                      </a:r>
                      <a:r>
                        <a:rPr b="0" i="0" lang="en-IN" sz="1400" u="none" cap="none" strike="noStrike">
                          <a:solidFill>
                            <a:schemeClr val="dk1"/>
                          </a:solidFill>
                          <a:latin typeface="Calibri"/>
                          <a:ea typeface="Calibri"/>
                          <a:cs typeface="Calibri"/>
                          <a:sym typeface="Calibri"/>
                        </a:rPr>
                        <a:t>, </a:t>
                      </a:r>
                      <a:r>
                        <a:rPr b="0" i="0" lang="en-IN" sz="1400" u="sng" cap="none" strike="noStrike">
                          <a:solidFill>
                            <a:schemeClr val="dk1"/>
                          </a:solidFill>
                          <a:latin typeface="Calibri"/>
                          <a:ea typeface="Calibri"/>
                          <a:cs typeface="Calibri"/>
                          <a:sym typeface="Calibri"/>
                          <a:hlinkClick r:id="rId4">
                            <a:extLst>
                              <a:ext uri="{A12FA001-AC4F-418D-AE19-62706E023703}">
                                <ahyp:hlinkClr val="tx"/>
                              </a:ext>
                            </a:extLst>
                          </a:hlinkClick>
                        </a:rPr>
                        <a:t>Jorge Andrés Espinoza Aguirre</a:t>
                      </a:r>
                      <a:r>
                        <a:rPr b="0" i="0" lang="en-IN" sz="1400" u="none" cap="none" strike="noStrike">
                          <a:solidFill>
                            <a:schemeClr val="dk1"/>
                          </a:solidFill>
                          <a:latin typeface="Calibri"/>
                          <a:ea typeface="Calibri"/>
                          <a:cs typeface="Calibri"/>
                          <a:sym typeface="Calibri"/>
                        </a:rPr>
                        <a:t>, </a:t>
                      </a:r>
                      <a:r>
                        <a:rPr b="0" i="0" lang="en-IN" sz="1400" u="sng" cap="none" strike="noStrike">
                          <a:solidFill>
                            <a:schemeClr val="dk1"/>
                          </a:solidFill>
                          <a:latin typeface="Calibri"/>
                          <a:ea typeface="Calibri"/>
                          <a:cs typeface="Calibri"/>
                          <a:sym typeface="Calibri"/>
                          <a:hlinkClick r:id="rId5">
                            <a:extLst>
                              <a:ext uri="{A12FA001-AC4F-418D-AE19-62706E023703}">
                                <ahyp:hlinkClr val="tx"/>
                              </a:ext>
                            </a:extLst>
                          </a:hlinkClick>
                        </a:rPr>
                        <a:t>Rodrigo Arcentales-Carrión</a:t>
                      </a:r>
                      <a:r>
                        <a:rPr b="0" i="0" lang="en-IN" sz="1400" u="none" cap="none" strike="noStrike">
                          <a:solidFill>
                            <a:schemeClr val="dk1"/>
                          </a:solidFill>
                          <a:latin typeface="Calibri"/>
                          <a:ea typeface="Calibri"/>
                          <a:cs typeface="Calibri"/>
                          <a:sym typeface="Calibri"/>
                        </a:rPr>
                        <a:t>, </a:t>
                      </a:r>
                      <a:r>
                        <a:rPr b="0" i="0" lang="en-IN" sz="1400" u="sng" cap="none" strike="noStrike">
                          <a:solidFill>
                            <a:schemeClr val="dk1"/>
                          </a:solidFill>
                          <a:latin typeface="Calibri"/>
                          <a:ea typeface="Calibri"/>
                          <a:cs typeface="Calibri"/>
                          <a:sym typeface="Calibri"/>
                          <a:hlinkClick r:id="rId6">
                            <a:extLst>
                              <a:ext uri="{A12FA001-AC4F-418D-AE19-62706E023703}">
                                <ahyp:hlinkClr val="tx"/>
                              </a:ext>
                            </a:extLst>
                          </a:hlinkClick>
                        </a:rPr>
                        <a:t>Mario Peña</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IN" sz="1400" u="none" cap="none" strike="noStrike">
                          <a:solidFill>
                            <a:schemeClr val="dk1"/>
                          </a:solidFill>
                          <a:latin typeface="Calibri"/>
                          <a:ea typeface="Calibri"/>
                          <a:cs typeface="Calibri"/>
                          <a:sym typeface="Calibri"/>
                        </a:rPr>
                        <a:t>Research Department (DIUC), University of Cuenca, Cuenca, Ecuador</a:t>
                      </a:r>
                      <a:r>
                        <a:rPr lang="en-IN"/>
                        <a:t> / 2021</a:t>
                      </a:r>
                      <a:br>
                        <a:rPr b="0" i="0" lang="en-IN" sz="1400" u="none" cap="none" strike="noStrike">
                          <a:solidFill>
                            <a:schemeClr val="dk1"/>
                          </a:solidFill>
                          <a:latin typeface="Calibri"/>
                          <a:ea typeface="Calibri"/>
                          <a:cs typeface="Calibri"/>
                          <a:sym typeface="Calibri"/>
                        </a:rPr>
                      </a:br>
                      <a:endParaRPr sz="14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None/>
                      </a:pPr>
                      <a:r>
                        <a:rPr b="0" i="0" lang="en-IN" sz="1400" u="none" cap="none" strike="noStrike">
                          <a:solidFill>
                            <a:schemeClr val="dk1"/>
                          </a:solidFill>
                          <a:latin typeface="Calibri"/>
                          <a:ea typeface="Calibri"/>
                          <a:cs typeface="Calibri"/>
                          <a:sym typeface="Calibri"/>
                        </a:rPr>
                        <a:t>Inventory management for retail companies</a:t>
                      </a:r>
                      <a:endParaRPr/>
                    </a:p>
                    <a:p>
                      <a:pPr indent="0" lvl="0" marL="0" marR="0" rtl="0" algn="l">
                        <a:lnSpc>
                          <a:spcPct val="100000"/>
                        </a:lnSpc>
                        <a:spcBef>
                          <a:spcPts val="0"/>
                        </a:spcBef>
                        <a:spcAft>
                          <a:spcPts val="0"/>
                        </a:spcAft>
                        <a:buClr>
                          <a:schemeClr val="dk1"/>
                        </a:buClr>
                        <a:buSzPts val="11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b="0" i="0" lang="en-IN" sz="1400" u="none" cap="none" strike="noStrike">
                          <a:solidFill>
                            <a:schemeClr val="dk1"/>
                          </a:solidFill>
                          <a:latin typeface="Calibri"/>
                          <a:ea typeface="Calibri"/>
                          <a:cs typeface="Calibri"/>
                          <a:sym typeface="Calibri"/>
                        </a:rPr>
                        <a:t> The primary outcomes of this study are the leading inventory management systems and models, the Key Performance Indicators (KPIs) for their correct management, and the benefits and challenges for choosing or adopting an efficient inventory control and management system.</a:t>
                      </a:r>
                      <a:endParaRPr sz="1600" u="none" cap="none" strike="noStrike">
                        <a:latin typeface="Times New Roman"/>
                        <a:ea typeface="Times New Roman"/>
                        <a:cs typeface="Times New Roman"/>
                        <a:sym typeface="Times New Roman"/>
                      </a:endParaRPr>
                    </a:p>
                  </a:txBody>
                  <a:tcPr marT="45725" marB="45725" marR="91450" marL="91450"/>
                </a:tc>
              </a:tr>
              <a:tr h="2134800">
                <a:tc>
                  <a:txBody>
                    <a:bodyPr/>
                    <a:lstStyle/>
                    <a:p>
                      <a:pPr indent="0" lvl="0" marL="0" marR="0" rtl="0" algn="ctr">
                        <a:lnSpc>
                          <a:spcPct val="250000"/>
                        </a:lnSpc>
                        <a:spcBef>
                          <a:spcPts val="0"/>
                        </a:spcBef>
                        <a:spcAft>
                          <a:spcPts val="0"/>
                        </a:spcAft>
                        <a:buClr>
                          <a:srgbClr val="000000"/>
                        </a:buClr>
                        <a:buSzPts val="1800"/>
                        <a:buFont typeface="Arial"/>
                        <a:buNone/>
                      </a:pPr>
                      <a:r>
                        <a:rPr lang="en-IN" sz="1800" u="none" cap="none" strike="noStrike"/>
                        <a:t>12</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Arial"/>
                        <a:buNone/>
                      </a:pPr>
                      <a:r>
                        <a:rPr lang="en-IN" sz="1800" u="none" cap="none" strike="noStrike"/>
                        <a:t>Anish Singh Maharjan, Mandip Humagain</a:t>
                      </a:r>
                      <a:endParaRPr sz="1800" u="none" cap="none" strike="noStrike"/>
                    </a:p>
                    <a:p>
                      <a:pPr indent="0" lvl="0" marL="0" marR="0" rtl="0" algn="l">
                        <a:lnSpc>
                          <a:spcPct val="100000"/>
                        </a:lnSpc>
                        <a:spcBef>
                          <a:spcPts val="0"/>
                        </a:spcBef>
                        <a:spcAft>
                          <a:spcPts val="0"/>
                        </a:spcAft>
                        <a:buClr>
                          <a:schemeClr val="dk1"/>
                        </a:buClr>
                        <a:buSzPts val="1100"/>
                        <a:buFont typeface="Arial"/>
                        <a:buNone/>
                      </a:pPr>
                      <a:r>
                        <a:rPr lang="en-IN" sz="1800" u="none" cap="none" strike="noStrike"/>
                        <a:t>POKHARA UNIVERSITY / 2016</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IN" sz="1400" u="none" cap="none" strike="noStrike">
                          <a:solidFill>
                            <a:schemeClr val="dk1"/>
                          </a:solidFill>
                          <a:latin typeface="Calibri"/>
                          <a:ea typeface="Calibri"/>
                          <a:cs typeface="Calibri"/>
                          <a:sym typeface="Calibri"/>
                        </a:rPr>
                        <a:t>Inventory Management System</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n-IN" sz="1600" u="none" cap="none" strike="noStrike">
                          <a:latin typeface="Times New Roman"/>
                          <a:ea typeface="Times New Roman"/>
                          <a:cs typeface="Times New Roman"/>
                          <a:sym typeface="Times New Roman"/>
                        </a:rPr>
                        <a:t>In this system we are solving different problem affecting to</a:t>
                      </a:r>
                      <a:endParaRPr/>
                    </a:p>
                    <a:p>
                      <a:pPr indent="0" lvl="0" marL="0" marR="0" rtl="0" algn="l">
                        <a:lnSpc>
                          <a:spcPct val="100000"/>
                        </a:lnSpc>
                        <a:spcBef>
                          <a:spcPts val="0"/>
                        </a:spcBef>
                        <a:spcAft>
                          <a:spcPts val="0"/>
                        </a:spcAft>
                        <a:buClr>
                          <a:srgbClr val="000000"/>
                        </a:buClr>
                        <a:buSzPts val="1100"/>
                        <a:buFont typeface="Arial"/>
                        <a:buNone/>
                      </a:pPr>
                      <a:r>
                        <a:rPr lang="en-IN" sz="1600" u="none" cap="none" strike="noStrike">
                          <a:latin typeface="Times New Roman"/>
                          <a:ea typeface="Times New Roman"/>
                          <a:cs typeface="Times New Roman"/>
                          <a:sym typeface="Times New Roman"/>
                        </a:rPr>
                        <a:t>direct sales management and purchase management. Inventory Management System</a:t>
                      </a:r>
                      <a:endParaRPr/>
                    </a:p>
                    <a:p>
                      <a:pPr indent="0" lvl="0" marL="0" marR="0" rtl="0" algn="l">
                        <a:lnSpc>
                          <a:spcPct val="100000"/>
                        </a:lnSpc>
                        <a:spcBef>
                          <a:spcPts val="0"/>
                        </a:spcBef>
                        <a:spcAft>
                          <a:spcPts val="0"/>
                        </a:spcAft>
                        <a:buClr>
                          <a:srgbClr val="000000"/>
                        </a:buClr>
                        <a:buSzPts val="1100"/>
                        <a:buFont typeface="Arial"/>
                        <a:buNone/>
                      </a:pPr>
                      <a:r>
                        <a:rPr lang="en-IN" sz="1600" u="none" cap="none" strike="noStrike">
                          <a:latin typeface="Times New Roman"/>
                          <a:ea typeface="Times New Roman"/>
                          <a:cs typeface="Times New Roman"/>
                          <a:sym typeface="Times New Roman"/>
                        </a:rPr>
                        <a:t>is important to ensure quality control in businesses that handle transactions resolving</a:t>
                      </a:r>
                      <a:endParaRPr/>
                    </a:p>
                    <a:p>
                      <a:pPr indent="0" lvl="0" marL="0" marR="0" rtl="0" algn="l">
                        <a:lnSpc>
                          <a:spcPct val="100000"/>
                        </a:lnSpc>
                        <a:spcBef>
                          <a:spcPts val="0"/>
                        </a:spcBef>
                        <a:spcAft>
                          <a:spcPts val="0"/>
                        </a:spcAft>
                        <a:buClr>
                          <a:srgbClr val="000000"/>
                        </a:buClr>
                        <a:buSzPts val="1100"/>
                        <a:buFont typeface="Arial"/>
                        <a:buNone/>
                      </a:pPr>
                      <a:r>
                        <a:rPr lang="en-IN" sz="1600" u="none" cap="none" strike="noStrike">
                          <a:latin typeface="Times New Roman"/>
                          <a:ea typeface="Times New Roman"/>
                          <a:cs typeface="Times New Roman"/>
                          <a:sym typeface="Times New Roman"/>
                        </a:rPr>
                        <a:t>around consumer goods. Without proper inventory control, a large retail store may run</a:t>
                      </a:r>
                      <a:endParaRPr/>
                    </a:p>
                    <a:p>
                      <a:pPr indent="0" lvl="0" marL="0" marR="0" rtl="0" algn="l">
                        <a:lnSpc>
                          <a:spcPct val="100000"/>
                        </a:lnSpc>
                        <a:spcBef>
                          <a:spcPts val="0"/>
                        </a:spcBef>
                        <a:spcAft>
                          <a:spcPts val="0"/>
                        </a:spcAft>
                        <a:buClr>
                          <a:srgbClr val="000000"/>
                        </a:buClr>
                        <a:buSzPts val="1100"/>
                        <a:buFont typeface="Arial"/>
                        <a:buNone/>
                      </a:pPr>
                      <a:r>
                        <a:rPr lang="en-IN" sz="1600" u="none" cap="none" strike="noStrike">
                          <a:latin typeface="Times New Roman"/>
                          <a:ea typeface="Times New Roman"/>
                          <a:cs typeface="Times New Roman"/>
                          <a:sym typeface="Times New Roman"/>
                        </a:rPr>
                        <a:t>out of stock on an important item.</a:t>
                      </a:r>
                      <a:endParaRPr sz="16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sz="1600"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9"/>
          <p:cNvSpPr txBox="1"/>
          <p:nvPr>
            <p:ph type="title"/>
          </p:nvPr>
        </p:nvSpPr>
        <p:spPr>
          <a:xfrm>
            <a:off x="838200" y="-254700"/>
            <a:ext cx="10515600" cy="1049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IN" sz="3200">
                <a:latin typeface="Times New Roman"/>
                <a:ea typeface="Times New Roman"/>
                <a:cs typeface="Times New Roman"/>
                <a:sym typeface="Times New Roman"/>
              </a:rPr>
              <a:t>LITERATURE SURVEY</a:t>
            </a:r>
            <a:endParaRPr sz="3200"/>
          </a:p>
        </p:txBody>
      </p:sp>
      <p:graphicFrame>
        <p:nvGraphicFramePr>
          <p:cNvPr id="128" name="Google Shape;128;p9"/>
          <p:cNvGraphicFramePr/>
          <p:nvPr/>
        </p:nvGraphicFramePr>
        <p:xfrm>
          <a:off x="838200" y="467225"/>
          <a:ext cx="3000000" cy="3000000"/>
        </p:xfrm>
        <a:graphic>
          <a:graphicData uri="http://schemas.openxmlformats.org/drawingml/2006/table">
            <a:tbl>
              <a:tblPr bandRow="1" firstRow="1">
                <a:noFill/>
                <a:tableStyleId>{62BF7A08-94A4-4D0D-B81D-A38B6230D4CA}</a:tableStyleId>
              </a:tblPr>
              <a:tblGrid>
                <a:gridCol w="1043875"/>
                <a:gridCol w="2361450"/>
                <a:gridCol w="3187075"/>
                <a:gridCol w="3923200"/>
              </a:tblGrid>
              <a:tr h="842200">
                <a:tc>
                  <a:txBody>
                    <a:bodyPr/>
                    <a:lstStyle/>
                    <a:p>
                      <a:pPr indent="0" lvl="0" marL="0" marR="0" rtl="0" algn="ctr">
                        <a:lnSpc>
                          <a:spcPct val="250000"/>
                        </a:lnSpc>
                        <a:spcBef>
                          <a:spcPts val="0"/>
                        </a:spcBef>
                        <a:spcAft>
                          <a:spcPts val="0"/>
                        </a:spcAft>
                        <a:buClr>
                          <a:schemeClr val="dk1"/>
                        </a:buClr>
                        <a:buSzPts val="1800"/>
                        <a:buFont typeface="Times New Roman"/>
                        <a:buNone/>
                      </a:pPr>
                      <a:r>
                        <a:rPr lang="en-IN" sz="1800" u="none" cap="none" strike="noStrike">
                          <a:latin typeface="Times New Roman"/>
                          <a:ea typeface="Times New Roman"/>
                          <a:cs typeface="Times New Roman"/>
                          <a:sym typeface="Times New Roman"/>
                        </a:rPr>
                        <a:t>S.No.</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250000"/>
                        </a:lnSpc>
                        <a:spcBef>
                          <a:spcPts val="0"/>
                        </a:spcBef>
                        <a:spcAft>
                          <a:spcPts val="0"/>
                        </a:spcAft>
                        <a:buClr>
                          <a:schemeClr val="dk1"/>
                        </a:buClr>
                        <a:buSzPts val="1800"/>
                        <a:buFont typeface="Times New Roman"/>
                        <a:buNone/>
                      </a:pPr>
                      <a:r>
                        <a:rPr lang="en-IN" sz="1800" u="none" cap="none" strike="noStrike">
                          <a:latin typeface="Times New Roman"/>
                          <a:ea typeface="Times New Roman"/>
                          <a:cs typeface="Times New Roman"/>
                          <a:sym typeface="Times New Roman"/>
                        </a:rPr>
                        <a:t>AUTHOR </a:t>
                      </a:r>
                      <a:r>
                        <a:rPr lang="en-IN" sz="1800">
                          <a:latin typeface="Times New Roman"/>
                          <a:ea typeface="Times New Roman"/>
                          <a:cs typeface="Times New Roman"/>
                          <a:sym typeface="Times New Roman"/>
                        </a:rPr>
                        <a:t>&amp; YEAR</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ctr">
                        <a:lnSpc>
                          <a:spcPct val="250000"/>
                        </a:lnSpc>
                        <a:spcBef>
                          <a:spcPts val="0"/>
                        </a:spcBef>
                        <a:spcAft>
                          <a:spcPts val="0"/>
                        </a:spcAft>
                        <a:buClr>
                          <a:schemeClr val="dk1"/>
                        </a:buClr>
                        <a:buSzPts val="1800"/>
                        <a:buFont typeface="Calibri"/>
                        <a:buNone/>
                      </a:pPr>
                      <a:r>
                        <a:rPr lang="en-IN" sz="1800" u="none" cap="none" strike="noStrike"/>
                        <a:t>TITLE</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ctr">
                        <a:lnSpc>
                          <a:spcPct val="250000"/>
                        </a:lnSpc>
                        <a:spcBef>
                          <a:spcPts val="0"/>
                        </a:spcBef>
                        <a:spcAft>
                          <a:spcPts val="0"/>
                        </a:spcAft>
                        <a:buClr>
                          <a:schemeClr val="dk1"/>
                        </a:buClr>
                        <a:buSzPts val="1800"/>
                        <a:buFont typeface="Calibri"/>
                        <a:buNone/>
                      </a:pPr>
                      <a:r>
                        <a:rPr lang="en-IN" sz="1800" u="none" cap="none" strike="noStrike"/>
                        <a:t>DESCRIPTION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2838775">
                <a:tc>
                  <a:txBody>
                    <a:bodyPr/>
                    <a:lstStyle/>
                    <a:p>
                      <a:pPr indent="0" lvl="0" marL="0" marR="0" rtl="0" algn="ctr">
                        <a:lnSpc>
                          <a:spcPct val="250000"/>
                        </a:lnSpc>
                        <a:spcBef>
                          <a:spcPts val="0"/>
                        </a:spcBef>
                        <a:spcAft>
                          <a:spcPts val="0"/>
                        </a:spcAft>
                        <a:buClr>
                          <a:srgbClr val="000000"/>
                        </a:buClr>
                        <a:buSzPts val="1800"/>
                        <a:buFont typeface="Arial"/>
                        <a:buNone/>
                      </a:pPr>
                      <a:r>
                        <a:rPr lang="en-IN" sz="1800" u="none" cap="none" strike="noStrike"/>
                        <a:t>13</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RAHMAT BEE ABDUL ALEEM / 2013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SALES AND INVENTORY MANAGEMENT SYSTEM</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n-IN" sz="1600" u="none" cap="none" strike="noStrike"/>
                        <a:t>This methodology wii perform the development stage in according to modules underlines in the scope of the project. Thus, version by version of the system will be developed before the whole complete system is ready to use</a:t>
                      </a:r>
                      <a:endParaRPr sz="1600" u="none" cap="none" strike="noStrike">
                        <a:latin typeface="Times New Roman"/>
                        <a:ea typeface="Times New Roman"/>
                        <a:cs typeface="Times New Roman"/>
                        <a:sym typeface="Times New Roman"/>
                      </a:endParaRPr>
                    </a:p>
                  </a:txBody>
                  <a:tcPr marT="45725" marB="45725" marR="91450" marL="91450"/>
                </a:tc>
              </a:tr>
              <a:tr h="2134800">
                <a:tc>
                  <a:txBody>
                    <a:bodyPr/>
                    <a:lstStyle/>
                    <a:p>
                      <a:pPr indent="0" lvl="0" marL="0" marR="0" rtl="0" algn="ctr">
                        <a:lnSpc>
                          <a:spcPct val="250000"/>
                        </a:lnSpc>
                        <a:spcBef>
                          <a:spcPts val="0"/>
                        </a:spcBef>
                        <a:spcAft>
                          <a:spcPts val="0"/>
                        </a:spcAft>
                        <a:buClr>
                          <a:srgbClr val="000000"/>
                        </a:buClr>
                        <a:buSzPts val="1800"/>
                        <a:buFont typeface="Arial"/>
                        <a:buNone/>
                      </a:pPr>
                      <a:r>
                        <a:rPr lang="en-IN" sz="1800" u="none" cap="none" strike="noStrike"/>
                        <a:t>14</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IN" sz="1400" u="sng" cap="none" strike="noStrike">
                          <a:solidFill>
                            <a:schemeClr val="dk1"/>
                          </a:solidFill>
                          <a:latin typeface="Calibri"/>
                          <a:ea typeface="Calibri"/>
                          <a:cs typeface="Calibri"/>
                          <a:sym typeface="Calibri"/>
                          <a:hlinkClick r:id="rId3">
                            <a:extLst>
                              <a:ext uri="{A12FA001-AC4F-418D-AE19-62706E023703}">
                                <ahyp:hlinkClr val="tx"/>
                              </a:ext>
                            </a:extLst>
                          </a:hlinkClick>
                        </a:rPr>
                        <a:t>Stephen Aro-Gordon</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IN" sz="1400" u="sng" cap="none" strike="noStrike">
                          <a:solidFill>
                            <a:schemeClr val="dk1"/>
                          </a:solidFill>
                          <a:latin typeface="Calibri"/>
                          <a:ea typeface="Calibri"/>
                          <a:cs typeface="Calibri"/>
                          <a:sym typeface="Calibri"/>
                          <a:hlinkClick r:id="rId4">
                            <a:extLst>
                              <a:ext uri="{A12FA001-AC4F-418D-AE19-62706E023703}">
                                <ahyp:hlinkClr val="tx"/>
                              </a:ext>
                            </a:extLst>
                          </a:hlinkClick>
                        </a:rPr>
                        <a:t>Muscat College</a:t>
                      </a:r>
                      <a:r>
                        <a:rPr b="0" i="0" lang="en-IN" sz="1400" u="none" cap="none" strike="noStrike">
                          <a:solidFill>
                            <a:schemeClr val="dk1"/>
                          </a:solidFill>
                          <a:latin typeface="Calibri"/>
                          <a:ea typeface="Calibri"/>
                          <a:cs typeface="Calibri"/>
                          <a:sym typeface="Calibri"/>
                        </a:rPr>
                        <a:t>, </a:t>
                      </a:r>
                      <a:r>
                        <a:rPr b="0" i="0" lang="en-IN" sz="1400" u="sng" cap="none" strike="noStrike">
                          <a:solidFill>
                            <a:schemeClr val="dk1"/>
                          </a:solidFill>
                          <a:latin typeface="Calibri"/>
                          <a:ea typeface="Calibri"/>
                          <a:cs typeface="Calibri"/>
                          <a:sym typeface="Calibri"/>
                          <a:hlinkClick r:id="rId5">
                            <a:extLst>
                              <a:ext uri="{A12FA001-AC4F-418D-AE19-62706E023703}">
                                <ahyp:hlinkClr val="tx"/>
                              </a:ext>
                            </a:extLst>
                          </a:hlinkClick>
                        </a:rPr>
                        <a:t>Jaydeep Anil Gupte</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IN" sz="1400" u="sng" cap="none" strike="noStrike">
                          <a:solidFill>
                            <a:schemeClr val="dk1"/>
                          </a:solidFill>
                          <a:latin typeface="Calibri"/>
                          <a:ea typeface="Calibri"/>
                          <a:cs typeface="Calibri"/>
                          <a:sym typeface="Calibri"/>
                          <a:hlinkClick r:id="rId6">
                            <a:extLst>
                              <a:ext uri="{A12FA001-AC4F-418D-AE19-62706E023703}">
                                <ahyp:hlinkClr val="tx"/>
                              </a:ext>
                            </a:extLst>
                          </a:hlinkClick>
                        </a:rPr>
                        <a:t>Atul Ltd</a:t>
                      </a:r>
                      <a:r>
                        <a:rPr lang="en-IN"/>
                        <a:t> / 2016</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br>
                        <a:rPr b="0" i="0" lang="en-IN" sz="1400" u="none" cap="none" strike="noStrike">
                          <a:solidFill>
                            <a:schemeClr val="dk1"/>
                          </a:solidFill>
                          <a:latin typeface="Calibri"/>
                          <a:ea typeface="Calibri"/>
                          <a:cs typeface="Calibri"/>
                          <a:sym typeface="Calibri"/>
                        </a:rPr>
                      </a:b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br>
                        <a:rPr b="0" i="0" lang="en-IN" sz="1400" u="none" cap="none" strike="noStrike">
                          <a:solidFill>
                            <a:schemeClr val="dk1"/>
                          </a:solidFill>
                          <a:latin typeface="Calibri"/>
                          <a:ea typeface="Calibri"/>
                          <a:cs typeface="Calibri"/>
                          <a:sym typeface="Calibri"/>
                        </a:rPr>
                      </a:br>
                      <a:endParaRPr b="0" sz="180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IN" sz="1400" u="none" cap="none" strike="noStrike">
                          <a:solidFill>
                            <a:schemeClr val="dk1"/>
                          </a:solidFill>
                          <a:latin typeface="Calibri"/>
                          <a:ea typeface="Calibri"/>
                          <a:cs typeface="Calibri"/>
                          <a:sym typeface="Calibri"/>
                        </a:rPr>
                        <a:t>modern inventory management</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b="0" i="0" lang="en-IN" sz="1400" u="none" cap="none" strike="noStrike">
                          <a:solidFill>
                            <a:schemeClr val="dk1"/>
                          </a:solidFill>
                          <a:latin typeface="Calibri"/>
                          <a:ea typeface="Calibri"/>
                          <a:cs typeface="Calibri"/>
                          <a:sym typeface="Calibri"/>
                        </a:rPr>
                        <a:t> The paper concludes that the adoption of an appropriate combination of modern inventory management approaches can help practitioners to improve corporate service delivery in terms ensuring steady flow of materials while also minimizing the attendant carrying costs.</a:t>
                      </a:r>
                      <a:endParaRPr sz="1600"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0"/>
          <p:cNvSpPr txBox="1"/>
          <p:nvPr>
            <p:ph type="title"/>
          </p:nvPr>
        </p:nvSpPr>
        <p:spPr>
          <a:xfrm>
            <a:off x="838200" y="-254700"/>
            <a:ext cx="10515600" cy="1049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IN" sz="3200">
                <a:latin typeface="Times New Roman"/>
                <a:ea typeface="Times New Roman"/>
                <a:cs typeface="Times New Roman"/>
                <a:sym typeface="Times New Roman"/>
              </a:rPr>
              <a:t>LITERATURE SURVEY</a:t>
            </a:r>
            <a:endParaRPr sz="3200"/>
          </a:p>
        </p:txBody>
      </p:sp>
      <p:graphicFrame>
        <p:nvGraphicFramePr>
          <p:cNvPr id="134" name="Google Shape;134;p10"/>
          <p:cNvGraphicFramePr/>
          <p:nvPr/>
        </p:nvGraphicFramePr>
        <p:xfrm>
          <a:off x="838200" y="467225"/>
          <a:ext cx="3000000" cy="3000000"/>
        </p:xfrm>
        <a:graphic>
          <a:graphicData uri="http://schemas.openxmlformats.org/drawingml/2006/table">
            <a:tbl>
              <a:tblPr bandRow="1" firstRow="1">
                <a:noFill/>
                <a:tableStyleId>{62BF7A08-94A4-4D0D-B81D-A38B6230D4CA}</a:tableStyleId>
              </a:tblPr>
              <a:tblGrid>
                <a:gridCol w="1043875"/>
                <a:gridCol w="2361450"/>
                <a:gridCol w="3187075"/>
                <a:gridCol w="3923200"/>
              </a:tblGrid>
              <a:tr h="842200">
                <a:tc>
                  <a:txBody>
                    <a:bodyPr/>
                    <a:lstStyle/>
                    <a:p>
                      <a:pPr indent="0" lvl="0" marL="0" marR="0" rtl="0" algn="ctr">
                        <a:lnSpc>
                          <a:spcPct val="250000"/>
                        </a:lnSpc>
                        <a:spcBef>
                          <a:spcPts val="0"/>
                        </a:spcBef>
                        <a:spcAft>
                          <a:spcPts val="0"/>
                        </a:spcAft>
                        <a:buClr>
                          <a:schemeClr val="dk1"/>
                        </a:buClr>
                        <a:buSzPts val="1800"/>
                        <a:buFont typeface="Times New Roman"/>
                        <a:buNone/>
                      </a:pPr>
                      <a:r>
                        <a:rPr lang="en-IN" sz="1800" u="none" cap="none" strike="noStrike">
                          <a:latin typeface="Times New Roman"/>
                          <a:ea typeface="Times New Roman"/>
                          <a:cs typeface="Times New Roman"/>
                          <a:sym typeface="Times New Roman"/>
                        </a:rPr>
                        <a:t>S.No.</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250000"/>
                        </a:lnSpc>
                        <a:spcBef>
                          <a:spcPts val="0"/>
                        </a:spcBef>
                        <a:spcAft>
                          <a:spcPts val="0"/>
                        </a:spcAft>
                        <a:buClr>
                          <a:schemeClr val="dk1"/>
                        </a:buClr>
                        <a:buSzPts val="1800"/>
                        <a:buFont typeface="Times New Roman"/>
                        <a:buNone/>
                      </a:pPr>
                      <a:r>
                        <a:rPr lang="en-IN" sz="1800" u="none" cap="none" strike="noStrike">
                          <a:latin typeface="Times New Roman"/>
                          <a:ea typeface="Times New Roman"/>
                          <a:cs typeface="Times New Roman"/>
                          <a:sym typeface="Times New Roman"/>
                        </a:rPr>
                        <a:t>AUTHOR </a:t>
                      </a:r>
                      <a:r>
                        <a:rPr lang="en-IN" sz="1800">
                          <a:latin typeface="Times New Roman"/>
                          <a:ea typeface="Times New Roman"/>
                          <a:cs typeface="Times New Roman"/>
                          <a:sym typeface="Times New Roman"/>
                        </a:rPr>
                        <a:t>&amp; YEAR</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ctr">
                        <a:lnSpc>
                          <a:spcPct val="250000"/>
                        </a:lnSpc>
                        <a:spcBef>
                          <a:spcPts val="0"/>
                        </a:spcBef>
                        <a:spcAft>
                          <a:spcPts val="0"/>
                        </a:spcAft>
                        <a:buClr>
                          <a:schemeClr val="dk1"/>
                        </a:buClr>
                        <a:buSzPts val="1800"/>
                        <a:buFont typeface="Calibri"/>
                        <a:buNone/>
                      </a:pPr>
                      <a:r>
                        <a:rPr lang="en-IN" sz="1800" u="none" cap="none" strike="noStrike"/>
                        <a:t>TITLE</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ctr">
                        <a:lnSpc>
                          <a:spcPct val="250000"/>
                        </a:lnSpc>
                        <a:spcBef>
                          <a:spcPts val="0"/>
                        </a:spcBef>
                        <a:spcAft>
                          <a:spcPts val="0"/>
                        </a:spcAft>
                        <a:buClr>
                          <a:schemeClr val="dk1"/>
                        </a:buClr>
                        <a:buSzPts val="1800"/>
                        <a:buFont typeface="Calibri"/>
                        <a:buNone/>
                      </a:pPr>
                      <a:r>
                        <a:rPr lang="en-IN" sz="1800" u="none" cap="none" strike="noStrike"/>
                        <a:t>DESCRIPTION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2838775">
                <a:tc>
                  <a:txBody>
                    <a:bodyPr/>
                    <a:lstStyle/>
                    <a:p>
                      <a:pPr indent="0" lvl="0" marL="0" marR="0" rtl="0" algn="ctr">
                        <a:lnSpc>
                          <a:spcPct val="250000"/>
                        </a:lnSpc>
                        <a:spcBef>
                          <a:spcPts val="0"/>
                        </a:spcBef>
                        <a:spcAft>
                          <a:spcPts val="0"/>
                        </a:spcAft>
                        <a:buClr>
                          <a:srgbClr val="000000"/>
                        </a:buClr>
                        <a:buSzPts val="1800"/>
                        <a:buFont typeface="Arial"/>
                        <a:buNone/>
                      </a:pPr>
                      <a:r>
                        <a:rPr lang="en-IN" sz="1800" u="none" cap="none" strike="noStrike"/>
                        <a:t>15</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Calibri"/>
                          <a:ea typeface="Calibri"/>
                          <a:cs typeface="Calibri"/>
                          <a:sym typeface="Calibri"/>
                        </a:rPr>
                        <a:t>Serhii ZIUKOV Yurii Fedkovych Chernivtsi National University 2 Kotsjubynskyi str., Chernivtsi 58012 / 201</a:t>
                      </a:r>
                      <a:r>
                        <a:rPr lang="en-IN"/>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Calibri"/>
                          <a:ea typeface="Calibri"/>
                          <a:cs typeface="Calibri"/>
                          <a:sym typeface="Calibri"/>
                        </a:rPr>
                        <a:t>INVENTORY MANAGEMENT UNDER UNCERTAINTY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b="0" i="0" lang="en-IN" sz="1600" u="none" cap="none" strike="noStrike">
                          <a:solidFill>
                            <a:schemeClr val="dk1"/>
                          </a:solidFill>
                          <a:latin typeface="Calibri"/>
                          <a:ea typeface="Calibri"/>
                          <a:cs typeface="Calibri"/>
                          <a:sym typeface="Calibri"/>
                        </a:rPr>
                        <a:t>This paper analyzes possible parameters of existing models of inventory control. An attempt is made to provide an up-to-date review of existing literature, concentrating on descriptions of the characteristics and types of inventory control models that have been developed.</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sz="1600"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