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uN03aQ43w97TgtEgARXqyXozAm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B268D20-BAD7-4353-AFA5-A81B9A931DF0}">
  <a:tblStyle styleId="{4B268D20-BAD7-4353-AFA5-A81B9A931D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D5CA00A-2306-4D7A-8478-229DCEF3BF6D}"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6" y="-13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rofile/Pk-Pau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07718"/>
            <a:ext cx="9144000" cy="9849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78846"/>
              </a:lnSpc>
              <a:spcBef>
                <a:spcPts val="1400"/>
              </a:spcBef>
              <a:spcAft>
                <a:spcPts val="800"/>
              </a:spcAft>
              <a:buClr>
                <a:schemeClr val="dk1"/>
              </a:buClr>
              <a:buSzPts val="1100"/>
              <a:buFont typeface="Arial"/>
              <a:buNone/>
            </a:pPr>
            <a:r>
              <a:rPr lang="en-US" sz="5200" b="1">
                <a:highlight>
                  <a:srgbClr val="FFFFFF"/>
                </a:highlight>
                <a:latin typeface="Times New Roman"/>
                <a:ea typeface="Times New Roman"/>
                <a:cs typeface="Times New Roman"/>
                <a:sym typeface="Times New Roman"/>
              </a:rPr>
              <a:t>Nutrition Assistant Application</a:t>
            </a:r>
            <a:endParaRPr sz="5200" b="1">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558800" y="3966756"/>
            <a:ext cx="5181600" cy="165608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ts val="2400"/>
              <a:buNone/>
            </a:pPr>
            <a:r>
              <a:rPr lang="en-US"/>
              <a:t>Mentor: Mr. Vijayakumar D, AP(SG)/CSE,</a:t>
            </a:r>
            <a:endParaRPr/>
          </a:p>
          <a:p>
            <a:pPr marL="0" lvl="0" indent="0" algn="ctr" rtl="0">
              <a:lnSpc>
                <a:spcPct val="90000"/>
              </a:lnSpc>
              <a:spcBef>
                <a:spcPts val="1000"/>
              </a:spcBef>
              <a:spcAft>
                <a:spcPts val="0"/>
              </a:spcAft>
              <a:buClr>
                <a:schemeClr val="dk1"/>
              </a:buClr>
              <a:buSzPts val="2400"/>
              <a:buNone/>
            </a:pPr>
            <a:r>
              <a:rPr lang="en-US"/>
              <a:t> National Engineering College,</a:t>
            </a:r>
            <a:endParaRPr/>
          </a:p>
          <a:p>
            <a:pPr marL="0" lvl="0" indent="0" algn="ctr" rtl="0">
              <a:lnSpc>
                <a:spcPct val="90000"/>
              </a:lnSpc>
              <a:spcBef>
                <a:spcPts val="1000"/>
              </a:spcBef>
              <a:spcAft>
                <a:spcPts val="0"/>
              </a:spcAft>
              <a:buClr>
                <a:schemeClr val="dk1"/>
              </a:buClr>
              <a:buSzPts val="2400"/>
              <a:buNone/>
            </a:pPr>
            <a:r>
              <a:rPr lang="en-US"/>
              <a:t>Kovilpatti.</a:t>
            </a:r>
            <a:endParaRPr/>
          </a:p>
        </p:txBody>
      </p:sp>
      <p:sp>
        <p:nvSpPr>
          <p:cNvPr id="86" name="Google Shape;86;p1"/>
          <p:cNvSpPr txBox="1"/>
          <p:nvPr/>
        </p:nvSpPr>
        <p:spPr>
          <a:xfrm>
            <a:off x="7162800" y="3966756"/>
            <a:ext cx="41553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Team Members: </a:t>
            </a:r>
            <a:endParaRPr/>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Narain</a:t>
            </a:r>
            <a:r>
              <a:rPr lang="en-US" sz="1800" dirty="0">
                <a:solidFill>
                  <a:schemeClr val="dk1"/>
                </a:solidFill>
                <a:latin typeface="Calibri"/>
                <a:ea typeface="Calibri"/>
                <a:cs typeface="Calibri"/>
                <a:sym typeface="Calibri"/>
              </a:rPr>
              <a:t> C A- 1912017 </a:t>
            </a:r>
            <a:endParaRPr/>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Tirugnanam</a:t>
            </a:r>
            <a:r>
              <a:rPr lang="en-US" sz="1800" dirty="0">
                <a:solidFill>
                  <a:schemeClr val="dk1"/>
                </a:solidFill>
                <a:latin typeface="Calibri"/>
                <a:ea typeface="Calibri"/>
                <a:cs typeface="Calibri"/>
                <a:sym typeface="Calibri"/>
              </a:rPr>
              <a:t> M– 1912032</a:t>
            </a:r>
            <a:endParaRPr/>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Venkatesh</a:t>
            </a:r>
            <a:r>
              <a:rPr lang="en-US" sz="1800" dirty="0">
                <a:solidFill>
                  <a:schemeClr val="dk1"/>
                </a:solidFill>
                <a:latin typeface="Calibri"/>
                <a:ea typeface="Calibri"/>
                <a:cs typeface="Calibri"/>
                <a:sym typeface="Calibri"/>
              </a:rPr>
              <a:t> S – 1912035</a:t>
            </a:r>
            <a:endParaRPr/>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Kaleeswaran</a:t>
            </a:r>
            <a:r>
              <a:rPr lang="en-US" sz="1800">
                <a:solidFill>
                  <a:schemeClr val="dk1"/>
                </a:solidFill>
                <a:latin typeface="Calibri"/>
                <a:ea typeface="Calibri"/>
                <a:cs typeface="Calibri"/>
                <a:sym typeface="Calibri"/>
              </a:rPr>
              <a:t> </a:t>
            </a:r>
            <a:r>
              <a:rPr lang="en-US" sz="1800" smtClean="0">
                <a:solidFill>
                  <a:schemeClr val="dk1"/>
                </a:solidFill>
                <a:latin typeface="Calibri"/>
                <a:ea typeface="Calibri"/>
                <a:cs typeface="Calibri"/>
                <a:sym typeface="Calibri"/>
              </a:rPr>
              <a:t>M </a:t>
            </a:r>
            <a:r>
              <a:rPr lang="en-US" sz="1800">
                <a:solidFill>
                  <a:schemeClr val="dk1"/>
                </a:solidFill>
                <a:latin typeface="Calibri"/>
                <a:ea typeface="Calibri"/>
                <a:cs typeface="Calibri"/>
                <a:sym typeface="Calibri"/>
              </a:rPr>
              <a:t>- 1912041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IV Year </a:t>
            </a:r>
            <a:r>
              <a:rPr lang="en-US" sz="1800" dirty="0" err="1">
                <a:solidFill>
                  <a:schemeClr val="dk1"/>
                </a:solidFill>
                <a:latin typeface="Calibri"/>
                <a:ea typeface="Calibri"/>
                <a:cs typeface="Calibri"/>
                <a:sym typeface="Calibri"/>
              </a:rPr>
              <a:t>Students,Department</a:t>
            </a:r>
            <a:r>
              <a:rPr lang="en-US" sz="1800" dirty="0">
                <a:solidFill>
                  <a:schemeClr val="dk1"/>
                </a:solidFill>
                <a:latin typeface="Calibri"/>
                <a:ea typeface="Calibri"/>
                <a:cs typeface="Calibri"/>
                <a:sym typeface="Calibri"/>
              </a:rPr>
              <a:t> Of CSE, </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National Engineering College,</a:t>
            </a:r>
            <a:endParaRPr/>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Kovilpatti</a:t>
            </a:r>
            <a:r>
              <a:rPr lang="en-US" sz="1800" dirty="0">
                <a:solidFill>
                  <a:schemeClr val="dk1"/>
                </a:solidFill>
                <a:latin typeface="Calibri"/>
                <a:ea typeface="Calibri"/>
                <a:cs typeface="Calibri"/>
                <a:sym typeface="Calibri"/>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aphicFrame>
        <p:nvGraphicFramePr>
          <p:cNvPr id="132" name="Google Shape;132;p10"/>
          <p:cNvGraphicFramePr/>
          <p:nvPr/>
        </p:nvGraphicFramePr>
        <p:xfrm>
          <a:off x="797560" y="171380"/>
          <a:ext cx="10231100" cy="6492260"/>
        </p:xfrm>
        <a:graphic>
          <a:graphicData uri="http://schemas.openxmlformats.org/drawingml/2006/table">
            <a:tbl>
              <a:tblPr firstRow="1" bandRow="1">
                <a:noFill/>
                <a:tableStyleId>{4B268D20-BAD7-4353-AFA5-A81B9A931DF0}</a:tableStyleId>
              </a:tblPr>
              <a:tblGrid>
                <a:gridCol w="777250"/>
                <a:gridCol w="1833875"/>
                <a:gridCol w="2169150"/>
                <a:gridCol w="1940550"/>
                <a:gridCol w="3510275"/>
              </a:tblGrid>
              <a:tr h="8229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S.NO. </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Journal Paper Title </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Author’s Name &amp; Year</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Source</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Finding</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r>
              <a:tr h="4981575">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8.</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20000"/>
                        </a:lnSpc>
                        <a:spcBef>
                          <a:spcPts val="0"/>
                        </a:spcBef>
                        <a:spcAft>
                          <a:spcPts val="0"/>
                        </a:spcAft>
                        <a:buClr>
                          <a:schemeClr val="dk1"/>
                        </a:buClr>
                        <a:buSzPts val="1100"/>
                        <a:buFont typeface="Arial"/>
                        <a:buNone/>
                      </a:pPr>
                      <a:r>
                        <a:rPr lang="en-US" sz="1800">
                          <a:solidFill>
                            <a:srgbClr val="111111"/>
                          </a:solidFill>
                          <a:highlight>
                            <a:srgbClr val="CDD4EA"/>
                          </a:highlight>
                          <a:latin typeface="Times New Roman"/>
                          <a:ea typeface="Times New Roman"/>
                          <a:cs typeface="Times New Roman"/>
                          <a:sym typeface="Times New Roman"/>
                        </a:rPr>
                        <a:t>Food Item Recognition and Intake Measurement Techniques</a:t>
                      </a:r>
                      <a:endParaRPr sz="1800">
                        <a:solidFill>
                          <a:srgbClr val="111111"/>
                        </a:solidFill>
                        <a:highlight>
                          <a:srgbClr val="CDD4EA"/>
                        </a:highlight>
                        <a:latin typeface="Times New Roman"/>
                        <a:ea typeface="Times New Roman"/>
                        <a:cs typeface="Times New Roman"/>
                        <a:sym typeface="Times New Roman"/>
                      </a:endParaRPr>
                    </a:p>
                    <a:p>
                      <a:pPr marL="0" marR="0" lvl="0" indent="0" algn="l" rtl="0">
                        <a:spcBef>
                          <a:spcPts val="0"/>
                        </a:spcBef>
                        <a:spcAft>
                          <a:spcPts val="0"/>
                        </a:spcAft>
                        <a:buNone/>
                      </a:pP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highlight>
                            <a:srgbClr val="CDD4EA"/>
                          </a:highlight>
                          <a:latin typeface="Times New Roman"/>
                          <a:ea typeface="Times New Roman"/>
                          <a:cs typeface="Times New Roman"/>
                          <a:sym typeface="Times New Roman"/>
                        </a:rPr>
                        <a:t>Adnan Shehzad, Nauman Zafar,Mir Hassan, Zhidong Shen</a:t>
                      </a:r>
                      <a:endParaRPr sz="1800">
                        <a:solidFill>
                          <a:schemeClr val="hlink"/>
                        </a:solidFill>
                        <a:highlight>
                          <a:srgbClr val="CDD4EA"/>
                        </a:highlight>
                        <a:latin typeface="Times New Roman"/>
                        <a:ea typeface="Times New Roman"/>
                        <a:cs typeface="Times New Roman"/>
                        <a:sym typeface="Times New Roman"/>
                      </a:endParaRPr>
                    </a:p>
                    <a:p>
                      <a:pPr marL="0" marR="0" lvl="0" indent="0" algn="l" rtl="0">
                        <a:spcBef>
                          <a:spcPts val="0"/>
                        </a:spcBef>
                        <a:spcAft>
                          <a:spcPts val="0"/>
                        </a:spcAft>
                        <a:buNone/>
                      </a:pPr>
                      <a:endParaRPr sz="1800" b="1">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Research Gate</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solidFill>
                            <a:srgbClr val="333333"/>
                          </a:solidFill>
                          <a:highlight>
                            <a:srgbClr val="CDD4EA"/>
                          </a:highlight>
                          <a:latin typeface="Times New Roman"/>
                          <a:ea typeface="Times New Roman"/>
                          <a:cs typeface="Times New Roman"/>
                          <a:sym typeface="Times New Roman"/>
                        </a:rPr>
                        <a:t>The photograph then passes some pre-processing steps, and after successful segmentation, many physical features are examined such as shape and size etc. Also, dimensions of the food object are determined. The concluding step is then recognition along with calorie estimation. In this paper, different calorie estimation techniques are reviewed. The main aim of this review paper is to do a critical analysis of recent studies on accurate calorie estimation and food item recognition. We contribute to building a system that provides tools to monitor calorie intake by estimating calories based on food item recognition and accurate volume calculation.</a:t>
                      </a:r>
                      <a:endParaRPr sz="1800">
                        <a:highlight>
                          <a:srgbClr val="CDD4EA"/>
                        </a:highlight>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aphicFrame>
        <p:nvGraphicFramePr>
          <p:cNvPr id="137" name="Google Shape;137;p11"/>
          <p:cNvGraphicFramePr/>
          <p:nvPr/>
        </p:nvGraphicFramePr>
        <p:xfrm>
          <a:off x="807720" y="220345"/>
          <a:ext cx="10231100" cy="5928380"/>
        </p:xfrm>
        <a:graphic>
          <a:graphicData uri="http://schemas.openxmlformats.org/drawingml/2006/table">
            <a:tbl>
              <a:tblPr firstRow="1" bandRow="1">
                <a:noFill/>
                <a:tableStyleId>{4B268D20-BAD7-4353-AFA5-A81B9A931DF0}</a:tableStyleId>
              </a:tblPr>
              <a:tblGrid>
                <a:gridCol w="777250"/>
                <a:gridCol w="1833875"/>
                <a:gridCol w="2169150"/>
                <a:gridCol w="1940550"/>
                <a:gridCol w="3510275"/>
              </a:tblGrid>
              <a:tr h="8229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S.NO. </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Journal Paper Title </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Author’s Name &amp; Year</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Source</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Finding</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r>
              <a:tr h="4981575">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9.</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20000"/>
                        </a:lnSpc>
                        <a:spcBef>
                          <a:spcPts val="0"/>
                        </a:spcBef>
                        <a:spcAft>
                          <a:spcPts val="0"/>
                        </a:spcAft>
                        <a:buClr>
                          <a:schemeClr val="dk1"/>
                        </a:buClr>
                        <a:buSzPts val="1100"/>
                        <a:buFont typeface="Arial"/>
                        <a:buNone/>
                      </a:pPr>
                      <a:r>
                        <a:rPr lang="en-US" sz="1800">
                          <a:solidFill>
                            <a:srgbClr val="111111"/>
                          </a:solidFill>
                          <a:highlight>
                            <a:srgbClr val="CDD4EA"/>
                          </a:highlight>
                          <a:latin typeface="Times New Roman"/>
                          <a:ea typeface="Times New Roman"/>
                          <a:cs typeface="Times New Roman"/>
                          <a:sym typeface="Times New Roman"/>
                        </a:rPr>
                        <a:t>Food calorie measurement using deep learning neural network</a:t>
                      </a:r>
                      <a:endParaRPr sz="1800">
                        <a:solidFill>
                          <a:srgbClr val="111111"/>
                        </a:solidFill>
                        <a:highlight>
                          <a:srgbClr val="CDD4EA"/>
                        </a:highlight>
                        <a:latin typeface="Times New Roman"/>
                        <a:ea typeface="Times New Roman"/>
                        <a:cs typeface="Times New Roman"/>
                        <a:sym typeface="Times New Roman"/>
                      </a:endParaRPr>
                    </a:p>
                    <a:p>
                      <a:pPr marL="0" marR="0" lvl="0" indent="0" algn="l" rtl="0">
                        <a:spcBef>
                          <a:spcPts val="0"/>
                        </a:spcBef>
                        <a:spcAft>
                          <a:spcPts val="0"/>
                        </a:spcAft>
                        <a:buNone/>
                      </a:pP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b="1">
                          <a:highlight>
                            <a:srgbClr val="CDD4EA"/>
                          </a:highlight>
                          <a:latin typeface="Times New Roman"/>
                          <a:ea typeface="Times New Roman"/>
                          <a:cs typeface="Times New Roman"/>
                          <a:sym typeface="Times New Roman"/>
                        </a:rPr>
                        <a:t>Parisa Pouladzadeh, Pallavi Kuhad, Sri Vijay Bharat Peddi, Abdulsalam Yassine</a:t>
                      </a: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Research Gate</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700">
                          <a:solidFill>
                            <a:srgbClr val="333333"/>
                          </a:solidFill>
                          <a:highlight>
                            <a:srgbClr val="CDD4EA"/>
                          </a:highlight>
                          <a:latin typeface="Times New Roman"/>
                          <a:ea typeface="Times New Roman"/>
                          <a:cs typeface="Times New Roman"/>
                          <a:sym typeface="Times New Roman"/>
                        </a:rPr>
                        <a:t>In this paper, we propose an assistive calorie measurement system to help patients and doctors succeed in their fight against diet-related health conditions. Our proposed system runs on smartphones, which allow the user to take a picture of the food and measure the amount of calorie intake automatically. In order to identify the food accurately in the system, we use deep convolutional neural networks to classify 10000 high-resolution food images for system training. Our results show that the accuracy of our method for food recognition of single food portions is 99%. The analysis and implementation of the proposed system are also described in this paper.</a:t>
                      </a:r>
                      <a:endParaRPr sz="1700">
                        <a:highlight>
                          <a:srgbClr val="CDD4EA"/>
                        </a:highlight>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aphicFrame>
        <p:nvGraphicFramePr>
          <p:cNvPr id="142" name="Google Shape;142;p12"/>
          <p:cNvGraphicFramePr/>
          <p:nvPr/>
        </p:nvGraphicFramePr>
        <p:xfrm>
          <a:off x="1001163" y="-9970"/>
          <a:ext cx="10591025" cy="6703975"/>
        </p:xfrm>
        <a:graphic>
          <a:graphicData uri="http://schemas.openxmlformats.org/drawingml/2006/table">
            <a:tbl>
              <a:tblPr firstRow="1" bandRow="1">
                <a:noFill/>
                <a:tableStyleId>{7D5CA00A-2306-4D7A-8478-229DCEF3BF6D}</a:tableStyleId>
              </a:tblPr>
              <a:tblGrid>
                <a:gridCol w="804600"/>
                <a:gridCol w="1898375"/>
                <a:gridCol w="2245450"/>
                <a:gridCol w="2008825"/>
                <a:gridCol w="3633775"/>
              </a:tblGrid>
              <a:tr h="985400">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S.NO. </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Journal Paper Title </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Author’s Name &amp; Year</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Source</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Finding</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r>
              <a:tr h="5718575">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10.</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20000"/>
                        </a:lnSpc>
                        <a:spcBef>
                          <a:spcPts val="0"/>
                        </a:spcBef>
                        <a:spcAft>
                          <a:spcPts val="0"/>
                        </a:spcAft>
                        <a:buClr>
                          <a:schemeClr val="dk1"/>
                        </a:buClr>
                        <a:buSzPts val="1100"/>
                        <a:buFont typeface="Arial"/>
                        <a:buNone/>
                      </a:pPr>
                      <a:r>
                        <a:rPr lang="en-US" sz="1800">
                          <a:solidFill>
                            <a:srgbClr val="111111"/>
                          </a:solidFill>
                          <a:highlight>
                            <a:srgbClr val="CDD4EA"/>
                          </a:highlight>
                          <a:latin typeface="Times New Roman"/>
                          <a:ea typeface="Times New Roman"/>
                          <a:cs typeface="Times New Roman"/>
                          <a:sym typeface="Times New Roman"/>
                        </a:rPr>
                        <a:t>DeepFood: Food Image Analysis and Dietary Assessment via Deep Model</a:t>
                      </a:r>
                      <a:endParaRPr sz="1800">
                        <a:solidFill>
                          <a:srgbClr val="111111"/>
                        </a:solidFill>
                        <a:highlight>
                          <a:srgbClr val="CDD4EA"/>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highlight>
                            <a:srgbClr val="CDD4EA"/>
                          </a:highlight>
                          <a:latin typeface="Times New Roman"/>
                          <a:ea typeface="Times New Roman"/>
                          <a:cs typeface="Times New Roman"/>
                          <a:sym typeface="Times New Roman"/>
                        </a:rPr>
                        <a:t>Landu Jiang, Bojia Qiu, Xue Liu, Chenxi Huang</a:t>
                      </a:r>
                      <a:endParaRPr sz="1800">
                        <a:solidFill>
                          <a:schemeClr val="hlink"/>
                        </a:solidFill>
                        <a:highlight>
                          <a:srgbClr val="CDD4EA"/>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highlight>
                          <a:srgbClr val="CDD4EA"/>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highlight>
                          <a:srgbClr val="CDD4EA"/>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Research Gate</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600">
                          <a:solidFill>
                            <a:srgbClr val="333333"/>
                          </a:solidFill>
                          <a:highlight>
                            <a:srgbClr val="CDD4EA"/>
                          </a:highlight>
                          <a:latin typeface="Times New Roman"/>
                          <a:ea typeface="Times New Roman"/>
                          <a:cs typeface="Times New Roman"/>
                          <a:sym typeface="Times New Roman"/>
                        </a:rPr>
                        <a:t>In this paper, we develop a deep model based food recognition and dietary assessment system to study and analyze food items from daily meal images . Specifically, we propose a three-step algorithm to recognize multi-item images by detecting candidate regions and using deep CNN for object classification. The system first generates multiple region of proposals on input images by applying the Region Proposal Network (RPN) derived from Faster R-CNN model. It then indentifies each region of proposals by mapping them into feature maps, and classifies them into different food categories, as well as locating them in the original images. Finally, the system will analyze the nutritional ingredients based on the recognition results and generate a dietary assessment report by calculating the amount of calories, fat, carbohydrate and protein.</a:t>
                      </a:r>
                      <a:endParaRPr sz="1600" i="0">
                        <a:solidFill>
                          <a:schemeClr val="dk1"/>
                        </a:solidFill>
                        <a:highlight>
                          <a:srgbClr val="CDD4EA"/>
                        </a:highlight>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5055525" y="3109200"/>
            <a:ext cx="2931300" cy="674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92" name="Google Shape;92;p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457200" algn="l" rtl="0">
              <a:lnSpc>
                <a:spcPct val="80000"/>
              </a:lnSpc>
              <a:spcBef>
                <a:spcPts val="0"/>
              </a:spcBef>
              <a:spcAft>
                <a:spcPts val="0"/>
              </a:spcAft>
              <a:buClr>
                <a:schemeClr val="dk1"/>
              </a:buClr>
              <a:buSzPts val="2800"/>
              <a:buNone/>
            </a:pPr>
            <a:r>
              <a:rPr lang="en-US" sz="2400">
                <a:latin typeface="Times New Roman"/>
                <a:ea typeface="Times New Roman"/>
                <a:cs typeface="Times New Roman"/>
                <a:sym typeface="Times New Roman"/>
              </a:rPr>
              <a:t>Cloud computing is some sort of Internet-based virtualization technology. In cloud computing, a central remote server plays a major role in managing health data and applications. The paper also covers cloud-based applications in different areas of food science, nutrition, and dietetics. Further, the paper addresses some of the contemporary and future challenges in building cloud-based food information systems. This process involves analyzing the food using deep learning and finding the total amount of nutrition in the food by comparing it with pictures stored in the cloud. Finding the content of the food application may suggest to the user depending on nutrition and health as an aspect. This application helps the client to identify and help with daily diet and also keep nutrition in the body.</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aphicFrame>
        <p:nvGraphicFramePr>
          <p:cNvPr id="97" name="Google Shape;97;p3"/>
          <p:cNvGraphicFramePr/>
          <p:nvPr/>
        </p:nvGraphicFramePr>
        <p:xfrm>
          <a:off x="1534160" y="99519"/>
          <a:ext cx="9550375" cy="6468585"/>
        </p:xfrm>
        <a:graphic>
          <a:graphicData uri="http://schemas.openxmlformats.org/drawingml/2006/table">
            <a:tbl>
              <a:tblPr firstRow="1" bandRow="1">
                <a:noFill/>
                <a:tableStyleId>{4B268D20-BAD7-4353-AFA5-A81B9A931DF0}</a:tableStyleId>
              </a:tblPr>
              <a:tblGrid>
                <a:gridCol w="1066800"/>
                <a:gridCol w="1865725"/>
                <a:gridCol w="2188500"/>
                <a:gridCol w="1401675"/>
                <a:gridCol w="3027675"/>
              </a:tblGrid>
              <a:tr h="869050">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S.NO. </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Journal Paper Title </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Author’s Name &amp; Year</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Source</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Finding</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r>
              <a:tr h="5554175">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DEVELOPMENT OF A CLOUD BASED SOLUTION FOR EFFECTIVE NUTRITION INTERVENTION IN THE MANAGEMENT OF LIFESTYLE DISEASES</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Manju P George, C.A.Kalpana.</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p>
                      <a:pPr marL="0" marR="0" lvl="0" indent="0" algn="l" rtl="0">
                        <a:spcBef>
                          <a:spcPts val="0"/>
                        </a:spcBef>
                        <a:spcAft>
                          <a:spcPts val="0"/>
                        </a:spcAft>
                        <a:buNone/>
                      </a:pPr>
                      <a:r>
                        <a:rPr lang="en-US" sz="1800">
                          <a:latin typeface="Times New Roman"/>
                          <a:ea typeface="Times New Roman"/>
                          <a:cs typeface="Times New Roman"/>
                          <a:sym typeface="Times New Roman"/>
                        </a:rPr>
                        <a:t>November 2020</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sz="1800">
                          <a:highlight>
                            <a:srgbClr val="CDD4EA"/>
                          </a:highlight>
                          <a:latin typeface="Times New Roman"/>
                          <a:ea typeface="Times New Roman"/>
                          <a:cs typeface="Times New Roman"/>
                          <a:sym typeface="Times New Roman"/>
                        </a:rPr>
                        <a:t>Asian Journal of Multidimensional Research (AJMR) </a:t>
                      </a:r>
                      <a:endParaRPr sz="1800">
                        <a:highlight>
                          <a:srgbClr val="CDD4EA"/>
                        </a:highlight>
                        <a:latin typeface="Times New Roman"/>
                        <a:ea typeface="Times New Roman"/>
                        <a:cs typeface="Times New Roman"/>
                        <a:sym typeface="Times New Roman"/>
                      </a:endParaRPr>
                    </a:p>
                    <a:p>
                      <a:pPr marL="0" marR="0" lvl="0" indent="0" algn="l" rtl="0">
                        <a:spcBef>
                          <a:spcPts val="120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solidFill>
                            <a:srgbClr val="333333"/>
                          </a:solidFill>
                          <a:highlight>
                            <a:srgbClr val="CDD4EA"/>
                          </a:highlight>
                          <a:latin typeface="Times New Roman"/>
                          <a:ea typeface="Times New Roman"/>
                          <a:cs typeface="Times New Roman"/>
                          <a:sym typeface="Times New Roman"/>
                        </a:rPr>
                        <a:t>The cloud based system would have the ability to calculate the nutritional requirements and to guide first line nutritional management to patients and clients automatically. Also, it serves as an electronic medical and dietetic record, and personalised nutrition consultation approach can be client can converse to his/ her personal dietitian at their own convenient setting. Authenticity of the consultant dietitian would also be ensured by the responsible team providing nutrition support.</a:t>
                      </a:r>
                      <a:endParaRPr sz="1800">
                        <a:highlight>
                          <a:srgbClr val="CDD4EA"/>
                        </a:highlight>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4"/>
          <p:cNvGraphicFramePr/>
          <p:nvPr/>
        </p:nvGraphicFramePr>
        <p:xfrm>
          <a:off x="1750260" y="91440"/>
          <a:ext cx="9509000" cy="6468585"/>
        </p:xfrm>
        <a:graphic>
          <a:graphicData uri="http://schemas.openxmlformats.org/drawingml/2006/table">
            <a:tbl>
              <a:tblPr firstRow="1" bandRow="1">
                <a:noFill/>
                <a:tableStyleId>{7D5CA00A-2306-4D7A-8478-229DCEF3BF6D}</a:tableStyleId>
              </a:tblPr>
              <a:tblGrid>
                <a:gridCol w="1062175"/>
                <a:gridCol w="1857625"/>
                <a:gridCol w="2179025"/>
                <a:gridCol w="1481600"/>
                <a:gridCol w="2928575"/>
              </a:tblGrid>
              <a:tr h="890900">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S.NO. </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Journal Paper Title </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Author’s Name &amp; Year</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Source</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Finding</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r>
              <a:tr h="5554175">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Enhancing cloud and Big data systems for healthy food and information systems practice: A conceptual study</a:t>
                      </a:r>
                      <a:endParaRPr sz="2300">
                        <a:solidFill>
                          <a:srgbClr val="11111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sz="1800">
                          <a:highlight>
                            <a:srgbClr val="CDD4EA"/>
                          </a:highlight>
                          <a:latin typeface="Times New Roman"/>
                          <a:ea typeface="Times New Roman"/>
                          <a:cs typeface="Times New Roman"/>
                          <a:sym typeface="Times New Roman"/>
                        </a:rPr>
                        <a:t>Sreeramana Aithal,</a:t>
                      </a:r>
                      <a:r>
                        <a:rPr lang="en-US" sz="1800">
                          <a:highlight>
                            <a:srgbClr val="CDD4EA"/>
                          </a:highlight>
                          <a:uFill>
                            <a:noFill/>
                          </a:uFill>
                          <a:latin typeface="Times New Roman"/>
                          <a:ea typeface="Times New Roman"/>
                          <a:cs typeface="Times New Roman"/>
                          <a:sym typeface="Times New Roman"/>
                          <a:hlinkClick r:id="rId3"/>
                        </a:rPr>
                        <a:t> P.K. Paul</a:t>
                      </a:r>
                      <a:r>
                        <a:rPr lang="en-US" sz="1800">
                          <a:highlight>
                            <a:srgbClr val="CDD4EA"/>
                          </a:highlight>
                          <a:latin typeface="Times New Roman"/>
                          <a:ea typeface="Times New Roman"/>
                          <a:cs typeface="Times New Roman"/>
                          <a:sym typeface="Times New Roman"/>
                        </a:rPr>
                        <a:t>, A.Bhuimal</a:t>
                      </a:r>
                      <a:endParaRPr sz="1800">
                        <a:highlight>
                          <a:srgbClr val="CDD4EA"/>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a:highlight>
                            <a:srgbClr val="CDD4EA"/>
                          </a:highlight>
                          <a:latin typeface="Times New Roman"/>
                          <a:ea typeface="Times New Roman"/>
                          <a:cs typeface="Times New Roman"/>
                          <a:sym typeface="Times New Roman"/>
                        </a:rPr>
                        <a:t>November 2017</a:t>
                      </a:r>
                      <a:endParaRPr sz="1800">
                        <a:highlight>
                          <a:srgbClr val="CDD4EA"/>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highlight>
                          <a:srgbClr val="CDD4EA"/>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highlight>
                          <a:srgbClr val="CDD4EA"/>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lvl="0" indent="0" algn="l" rtl="0">
                        <a:lnSpc>
                          <a:spcPct val="153418"/>
                        </a:lnSpc>
                        <a:spcBef>
                          <a:spcPts val="0"/>
                        </a:spcBef>
                        <a:spcAft>
                          <a:spcPts val="0"/>
                        </a:spcAft>
                        <a:buClr>
                          <a:schemeClr val="dk1"/>
                        </a:buClr>
                        <a:buSzPts val="1100"/>
                        <a:buFont typeface="Arial"/>
                        <a:buNone/>
                      </a:pPr>
                      <a:r>
                        <a:rPr lang="en-US" sz="1800">
                          <a:highlight>
                            <a:srgbClr val="CDD4EA"/>
                          </a:highlight>
                          <a:latin typeface="Times New Roman"/>
                          <a:ea typeface="Times New Roman"/>
                          <a:cs typeface="Times New Roman"/>
                          <a:sym typeface="Times New Roman"/>
                        </a:rPr>
                        <a:t>International Journal of Scientific Research in </a:t>
                      </a:r>
                      <a:endParaRPr sz="1800">
                        <a:highlight>
                          <a:srgbClr val="CDD4EA"/>
                        </a:highlight>
                        <a:latin typeface="Times New Roman"/>
                        <a:ea typeface="Times New Roman"/>
                        <a:cs typeface="Times New Roman"/>
                        <a:sym typeface="Times New Roman"/>
                      </a:endParaRPr>
                    </a:p>
                    <a:p>
                      <a:pPr marL="0" lvl="0" indent="0" algn="l" rtl="0">
                        <a:lnSpc>
                          <a:spcPct val="153418"/>
                        </a:lnSpc>
                        <a:spcBef>
                          <a:spcPts val="0"/>
                        </a:spcBef>
                        <a:spcAft>
                          <a:spcPts val="0"/>
                        </a:spcAft>
                        <a:buClr>
                          <a:schemeClr val="dk1"/>
                        </a:buClr>
                        <a:buSzPts val="1100"/>
                        <a:buFont typeface="Arial"/>
                        <a:buNone/>
                      </a:pPr>
                      <a:r>
                        <a:rPr lang="en-US" sz="1800">
                          <a:highlight>
                            <a:srgbClr val="CDD4EA"/>
                          </a:highlight>
                          <a:latin typeface="Times New Roman"/>
                          <a:ea typeface="Times New Roman"/>
                          <a:cs typeface="Times New Roman"/>
                          <a:sym typeface="Times New Roman"/>
                        </a:rPr>
                        <a:t>Biological Sciences</a:t>
                      </a:r>
                      <a:endParaRPr sz="1800">
                        <a:highlight>
                          <a:srgbClr val="CDD4EA"/>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solidFill>
                            <a:srgbClr val="333333"/>
                          </a:solidFill>
                          <a:highlight>
                            <a:srgbClr val="CDD4EA"/>
                          </a:highlight>
                          <a:latin typeface="Times New Roman"/>
                          <a:ea typeface="Times New Roman"/>
                          <a:cs typeface="Times New Roman"/>
                          <a:sym typeface="Times New Roman"/>
                        </a:rPr>
                        <a:t>Cloud computing may be applicable in the field of Food and Nutrition. Moreover, the paper also talks about cloud computing applications in different and diverse areas of Food Science, Nutrition and Dietetics. Further, the paper discusses some of the contemporary and future challenges to build Cloud Computing based Food Information Systems.</a:t>
                      </a:r>
                      <a:endParaRPr sz="1800">
                        <a:highlight>
                          <a:srgbClr val="CDD4EA"/>
                        </a:highlight>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aphicFrame>
        <p:nvGraphicFramePr>
          <p:cNvPr id="107" name="Google Shape;107;p5"/>
          <p:cNvGraphicFramePr/>
          <p:nvPr/>
        </p:nvGraphicFramePr>
        <p:xfrm>
          <a:off x="1576040" y="81280"/>
          <a:ext cx="9623625" cy="6553210"/>
        </p:xfrm>
        <a:graphic>
          <a:graphicData uri="http://schemas.openxmlformats.org/drawingml/2006/table">
            <a:tbl>
              <a:tblPr firstRow="1" bandRow="1">
                <a:noFill/>
                <a:tableStyleId>{7D5CA00A-2306-4D7A-8478-229DCEF3BF6D}</a:tableStyleId>
              </a:tblPr>
              <a:tblGrid>
                <a:gridCol w="1074975"/>
                <a:gridCol w="1880025"/>
                <a:gridCol w="2205275"/>
                <a:gridCol w="1683750"/>
                <a:gridCol w="2779600"/>
              </a:tblGrid>
              <a:tr h="822950">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S.NO. </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Journal Paper Title </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Author’s Name &amp; Year</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Source</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Finding</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r>
              <a:tr h="5638800">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solidFill>
                            <a:srgbClr val="2A2A2A"/>
                          </a:solidFill>
                          <a:highlight>
                            <a:srgbClr val="CDD4EA"/>
                          </a:highlight>
                          <a:latin typeface="Times New Roman"/>
                          <a:ea typeface="Times New Roman"/>
                          <a:cs typeface="Times New Roman"/>
                          <a:sym typeface="Times New Roman"/>
                        </a:rPr>
                        <a:t>The Development and Implementation of a Software Tool and its Effect on the Quality of Provided Clinical Nutritional Therapy in Hospitalized Patients</a:t>
                      </a: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sz="1800">
                          <a:solidFill>
                            <a:srgbClr val="2A2A2A"/>
                          </a:solidFill>
                          <a:highlight>
                            <a:srgbClr val="CDD4EA"/>
                          </a:highlight>
                          <a:latin typeface="Times New Roman"/>
                          <a:ea typeface="Times New Roman"/>
                          <a:cs typeface="Times New Roman"/>
                          <a:sym typeface="Times New Roman"/>
                        </a:rPr>
                        <a:t>Maria Skouroliakou, PhD, Christina Kakavelaki, RD,</a:t>
                      </a:r>
                      <a:r>
                        <a:rPr lang="en-US" sz="1800">
                          <a:highlight>
                            <a:srgbClr val="CDD4EA"/>
                          </a:highlight>
                          <a:latin typeface="Times New Roman"/>
                          <a:ea typeface="Times New Roman"/>
                          <a:cs typeface="Times New Roman"/>
                          <a:sym typeface="Times New Roman"/>
                        </a:rPr>
                        <a:t> Konstantinos Diamantopoulos, MSc, Maria Stathopoulou, MSc, Ekaterini Vourvouhaki, PhD, Kyriakos Souliotis, PhD</a:t>
                      </a:r>
                      <a:endParaRPr sz="1800">
                        <a:highlight>
                          <a:srgbClr val="CDD4EA"/>
                        </a:highlight>
                        <a:latin typeface="Times New Roman"/>
                        <a:ea typeface="Times New Roman"/>
                        <a:cs typeface="Times New Roman"/>
                        <a:sym typeface="Times New Roman"/>
                      </a:endParaRPr>
                    </a:p>
                    <a:p>
                      <a:pPr marL="0" marR="0" lvl="0" indent="0" algn="l" rtl="0">
                        <a:lnSpc>
                          <a:spcPct val="100000"/>
                        </a:lnSpc>
                        <a:spcBef>
                          <a:spcPts val="1200"/>
                        </a:spcBef>
                        <a:spcAft>
                          <a:spcPts val="0"/>
                        </a:spcAft>
                        <a:buClr>
                          <a:schemeClr val="dk1"/>
                        </a:buClr>
                        <a:buSzPts val="1800"/>
                        <a:buFont typeface="Calibri"/>
                        <a:buNone/>
                      </a:pPr>
                      <a:endParaRPr sz="1800">
                        <a:highlight>
                          <a:srgbClr val="CDD4EA"/>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i="1">
                          <a:solidFill>
                            <a:srgbClr val="2A2A2A"/>
                          </a:solidFill>
                          <a:highlight>
                            <a:srgbClr val="CDD4EA"/>
                          </a:highlight>
                          <a:latin typeface="Times New Roman"/>
                          <a:ea typeface="Times New Roman"/>
                          <a:cs typeface="Times New Roman"/>
                          <a:sym typeface="Times New Roman"/>
                        </a:rPr>
                        <a:t>Journal of the American Medical Informatics Association</a:t>
                      </a: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solidFill>
                            <a:srgbClr val="2A2A2A"/>
                          </a:solidFill>
                          <a:highlight>
                            <a:srgbClr val="CDD4EA"/>
                          </a:highlight>
                          <a:latin typeface="Times New Roman"/>
                          <a:ea typeface="Times New Roman"/>
                          <a:cs typeface="Times New Roman"/>
                          <a:sym typeface="Times New Roman"/>
                        </a:rPr>
                        <a:t>“DIET” has the ability to calculate the nutritional requirements and to produce daily menus of patients automatically. Also, it serves as an electronic medical and dietetic record and it can produce daily reports regarding portions, quantities and cost of meals. “DIET” implementation resulted in error decrease and thus in improvement of menu planning, accuracy and recovery of data and decreased the time spent on menu planning.</a:t>
                      </a:r>
                      <a:endParaRPr sz="1800">
                        <a:highlight>
                          <a:srgbClr val="CDD4EA"/>
                        </a:highlight>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6"/>
          <p:cNvGraphicFramePr/>
          <p:nvPr/>
        </p:nvGraphicFramePr>
        <p:xfrm>
          <a:off x="1320800" y="0"/>
          <a:ext cx="10231100" cy="6553210"/>
        </p:xfrm>
        <a:graphic>
          <a:graphicData uri="http://schemas.openxmlformats.org/drawingml/2006/table">
            <a:tbl>
              <a:tblPr firstRow="1" bandRow="1">
                <a:noFill/>
                <a:tableStyleId>{4B268D20-BAD7-4353-AFA5-A81B9A931DF0}</a:tableStyleId>
              </a:tblPr>
              <a:tblGrid>
                <a:gridCol w="680725"/>
                <a:gridCol w="1930400"/>
                <a:gridCol w="2113275"/>
                <a:gridCol w="1889750"/>
                <a:gridCol w="3616950"/>
              </a:tblGrid>
              <a:tr h="8229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S.NO. </a:t>
                      </a:r>
                      <a:endParaRPr>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Journal Paper Title </a:t>
                      </a:r>
                      <a:endParaRPr>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Author’s Name &amp; Year</a:t>
                      </a:r>
                      <a:endParaRPr>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Source</a:t>
                      </a:r>
                      <a:endParaRPr>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Finding</a:t>
                      </a:r>
                      <a:endParaRPr>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r>
              <a:tr h="563880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highlight>
                            <a:srgbClr val="CDD4EA"/>
                          </a:highlight>
                          <a:latin typeface="Times New Roman"/>
                          <a:ea typeface="Times New Roman"/>
                          <a:cs typeface="Times New Roman"/>
                          <a:sym typeface="Times New Roman"/>
                        </a:rPr>
                        <a:t>Smart Log system that performs automated nutrition monitoring and meal prediction</a:t>
                      </a: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sz="1800">
                          <a:highlight>
                            <a:srgbClr val="CDD4EA"/>
                          </a:highlight>
                          <a:latin typeface="Times New Roman"/>
                          <a:ea typeface="Times New Roman"/>
                          <a:cs typeface="Times New Roman"/>
                          <a:sym typeface="Times New Roman"/>
                        </a:rPr>
                        <a:t>Prabha Sundaravadivel,Kavya Kesavan,Saraju P. Mohanty,Lokeshwar Kesavan</a:t>
                      </a:r>
                      <a:endParaRPr sz="1800">
                        <a:solidFill>
                          <a:schemeClr val="hlink"/>
                        </a:solidFill>
                        <a:highlight>
                          <a:srgbClr val="CDD4EA"/>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1800">
                        <a:highlight>
                          <a:srgbClr val="CDD4EA"/>
                        </a:highlight>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Research Gate</a:t>
                      </a:r>
                      <a:endParaRPr>
                        <a:latin typeface="Times New Roman"/>
                        <a:ea typeface="Times New Roman"/>
                        <a:cs typeface="Times New Roman"/>
                        <a:sym typeface="Times New Roman"/>
                      </a:endParaRPr>
                    </a:p>
                  </a:txBody>
                  <a:tcPr marL="91450" marR="91450" marT="45725" marB="45725"/>
                </a:tc>
                <a:tc>
                  <a:txBody>
                    <a:bodyPr/>
                    <a:lstStyle/>
                    <a:p>
                      <a:pPr marL="0" lvl="0" indent="0" algn="l" rtl="0">
                        <a:lnSpc>
                          <a:spcPct val="71300"/>
                        </a:lnSpc>
                        <a:spcBef>
                          <a:spcPts val="0"/>
                        </a:spcBef>
                        <a:spcAft>
                          <a:spcPts val="0"/>
                        </a:spcAft>
                        <a:buClr>
                          <a:schemeClr val="dk1"/>
                        </a:buClr>
                        <a:buSzPts val="1100"/>
                        <a:buFont typeface="Arial"/>
                        <a:buNone/>
                      </a:pPr>
                      <a:r>
                        <a:rPr lang="en-US" sz="1800">
                          <a:highlight>
                            <a:srgbClr val="CDD4EA"/>
                          </a:highlight>
                          <a:latin typeface="Times New Roman"/>
                          <a:ea typeface="Times New Roman"/>
                          <a:cs typeface="Times New Roman"/>
                          <a:sym typeface="Times New Roman"/>
                        </a:rPr>
                        <a:t>Malnutrition is a condition where the body is deprived of important nutrients required to maintain healthy tissues and organ function. In the modern world, where most of the infants are being sent to daycare, an automated food monitoring system helps in keeping track of their food intake. In this paper an automated food monitoring system with predictions to help a balanced meal is proposed. This sensor system consists of a piezo-based sensor board which can help in analyzing the weight of each meal and a smart phone camera to obtain nutrition facts of the ingredients.</a:t>
                      </a:r>
                      <a:endParaRPr sz="1800">
                        <a:highlight>
                          <a:srgbClr val="CDD4EA"/>
                        </a:highlight>
                        <a:latin typeface="Times New Roman"/>
                        <a:ea typeface="Times New Roman"/>
                        <a:cs typeface="Times New Roman"/>
                        <a:sym typeface="Times New Roman"/>
                      </a:endParaRPr>
                    </a:p>
                    <a:p>
                      <a:pPr marL="0" marR="0" lvl="0" indent="0" algn="l" rtl="0">
                        <a:spcBef>
                          <a:spcPts val="0"/>
                        </a:spcBef>
                        <a:spcAft>
                          <a:spcPts val="0"/>
                        </a:spcAft>
                        <a:buNone/>
                      </a:pPr>
                      <a:endParaRPr sz="1800">
                        <a:highlight>
                          <a:srgbClr val="CDD4EA"/>
                        </a:highlight>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7"/>
          <p:cNvGraphicFramePr/>
          <p:nvPr/>
        </p:nvGraphicFramePr>
        <p:xfrm>
          <a:off x="1541435" y="135020"/>
          <a:ext cx="9656725" cy="5928380"/>
        </p:xfrm>
        <a:graphic>
          <a:graphicData uri="http://schemas.openxmlformats.org/drawingml/2006/table">
            <a:tbl>
              <a:tblPr firstRow="1" bandRow="1">
                <a:noFill/>
                <a:tableStyleId>{7D5CA00A-2306-4D7A-8478-229DCEF3BF6D}</a:tableStyleId>
              </a:tblPr>
              <a:tblGrid>
                <a:gridCol w="642500"/>
                <a:gridCol w="1822025"/>
                <a:gridCol w="1994650"/>
                <a:gridCol w="1903525"/>
                <a:gridCol w="3294025"/>
              </a:tblGrid>
              <a:tr h="911225">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S.NO. </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Journal Paper Title </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Author’s Name &amp; Year</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Source</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Finding</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txBody>
                  <a:tcPr marL="91450" marR="91450" marT="45725" marB="45725"/>
                </a:tc>
              </a:tr>
              <a:tr h="4933325">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Times New Roman"/>
                          <a:ea typeface="Times New Roman"/>
                          <a:cs typeface="Times New Roman"/>
                          <a:sym typeface="Times New Roman"/>
                        </a:rPr>
                        <a:t>5.</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Food calorie estimation using machine learning and image processing</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Shaikh Mohd. Wasif ,Swapnil Thakery, Amir Nagauri, Sheetal Ignatius Pereira</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International Journal of Advance Research, Ideas and Innovations in Technology</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700">
                          <a:latin typeface="Times New Roman"/>
                          <a:ea typeface="Times New Roman"/>
                          <a:cs typeface="Times New Roman"/>
                          <a:sym typeface="Times New Roman"/>
                        </a:rPr>
                        <a:t>This paper focuses on creating software which gives the calorie of the food which the user is going to consume. In order to achieve this, the software will take two images as input from the user, the top view and the side view. The food item in the image will be detected with the help of Faster R-CNN algorithm. After segmentation of images, the volume of the food item is calculated using the known volume of the probe object. After the calculation of volume, the mass of the food item is calculated with the help of formulas and then the calories of the food item will be calculated using the relation between mass and calories.</a:t>
                      </a:r>
                      <a:endParaRPr sz="1700">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aphicFrame>
        <p:nvGraphicFramePr>
          <p:cNvPr id="122" name="Google Shape;122;p8"/>
          <p:cNvGraphicFramePr/>
          <p:nvPr/>
        </p:nvGraphicFramePr>
        <p:xfrm>
          <a:off x="706120" y="271145"/>
          <a:ext cx="10231100" cy="6345956"/>
        </p:xfrm>
        <a:graphic>
          <a:graphicData uri="http://schemas.openxmlformats.org/drawingml/2006/table">
            <a:tbl>
              <a:tblPr firstRow="1" bandRow="1">
                <a:noFill/>
                <a:tableStyleId>{4B268D20-BAD7-4353-AFA5-A81B9A931DF0}</a:tableStyleId>
              </a:tblPr>
              <a:tblGrid>
                <a:gridCol w="777250"/>
                <a:gridCol w="1833875"/>
                <a:gridCol w="2169150"/>
                <a:gridCol w="1960875"/>
                <a:gridCol w="3489950"/>
              </a:tblGrid>
              <a:tr h="8229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S.NO. </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Journal Paper Title </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Author’s Name &amp; Year</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Source</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Finding</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r>
              <a:tr h="4981575">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6.</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20000"/>
                        </a:lnSpc>
                        <a:spcBef>
                          <a:spcPts val="0"/>
                        </a:spcBef>
                        <a:spcAft>
                          <a:spcPts val="0"/>
                        </a:spcAft>
                        <a:buClr>
                          <a:schemeClr val="dk1"/>
                        </a:buClr>
                        <a:buSzPts val="1100"/>
                        <a:buFont typeface="Arial"/>
                        <a:buNone/>
                      </a:pPr>
                      <a:r>
                        <a:rPr lang="en-US" sz="1800">
                          <a:solidFill>
                            <a:srgbClr val="111111"/>
                          </a:solidFill>
                          <a:highlight>
                            <a:srgbClr val="CDD4EA"/>
                          </a:highlight>
                          <a:latin typeface="Times New Roman"/>
                          <a:ea typeface="Times New Roman"/>
                          <a:cs typeface="Times New Roman"/>
                          <a:sym typeface="Times New Roman"/>
                        </a:rPr>
                        <a:t>Predicting calorific value for mixed food using image processing</a:t>
                      </a:r>
                      <a:endParaRPr sz="1800">
                        <a:solidFill>
                          <a:srgbClr val="111111"/>
                        </a:solidFill>
                        <a:highlight>
                          <a:srgbClr val="CDD4EA"/>
                        </a:highlight>
                        <a:latin typeface="Times New Roman"/>
                        <a:ea typeface="Times New Roman"/>
                        <a:cs typeface="Times New Roman"/>
                        <a:sym typeface="Times New Roman"/>
                      </a:endParaRPr>
                    </a:p>
                    <a:p>
                      <a:pPr marL="0" marR="0" lvl="0" indent="0" algn="l" rtl="0">
                        <a:spcBef>
                          <a:spcPts val="0"/>
                        </a:spcBef>
                        <a:spcAft>
                          <a:spcPts val="0"/>
                        </a:spcAft>
                        <a:buNone/>
                      </a:pP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101600" lvl="0" indent="0" algn="l" rtl="0">
                        <a:lnSpc>
                          <a:spcPct val="130000"/>
                        </a:lnSpc>
                        <a:spcBef>
                          <a:spcPts val="0"/>
                        </a:spcBef>
                        <a:spcAft>
                          <a:spcPts val="0"/>
                        </a:spcAft>
                        <a:buSzPts val="1100"/>
                        <a:buNone/>
                      </a:pPr>
                      <a:r>
                        <a:rPr lang="en-US" sz="1800" b="1">
                          <a:highlight>
                            <a:srgbClr val="CDD4EA"/>
                          </a:highlight>
                          <a:latin typeface="Times New Roman"/>
                          <a:ea typeface="Times New Roman"/>
                          <a:cs typeface="Times New Roman"/>
                          <a:sym typeface="Times New Roman"/>
                        </a:rPr>
                        <a:t>R. Kohila,R. Meenakumari</a:t>
                      </a:r>
                      <a:endParaRPr sz="1800" b="1" u="sng">
                        <a:solidFill>
                          <a:schemeClr val="hlink"/>
                        </a:solidFill>
                        <a:highlight>
                          <a:srgbClr val="CDD4EA"/>
                        </a:highlight>
                        <a:latin typeface="Times New Roman"/>
                        <a:ea typeface="Times New Roman"/>
                        <a:cs typeface="Times New Roman"/>
                        <a:sym typeface="Times New Roman"/>
                      </a:endParaRPr>
                    </a:p>
                    <a:p>
                      <a:pPr marL="101600" lvl="0" indent="0" algn="l" rtl="0">
                        <a:lnSpc>
                          <a:spcPct val="130000"/>
                        </a:lnSpc>
                        <a:spcBef>
                          <a:spcPts val="0"/>
                        </a:spcBef>
                        <a:spcAft>
                          <a:spcPts val="0"/>
                        </a:spcAft>
                        <a:buClr>
                          <a:schemeClr val="dk1"/>
                        </a:buClr>
                        <a:buSzPts val="1100"/>
                        <a:buFont typeface="Arial"/>
                        <a:buNone/>
                      </a:pPr>
                      <a:endParaRPr sz="1800" b="1">
                        <a:highlight>
                          <a:srgbClr val="CDD4EA"/>
                        </a:highlight>
                        <a:latin typeface="Times New Roman"/>
                        <a:ea typeface="Times New Roman"/>
                        <a:cs typeface="Times New Roman"/>
                        <a:sym typeface="Times New Roman"/>
                      </a:endParaRPr>
                    </a:p>
                    <a:p>
                      <a:pPr marL="0" marR="0" lvl="0" indent="0" algn="l" rtl="0">
                        <a:spcBef>
                          <a:spcPts val="0"/>
                        </a:spcBef>
                        <a:spcAft>
                          <a:spcPts val="0"/>
                        </a:spcAft>
                        <a:buNone/>
                      </a:pPr>
                      <a:endParaRPr sz="1800">
                        <a:highlight>
                          <a:srgbClr val="CDD4EA"/>
                        </a:highlight>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Research Gate</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45606"/>
                        </a:lnSpc>
                        <a:spcBef>
                          <a:spcPts val="0"/>
                        </a:spcBef>
                        <a:spcAft>
                          <a:spcPts val="0"/>
                        </a:spcAft>
                        <a:buClr>
                          <a:schemeClr val="dk1"/>
                        </a:buClr>
                        <a:buSzPts val="1100"/>
                        <a:buFont typeface="Arial"/>
                        <a:buNone/>
                      </a:pPr>
                      <a:r>
                        <a:rPr lang="en-US" sz="1500">
                          <a:highlight>
                            <a:srgbClr val="CDD4EA"/>
                          </a:highlight>
                          <a:latin typeface="Times New Roman"/>
                          <a:ea typeface="Times New Roman"/>
                          <a:cs typeface="Times New Roman"/>
                          <a:sym typeface="Times New Roman"/>
                        </a:rPr>
                        <a:t>The image of the food is transmitted through a mobile device and it initially undergoes segmentation with Fuzzy C-means Clustering Segmentation which fixes the cluster centre based on the group data unlike the K-means Clustering which can be erroneous if the cluster centre is not defined properly by the user. The mathematical morphology is utilized as a tool for extracting the</a:t>
                      </a:r>
                      <a:endParaRPr sz="1500">
                        <a:highlight>
                          <a:srgbClr val="CDD4EA"/>
                        </a:highlight>
                        <a:latin typeface="Times New Roman"/>
                        <a:ea typeface="Times New Roman"/>
                        <a:cs typeface="Times New Roman"/>
                        <a:sym typeface="Times New Roman"/>
                      </a:endParaRPr>
                    </a:p>
                    <a:p>
                      <a:pPr marL="0" lvl="0" indent="0" algn="l" rtl="0">
                        <a:lnSpc>
                          <a:spcPct val="145606"/>
                        </a:lnSpc>
                        <a:spcBef>
                          <a:spcPts val="0"/>
                        </a:spcBef>
                        <a:spcAft>
                          <a:spcPts val="0"/>
                        </a:spcAft>
                        <a:buSzPts val="1100"/>
                        <a:buNone/>
                      </a:pPr>
                      <a:r>
                        <a:rPr lang="en-US" sz="1500">
                          <a:highlight>
                            <a:srgbClr val="CDD4EA"/>
                          </a:highlight>
                          <a:latin typeface="Times New Roman"/>
                          <a:ea typeface="Times New Roman"/>
                          <a:cs typeface="Times New Roman"/>
                          <a:sym typeface="Times New Roman"/>
                        </a:rPr>
                        <a:t>image components and the  region shape  description such as erosion,  dilation, opening  and closing. Feature extraction is performed to  retrieve interesting  parts of the image  and then calorie measurement is  done. </a:t>
                      </a:r>
                      <a:endParaRPr sz="1500">
                        <a:highlight>
                          <a:srgbClr val="CDD4EA"/>
                        </a:highlight>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9"/>
          <p:cNvGraphicFramePr/>
          <p:nvPr/>
        </p:nvGraphicFramePr>
        <p:xfrm>
          <a:off x="675640" y="213137"/>
          <a:ext cx="10231100" cy="6446540"/>
        </p:xfrm>
        <a:graphic>
          <a:graphicData uri="http://schemas.openxmlformats.org/drawingml/2006/table">
            <a:tbl>
              <a:tblPr firstRow="1" bandRow="1">
                <a:noFill/>
                <a:tableStyleId>{4B268D20-BAD7-4353-AFA5-A81B9A931DF0}</a:tableStyleId>
              </a:tblPr>
              <a:tblGrid>
                <a:gridCol w="777250"/>
                <a:gridCol w="1833875"/>
                <a:gridCol w="2169150"/>
                <a:gridCol w="1960875"/>
                <a:gridCol w="3489950"/>
              </a:tblGrid>
              <a:tr h="8229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S.NO. </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Journal Paper Title </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Author’s Name &amp; Year</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Source</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Finding</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r>
              <a:tr h="4981575">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7.</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Investigation of Nutritional Status of Children based on Machine Learning Techniques using Indian Demographic and Health Survey Data</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Sangita Khare , S Kavyashree , Deepa Gupta, Amalendu Jyotishi</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ScienceDirect</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Malnutrition is the leading causes of infant mortality among the developing countries including India. This study designs a prediction model for malnutrition based on machine learning approach, using the available features in the Indian Demographic and Health Survey (IDHS) dataset and comparing that with the literature identified features. Our findings suggest that machine learning approach identifies some important features not identified in extant literature. Subsequently, logistic regression was carried out to identify the probabilities of these features in explaining malnutrition. The paper contributes in exploring the possibilities of using artificial intelligence in identifying probable correlates of malnutrition.</a:t>
                      </a:r>
                      <a:endParaRPr sz="1700">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1611</Words>
  <PresentationFormat>Custom</PresentationFormat>
  <Paragraphs>123</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Nutrition Assistant Application</vt:lpstr>
      <vt:lpstr>Abstract</vt:lpstr>
      <vt:lpstr>Slide 3</vt:lpstr>
      <vt:lpstr>Slide 4</vt:lpstr>
      <vt:lpstr>Slide 5</vt:lpstr>
      <vt:lpstr>Slide 6</vt:lpstr>
      <vt:lpstr>Slide 7</vt:lpstr>
      <vt:lpstr>Slide 8</vt:lpstr>
      <vt:lpstr>Slide 9</vt:lpstr>
      <vt:lpstr>Slide 10</vt:lpstr>
      <vt:lpstr>Slide 11</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Assistant Application</dc:title>
  <cp:lastModifiedBy>Windows User</cp:lastModifiedBy>
  <cp:revision>1</cp:revision>
  <dcterms:modified xsi:type="dcterms:W3CDTF">2022-09-19T05:14:36Z</dcterms:modified>
</cp:coreProperties>
</file>