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0D4419-4DC5-6C3E-69D5-1F16A00B6B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CEE06A4B-B71D-33DB-4BD2-B196C1AB94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62376123-F405-38C1-BCBE-D5566CBA566F}"/>
              </a:ext>
            </a:extLst>
          </p:cNvPr>
          <p:cNvSpPr>
            <a:spLocks noGrp="1"/>
          </p:cNvSpPr>
          <p:nvPr>
            <p:ph type="dt" sz="half" idx="10"/>
          </p:nvPr>
        </p:nvSpPr>
        <p:spPr/>
        <p:txBody>
          <a:bodyPr/>
          <a:lstStyle/>
          <a:p>
            <a:fld id="{B84D676E-7BE3-4FC4-90DF-B6A3B7C969A8}" type="datetimeFigureOut">
              <a:rPr lang="en-US" smtClean="0"/>
              <a:pPr/>
              <a:t>9/9/2022</a:t>
            </a:fld>
            <a:endParaRPr lang="en-US"/>
          </a:p>
        </p:txBody>
      </p:sp>
      <p:sp>
        <p:nvSpPr>
          <p:cNvPr id="5" name="Footer Placeholder 4">
            <a:extLst>
              <a:ext uri="{FF2B5EF4-FFF2-40B4-BE49-F238E27FC236}">
                <a16:creationId xmlns:a16="http://schemas.microsoft.com/office/drawing/2014/main" xmlns="" id="{20470F47-3A55-F043-4636-F56B688B43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CCC52D9-93F1-C30B-C91F-6CDBCB3756D5}"/>
              </a:ext>
            </a:extLst>
          </p:cNvPr>
          <p:cNvSpPr>
            <a:spLocks noGrp="1"/>
          </p:cNvSpPr>
          <p:nvPr>
            <p:ph type="sldNum" sz="quarter" idx="12"/>
          </p:nvPr>
        </p:nvSpPr>
        <p:spPr/>
        <p:txBody>
          <a:bodyPr/>
          <a:lstStyle/>
          <a:p>
            <a:fld id="{6CFA78B1-0B03-4BB0-9B17-FB67CB2DF557}" type="slidenum">
              <a:rPr lang="en-US" smtClean="0"/>
              <a:pPr/>
              <a:t>‹#›</a:t>
            </a:fld>
            <a:endParaRPr lang="en-US"/>
          </a:p>
        </p:txBody>
      </p:sp>
    </p:spTree>
    <p:extLst>
      <p:ext uri="{BB962C8B-B14F-4D97-AF65-F5344CB8AC3E}">
        <p14:creationId xmlns:p14="http://schemas.microsoft.com/office/powerpoint/2010/main" xmlns="" val="831844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4D62D8-516E-A10F-3F96-75D59FA1EF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09A68871-2B2A-FFFD-1367-CEE1F7E7C3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EF2F43F-01E3-95E8-46CC-6724A830A357}"/>
              </a:ext>
            </a:extLst>
          </p:cNvPr>
          <p:cNvSpPr>
            <a:spLocks noGrp="1"/>
          </p:cNvSpPr>
          <p:nvPr>
            <p:ph type="dt" sz="half" idx="10"/>
          </p:nvPr>
        </p:nvSpPr>
        <p:spPr/>
        <p:txBody>
          <a:bodyPr/>
          <a:lstStyle/>
          <a:p>
            <a:fld id="{B84D676E-7BE3-4FC4-90DF-B6A3B7C969A8}" type="datetimeFigureOut">
              <a:rPr lang="en-US" smtClean="0"/>
              <a:pPr/>
              <a:t>9/9/2022</a:t>
            </a:fld>
            <a:endParaRPr lang="en-US"/>
          </a:p>
        </p:txBody>
      </p:sp>
      <p:sp>
        <p:nvSpPr>
          <p:cNvPr id="5" name="Footer Placeholder 4">
            <a:extLst>
              <a:ext uri="{FF2B5EF4-FFF2-40B4-BE49-F238E27FC236}">
                <a16:creationId xmlns:a16="http://schemas.microsoft.com/office/drawing/2014/main" xmlns="" id="{B4F7C2E4-F0D1-4CDA-C96F-1DE9AD476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A464B77-A0A6-B1A7-5BD5-0AFC81373F88}"/>
              </a:ext>
            </a:extLst>
          </p:cNvPr>
          <p:cNvSpPr>
            <a:spLocks noGrp="1"/>
          </p:cNvSpPr>
          <p:nvPr>
            <p:ph type="sldNum" sz="quarter" idx="12"/>
          </p:nvPr>
        </p:nvSpPr>
        <p:spPr/>
        <p:txBody>
          <a:bodyPr/>
          <a:lstStyle/>
          <a:p>
            <a:fld id="{6CFA78B1-0B03-4BB0-9B17-FB67CB2DF557}" type="slidenum">
              <a:rPr lang="en-US" smtClean="0"/>
              <a:pPr/>
              <a:t>‹#›</a:t>
            </a:fld>
            <a:endParaRPr lang="en-US"/>
          </a:p>
        </p:txBody>
      </p:sp>
    </p:spTree>
    <p:extLst>
      <p:ext uri="{BB962C8B-B14F-4D97-AF65-F5344CB8AC3E}">
        <p14:creationId xmlns:p14="http://schemas.microsoft.com/office/powerpoint/2010/main" xmlns="" val="3160697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5901051-B978-BFF9-7893-C36AF6C8A1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AA484AFB-1944-23F0-6A92-6C8C90BE1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1F4314C-6EEE-D0CD-8A4A-62B30A4653CC}"/>
              </a:ext>
            </a:extLst>
          </p:cNvPr>
          <p:cNvSpPr>
            <a:spLocks noGrp="1"/>
          </p:cNvSpPr>
          <p:nvPr>
            <p:ph type="dt" sz="half" idx="10"/>
          </p:nvPr>
        </p:nvSpPr>
        <p:spPr/>
        <p:txBody>
          <a:bodyPr/>
          <a:lstStyle/>
          <a:p>
            <a:fld id="{B84D676E-7BE3-4FC4-90DF-B6A3B7C969A8}" type="datetimeFigureOut">
              <a:rPr lang="en-US" smtClean="0"/>
              <a:pPr/>
              <a:t>9/9/2022</a:t>
            </a:fld>
            <a:endParaRPr lang="en-US"/>
          </a:p>
        </p:txBody>
      </p:sp>
      <p:sp>
        <p:nvSpPr>
          <p:cNvPr id="5" name="Footer Placeholder 4">
            <a:extLst>
              <a:ext uri="{FF2B5EF4-FFF2-40B4-BE49-F238E27FC236}">
                <a16:creationId xmlns:a16="http://schemas.microsoft.com/office/drawing/2014/main" xmlns="" id="{F742605E-AC45-5A8C-B8AC-CA20867420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20AA710-6FE6-4C04-9729-022681AB7E74}"/>
              </a:ext>
            </a:extLst>
          </p:cNvPr>
          <p:cNvSpPr>
            <a:spLocks noGrp="1"/>
          </p:cNvSpPr>
          <p:nvPr>
            <p:ph type="sldNum" sz="quarter" idx="12"/>
          </p:nvPr>
        </p:nvSpPr>
        <p:spPr/>
        <p:txBody>
          <a:bodyPr/>
          <a:lstStyle/>
          <a:p>
            <a:fld id="{6CFA78B1-0B03-4BB0-9B17-FB67CB2DF557}" type="slidenum">
              <a:rPr lang="en-US" smtClean="0"/>
              <a:pPr/>
              <a:t>‹#›</a:t>
            </a:fld>
            <a:endParaRPr lang="en-US"/>
          </a:p>
        </p:txBody>
      </p:sp>
    </p:spTree>
    <p:extLst>
      <p:ext uri="{BB962C8B-B14F-4D97-AF65-F5344CB8AC3E}">
        <p14:creationId xmlns:p14="http://schemas.microsoft.com/office/powerpoint/2010/main" xmlns="" val="1765196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F4A6A0-1C65-28C1-F384-BC77564E51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7B5956C-6652-C83F-CBCF-2E2D41AA8D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531736A-2724-BA6B-BABA-F9AB326D8C6E}"/>
              </a:ext>
            </a:extLst>
          </p:cNvPr>
          <p:cNvSpPr>
            <a:spLocks noGrp="1"/>
          </p:cNvSpPr>
          <p:nvPr>
            <p:ph type="dt" sz="half" idx="10"/>
          </p:nvPr>
        </p:nvSpPr>
        <p:spPr/>
        <p:txBody>
          <a:bodyPr/>
          <a:lstStyle/>
          <a:p>
            <a:fld id="{B84D676E-7BE3-4FC4-90DF-B6A3B7C969A8}" type="datetimeFigureOut">
              <a:rPr lang="en-US" smtClean="0"/>
              <a:pPr/>
              <a:t>9/9/2022</a:t>
            </a:fld>
            <a:endParaRPr lang="en-US"/>
          </a:p>
        </p:txBody>
      </p:sp>
      <p:sp>
        <p:nvSpPr>
          <p:cNvPr id="5" name="Footer Placeholder 4">
            <a:extLst>
              <a:ext uri="{FF2B5EF4-FFF2-40B4-BE49-F238E27FC236}">
                <a16:creationId xmlns:a16="http://schemas.microsoft.com/office/drawing/2014/main" xmlns="" id="{F78AD4DA-73AA-337E-AE76-561A45459E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E4EC42F-9AE3-A389-540C-78667A30D551}"/>
              </a:ext>
            </a:extLst>
          </p:cNvPr>
          <p:cNvSpPr>
            <a:spLocks noGrp="1"/>
          </p:cNvSpPr>
          <p:nvPr>
            <p:ph type="sldNum" sz="quarter" idx="12"/>
          </p:nvPr>
        </p:nvSpPr>
        <p:spPr/>
        <p:txBody>
          <a:bodyPr/>
          <a:lstStyle/>
          <a:p>
            <a:fld id="{6CFA78B1-0B03-4BB0-9B17-FB67CB2DF557}" type="slidenum">
              <a:rPr lang="en-US" smtClean="0"/>
              <a:pPr/>
              <a:t>‹#›</a:t>
            </a:fld>
            <a:endParaRPr lang="en-US"/>
          </a:p>
        </p:txBody>
      </p:sp>
    </p:spTree>
    <p:extLst>
      <p:ext uri="{BB962C8B-B14F-4D97-AF65-F5344CB8AC3E}">
        <p14:creationId xmlns:p14="http://schemas.microsoft.com/office/powerpoint/2010/main" xmlns="" val="406401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7CE286-5201-1DF5-C2A1-9DF9DDB76A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DFA0A884-F4FB-57B8-2027-1276F135CD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ECF9BB3-DA72-A6F5-EB85-3E74F127410E}"/>
              </a:ext>
            </a:extLst>
          </p:cNvPr>
          <p:cNvSpPr>
            <a:spLocks noGrp="1"/>
          </p:cNvSpPr>
          <p:nvPr>
            <p:ph type="dt" sz="half" idx="10"/>
          </p:nvPr>
        </p:nvSpPr>
        <p:spPr/>
        <p:txBody>
          <a:bodyPr/>
          <a:lstStyle/>
          <a:p>
            <a:fld id="{B84D676E-7BE3-4FC4-90DF-B6A3B7C969A8}" type="datetimeFigureOut">
              <a:rPr lang="en-US" smtClean="0"/>
              <a:pPr/>
              <a:t>9/9/2022</a:t>
            </a:fld>
            <a:endParaRPr lang="en-US"/>
          </a:p>
        </p:txBody>
      </p:sp>
      <p:sp>
        <p:nvSpPr>
          <p:cNvPr id="5" name="Footer Placeholder 4">
            <a:extLst>
              <a:ext uri="{FF2B5EF4-FFF2-40B4-BE49-F238E27FC236}">
                <a16:creationId xmlns:a16="http://schemas.microsoft.com/office/drawing/2014/main" xmlns="" id="{52ADAE72-3B7C-3445-4010-CF6D5F5A70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844E462-65A3-50FA-E2C6-C0652572E3AA}"/>
              </a:ext>
            </a:extLst>
          </p:cNvPr>
          <p:cNvSpPr>
            <a:spLocks noGrp="1"/>
          </p:cNvSpPr>
          <p:nvPr>
            <p:ph type="sldNum" sz="quarter" idx="12"/>
          </p:nvPr>
        </p:nvSpPr>
        <p:spPr/>
        <p:txBody>
          <a:bodyPr/>
          <a:lstStyle/>
          <a:p>
            <a:fld id="{6CFA78B1-0B03-4BB0-9B17-FB67CB2DF557}" type="slidenum">
              <a:rPr lang="en-US" smtClean="0"/>
              <a:pPr/>
              <a:t>‹#›</a:t>
            </a:fld>
            <a:endParaRPr lang="en-US"/>
          </a:p>
        </p:txBody>
      </p:sp>
    </p:spTree>
    <p:extLst>
      <p:ext uri="{BB962C8B-B14F-4D97-AF65-F5344CB8AC3E}">
        <p14:creationId xmlns:p14="http://schemas.microsoft.com/office/powerpoint/2010/main" xmlns="" val="3314559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204635-9216-AB6C-CED2-0B3324F096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540830F-1B04-9371-9E38-09B966E31F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EBABF910-6785-4BA7-6BCE-B357599C3C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9EF4F4F1-0A4A-AC85-9DAE-C12DCBC9AD0F}"/>
              </a:ext>
            </a:extLst>
          </p:cNvPr>
          <p:cNvSpPr>
            <a:spLocks noGrp="1"/>
          </p:cNvSpPr>
          <p:nvPr>
            <p:ph type="dt" sz="half" idx="10"/>
          </p:nvPr>
        </p:nvSpPr>
        <p:spPr/>
        <p:txBody>
          <a:bodyPr/>
          <a:lstStyle/>
          <a:p>
            <a:fld id="{B84D676E-7BE3-4FC4-90DF-B6A3B7C969A8}" type="datetimeFigureOut">
              <a:rPr lang="en-US" smtClean="0"/>
              <a:pPr/>
              <a:t>9/9/2022</a:t>
            </a:fld>
            <a:endParaRPr lang="en-US"/>
          </a:p>
        </p:txBody>
      </p:sp>
      <p:sp>
        <p:nvSpPr>
          <p:cNvPr id="6" name="Footer Placeholder 5">
            <a:extLst>
              <a:ext uri="{FF2B5EF4-FFF2-40B4-BE49-F238E27FC236}">
                <a16:creationId xmlns:a16="http://schemas.microsoft.com/office/drawing/2014/main" xmlns="" id="{B651050E-5FB9-70B1-8A16-0426FF8A3C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3BE43FA-C6AC-3988-21CC-3587F3453A08}"/>
              </a:ext>
            </a:extLst>
          </p:cNvPr>
          <p:cNvSpPr>
            <a:spLocks noGrp="1"/>
          </p:cNvSpPr>
          <p:nvPr>
            <p:ph type="sldNum" sz="quarter" idx="12"/>
          </p:nvPr>
        </p:nvSpPr>
        <p:spPr/>
        <p:txBody>
          <a:bodyPr/>
          <a:lstStyle/>
          <a:p>
            <a:fld id="{6CFA78B1-0B03-4BB0-9B17-FB67CB2DF557}" type="slidenum">
              <a:rPr lang="en-US" smtClean="0"/>
              <a:pPr/>
              <a:t>‹#›</a:t>
            </a:fld>
            <a:endParaRPr lang="en-US"/>
          </a:p>
        </p:txBody>
      </p:sp>
    </p:spTree>
    <p:extLst>
      <p:ext uri="{BB962C8B-B14F-4D97-AF65-F5344CB8AC3E}">
        <p14:creationId xmlns:p14="http://schemas.microsoft.com/office/powerpoint/2010/main" xmlns="" val="216886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739790-CA0F-5B57-10E5-E1A2E16636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E6ACCFA5-738A-E039-7B6A-78E8FEE435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4ED9E5E-06E3-BB7E-093F-2B0CD38500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8B605F5F-02B5-11E4-5675-5B620AC318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12627ED-2C6C-F9F3-FE41-5B74781E92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AB2C777-FDA9-46BC-A4FD-1546D580A8BC}"/>
              </a:ext>
            </a:extLst>
          </p:cNvPr>
          <p:cNvSpPr>
            <a:spLocks noGrp="1"/>
          </p:cNvSpPr>
          <p:nvPr>
            <p:ph type="dt" sz="half" idx="10"/>
          </p:nvPr>
        </p:nvSpPr>
        <p:spPr/>
        <p:txBody>
          <a:bodyPr/>
          <a:lstStyle/>
          <a:p>
            <a:fld id="{B84D676E-7BE3-4FC4-90DF-B6A3B7C969A8}" type="datetimeFigureOut">
              <a:rPr lang="en-US" smtClean="0"/>
              <a:pPr/>
              <a:t>9/9/2022</a:t>
            </a:fld>
            <a:endParaRPr lang="en-US"/>
          </a:p>
        </p:txBody>
      </p:sp>
      <p:sp>
        <p:nvSpPr>
          <p:cNvPr id="8" name="Footer Placeholder 7">
            <a:extLst>
              <a:ext uri="{FF2B5EF4-FFF2-40B4-BE49-F238E27FC236}">
                <a16:creationId xmlns:a16="http://schemas.microsoft.com/office/drawing/2014/main" xmlns="" id="{589E2E06-DE1E-6CD2-BC64-D7E5AE27D1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0B3833A8-9629-54B4-C738-93A317922FAE}"/>
              </a:ext>
            </a:extLst>
          </p:cNvPr>
          <p:cNvSpPr>
            <a:spLocks noGrp="1"/>
          </p:cNvSpPr>
          <p:nvPr>
            <p:ph type="sldNum" sz="quarter" idx="12"/>
          </p:nvPr>
        </p:nvSpPr>
        <p:spPr/>
        <p:txBody>
          <a:bodyPr/>
          <a:lstStyle/>
          <a:p>
            <a:fld id="{6CFA78B1-0B03-4BB0-9B17-FB67CB2DF557}" type="slidenum">
              <a:rPr lang="en-US" smtClean="0"/>
              <a:pPr/>
              <a:t>‹#›</a:t>
            </a:fld>
            <a:endParaRPr lang="en-US"/>
          </a:p>
        </p:txBody>
      </p:sp>
    </p:spTree>
    <p:extLst>
      <p:ext uri="{BB962C8B-B14F-4D97-AF65-F5344CB8AC3E}">
        <p14:creationId xmlns:p14="http://schemas.microsoft.com/office/powerpoint/2010/main" xmlns="" val="2008395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A62078-E24C-AAD0-DBF2-E052BD137E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911E94DE-7CDC-60DB-E952-DD725B448B0D}"/>
              </a:ext>
            </a:extLst>
          </p:cNvPr>
          <p:cNvSpPr>
            <a:spLocks noGrp="1"/>
          </p:cNvSpPr>
          <p:nvPr>
            <p:ph type="dt" sz="half" idx="10"/>
          </p:nvPr>
        </p:nvSpPr>
        <p:spPr/>
        <p:txBody>
          <a:bodyPr/>
          <a:lstStyle/>
          <a:p>
            <a:fld id="{B84D676E-7BE3-4FC4-90DF-B6A3B7C969A8}" type="datetimeFigureOut">
              <a:rPr lang="en-US" smtClean="0"/>
              <a:pPr/>
              <a:t>9/9/2022</a:t>
            </a:fld>
            <a:endParaRPr lang="en-US"/>
          </a:p>
        </p:txBody>
      </p:sp>
      <p:sp>
        <p:nvSpPr>
          <p:cNvPr id="4" name="Footer Placeholder 3">
            <a:extLst>
              <a:ext uri="{FF2B5EF4-FFF2-40B4-BE49-F238E27FC236}">
                <a16:creationId xmlns:a16="http://schemas.microsoft.com/office/drawing/2014/main" xmlns="" id="{D7982F43-5453-3CF8-3FD4-57ECCED386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10C393BA-9C63-F154-6F34-C43B6B541D9D}"/>
              </a:ext>
            </a:extLst>
          </p:cNvPr>
          <p:cNvSpPr>
            <a:spLocks noGrp="1"/>
          </p:cNvSpPr>
          <p:nvPr>
            <p:ph type="sldNum" sz="quarter" idx="12"/>
          </p:nvPr>
        </p:nvSpPr>
        <p:spPr/>
        <p:txBody>
          <a:bodyPr/>
          <a:lstStyle/>
          <a:p>
            <a:fld id="{6CFA78B1-0B03-4BB0-9B17-FB67CB2DF557}" type="slidenum">
              <a:rPr lang="en-US" smtClean="0"/>
              <a:pPr/>
              <a:t>‹#›</a:t>
            </a:fld>
            <a:endParaRPr lang="en-US"/>
          </a:p>
        </p:txBody>
      </p:sp>
    </p:spTree>
    <p:extLst>
      <p:ext uri="{BB962C8B-B14F-4D97-AF65-F5344CB8AC3E}">
        <p14:creationId xmlns:p14="http://schemas.microsoft.com/office/powerpoint/2010/main" xmlns="" val="1154669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879714A-5A24-F27C-B95C-84CC2EEDACEF}"/>
              </a:ext>
            </a:extLst>
          </p:cNvPr>
          <p:cNvSpPr>
            <a:spLocks noGrp="1"/>
          </p:cNvSpPr>
          <p:nvPr>
            <p:ph type="dt" sz="half" idx="10"/>
          </p:nvPr>
        </p:nvSpPr>
        <p:spPr/>
        <p:txBody>
          <a:bodyPr/>
          <a:lstStyle/>
          <a:p>
            <a:fld id="{B84D676E-7BE3-4FC4-90DF-B6A3B7C969A8}" type="datetimeFigureOut">
              <a:rPr lang="en-US" smtClean="0"/>
              <a:pPr/>
              <a:t>9/9/2022</a:t>
            </a:fld>
            <a:endParaRPr lang="en-US"/>
          </a:p>
        </p:txBody>
      </p:sp>
      <p:sp>
        <p:nvSpPr>
          <p:cNvPr id="3" name="Footer Placeholder 2">
            <a:extLst>
              <a:ext uri="{FF2B5EF4-FFF2-40B4-BE49-F238E27FC236}">
                <a16:creationId xmlns:a16="http://schemas.microsoft.com/office/drawing/2014/main" xmlns="" id="{43D85825-9AAC-8CDD-65A1-D8384CBD0A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F3572E5-02A5-1CF7-72CA-D76035864D14}"/>
              </a:ext>
            </a:extLst>
          </p:cNvPr>
          <p:cNvSpPr>
            <a:spLocks noGrp="1"/>
          </p:cNvSpPr>
          <p:nvPr>
            <p:ph type="sldNum" sz="quarter" idx="12"/>
          </p:nvPr>
        </p:nvSpPr>
        <p:spPr/>
        <p:txBody>
          <a:bodyPr/>
          <a:lstStyle/>
          <a:p>
            <a:fld id="{6CFA78B1-0B03-4BB0-9B17-FB67CB2DF557}" type="slidenum">
              <a:rPr lang="en-US" smtClean="0"/>
              <a:pPr/>
              <a:t>‹#›</a:t>
            </a:fld>
            <a:endParaRPr lang="en-US"/>
          </a:p>
        </p:txBody>
      </p:sp>
    </p:spTree>
    <p:extLst>
      <p:ext uri="{BB962C8B-B14F-4D97-AF65-F5344CB8AC3E}">
        <p14:creationId xmlns:p14="http://schemas.microsoft.com/office/powerpoint/2010/main" xmlns="" val="3017091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CDB1DB-2E6A-085D-6608-42192E2E7B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EBD701C4-DCD2-5116-2252-3625293712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D227DB4F-264B-3CE1-4F2B-E430F88270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7C15A4B-DA38-BB6E-E490-5CFA15B00372}"/>
              </a:ext>
            </a:extLst>
          </p:cNvPr>
          <p:cNvSpPr>
            <a:spLocks noGrp="1"/>
          </p:cNvSpPr>
          <p:nvPr>
            <p:ph type="dt" sz="half" idx="10"/>
          </p:nvPr>
        </p:nvSpPr>
        <p:spPr/>
        <p:txBody>
          <a:bodyPr/>
          <a:lstStyle/>
          <a:p>
            <a:fld id="{B84D676E-7BE3-4FC4-90DF-B6A3B7C969A8}" type="datetimeFigureOut">
              <a:rPr lang="en-US" smtClean="0"/>
              <a:pPr/>
              <a:t>9/9/2022</a:t>
            </a:fld>
            <a:endParaRPr lang="en-US"/>
          </a:p>
        </p:txBody>
      </p:sp>
      <p:sp>
        <p:nvSpPr>
          <p:cNvPr id="6" name="Footer Placeholder 5">
            <a:extLst>
              <a:ext uri="{FF2B5EF4-FFF2-40B4-BE49-F238E27FC236}">
                <a16:creationId xmlns:a16="http://schemas.microsoft.com/office/drawing/2014/main" xmlns="" id="{E52C9B8F-A263-4EDA-EE26-36E3877028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F486FCD-42C9-78DE-2E82-420BAC3C6A6C}"/>
              </a:ext>
            </a:extLst>
          </p:cNvPr>
          <p:cNvSpPr>
            <a:spLocks noGrp="1"/>
          </p:cNvSpPr>
          <p:nvPr>
            <p:ph type="sldNum" sz="quarter" idx="12"/>
          </p:nvPr>
        </p:nvSpPr>
        <p:spPr/>
        <p:txBody>
          <a:bodyPr/>
          <a:lstStyle/>
          <a:p>
            <a:fld id="{6CFA78B1-0B03-4BB0-9B17-FB67CB2DF557}" type="slidenum">
              <a:rPr lang="en-US" smtClean="0"/>
              <a:pPr/>
              <a:t>‹#›</a:t>
            </a:fld>
            <a:endParaRPr lang="en-US"/>
          </a:p>
        </p:txBody>
      </p:sp>
    </p:spTree>
    <p:extLst>
      <p:ext uri="{BB962C8B-B14F-4D97-AF65-F5344CB8AC3E}">
        <p14:creationId xmlns:p14="http://schemas.microsoft.com/office/powerpoint/2010/main" xmlns="" val="2177575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12952B-F9CC-6027-A29B-569E510BBB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7EE1C7B6-F921-A3CE-D2F6-7544E84D64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02A92553-2AE6-2C2B-D300-F2914E3B1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B3639CF-8CF1-F3BE-6251-C1DC73620597}"/>
              </a:ext>
            </a:extLst>
          </p:cNvPr>
          <p:cNvSpPr>
            <a:spLocks noGrp="1"/>
          </p:cNvSpPr>
          <p:nvPr>
            <p:ph type="dt" sz="half" idx="10"/>
          </p:nvPr>
        </p:nvSpPr>
        <p:spPr/>
        <p:txBody>
          <a:bodyPr/>
          <a:lstStyle/>
          <a:p>
            <a:fld id="{B84D676E-7BE3-4FC4-90DF-B6A3B7C969A8}" type="datetimeFigureOut">
              <a:rPr lang="en-US" smtClean="0"/>
              <a:pPr/>
              <a:t>9/9/2022</a:t>
            </a:fld>
            <a:endParaRPr lang="en-US"/>
          </a:p>
        </p:txBody>
      </p:sp>
      <p:sp>
        <p:nvSpPr>
          <p:cNvPr id="6" name="Footer Placeholder 5">
            <a:extLst>
              <a:ext uri="{FF2B5EF4-FFF2-40B4-BE49-F238E27FC236}">
                <a16:creationId xmlns:a16="http://schemas.microsoft.com/office/drawing/2014/main" xmlns="" id="{792FE9F1-59E2-97B3-A1FB-67B2D3797D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9031375-D917-3F1B-AC63-78789E9FBB79}"/>
              </a:ext>
            </a:extLst>
          </p:cNvPr>
          <p:cNvSpPr>
            <a:spLocks noGrp="1"/>
          </p:cNvSpPr>
          <p:nvPr>
            <p:ph type="sldNum" sz="quarter" idx="12"/>
          </p:nvPr>
        </p:nvSpPr>
        <p:spPr/>
        <p:txBody>
          <a:bodyPr/>
          <a:lstStyle/>
          <a:p>
            <a:fld id="{6CFA78B1-0B03-4BB0-9B17-FB67CB2DF557}" type="slidenum">
              <a:rPr lang="en-US" smtClean="0"/>
              <a:pPr/>
              <a:t>‹#›</a:t>
            </a:fld>
            <a:endParaRPr lang="en-US"/>
          </a:p>
        </p:txBody>
      </p:sp>
    </p:spTree>
    <p:extLst>
      <p:ext uri="{BB962C8B-B14F-4D97-AF65-F5344CB8AC3E}">
        <p14:creationId xmlns:p14="http://schemas.microsoft.com/office/powerpoint/2010/main" xmlns="" val="1257067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228D383-03ED-4004-8F88-8AA87B579E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DEB56A05-4233-4C3F-C59F-2468710E08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C45CCD2-66C9-7852-CD66-D58B620D82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4D676E-7BE3-4FC4-90DF-B6A3B7C969A8}" type="datetimeFigureOut">
              <a:rPr lang="en-US" smtClean="0"/>
              <a:pPr/>
              <a:t>9/9/2022</a:t>
            </a:fld>
            <a:endParaRPr lang="en-US"/>
          </a:p>
        </p:txBody>
      </p:sp>
      <p:sp>
        <p:nvSpPr>
          <p:cNvPr id="5" name="Footer Placeholder 4">
            <a:extLst>
              <a:ext uri="{FF2B5EF4-FFF2-40B4-BE49-F238E27FC236}">
                <a16:creationId xmlns:a16="http://schemas.microsoft.com/office/drawing/2014/main" xmlns="" id="{7F51A9CB-9143-BD01-9BA9-CF72B11FB3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8C295C3B-2610-03AD-E3FE-2DFD4EB355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FA78B1-0B03-4BB0-9B17-FB67CB2DF557}" type="slidenum">
              <a:rPr lang="en-US" smtClean="0"/>
              <a:pPr/>
              <a:t>‹#›</a:t>
            </a:fld>
            <a:endParaRPr lang="en-US"/>
          </a:p>
        </p:txBody>
      </p:sp>
    </p:spTree>
    <p:extLst>
      <p:ext uri="{BB962C8B-B14F-4D97-AF65-F5344CB8AC3E}">
        <p14:creationId xmlns:p14="http://schemas.microsoft.com/office/powerpoint/2010/main" xmlns="" val="266113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ieeexplore.ieee.org/Xplorehelp/Help_Author_Profile_Page.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ieeexplore.ieee.org/Xplorehelp/Help_Author_Profile_Page.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ieeexplore.ieee.org/Xplorehelp/Help_Author_Profile_Page.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D6508D-A3E9-5F3B-2429-78803F58DEC5}"/>
              </a:ext>
            </a:extLst>
          </p:cNvPr>
          <p:cNvSpPr>
            <a:spLocks noGrp="1"/>
          </p:cNvSpPr>
          <p:nvPr>
            <p:ph type="ctrTitle"/>
          </p:nvPr>
        </p:nvSpPr>
        <p:spPr>
          <a:xfrm>
            <a:off x="1524000" y="1122363"/>
            <a:ext cx="9144000" cy="1630264"/>
          </a:xfrm>
        </p:spPr>
        <p:txBody>
          <a:bodyPr>
            <a:normAutofit/>
          </a:bodyPr>
          <a:lstStyle/>
          <a:p>
            <a:r>
              <a:rPr lang="en-US" dirty="0"/>
              <a:t>LITERATURE SURVEY</a:t>
            </a:r>
            <a:endParaRPr lang="en-US" sz="2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57856BFB-002E-9D6F-DC31-DF6E84A06D8F}"/>
              </a:ext>
            </a:extLst>
          </p:cNvPr>
          <p:cNvSpPr>
            <a:spLocks noGrp="1"/>
          </p:cNvSpPr>
          <p:nvPr>
            <p:ph type="subTitle" idx="1"/>
          </p:nvPr>
        </p:nvSpPr>
        <p:spPr>
          <a:xfrm>
            <a:off x="6096000" y="3602036"/>
            <a:ext cx="5781260" cy="2817617"/>
          </a:xfrm>
        </p:spPr>
        <p:txBody>
          <a:bodyPr>
            <a:normAutofit fontScale="85000" lnSpcReduction="20000"/>
          </a:bodyPr>
          <a:lstStyle/>
          <a:p>
            <a:pPr algn="l"/>
            <a:r>
              <a:rPr lang="en-US" sz="2400" dirty="0">
                <a:latin typeface="Times New Roman" panose="02020603050405020304" pitchFamily="18" charset="0"/>
                <a:cs typeface="Times New Roman" panose="02020603050405020304" pitchFamily="18" charset="0"/>
              </a:rPr>
              <a:t> Mentor : </a:t>
            </a:r>
            <a:r>
              <a:rPr lang="en-US" sz="2400" dirty="0" err="1">
                <a:latin typeface="Times New Roman" panose="02020603050405020304" pitchFamily="18" charset="0"/>
                <a:cs typeface="Times New Roman" panose="02020603050405020304" pitchFamily="18" charset="0"/>
              </a:rPr>
              <a:t>Mr.K.RajKumar,A.P</a:t>
            </a:r>
            <a:r>
              <a:rPr lang="en-US" sz="2400" dirty="0">
                <a:latin typeface="Times New Roman" panose="02020603050405020304" pitchFamily="18" charset="0"/>
                <a:cs typeface="Times New Roman" panose="02020603050405020304" pitchFamily="18" charset="0"/>
              </a:rPr>
              <a:t>/CSE,</a:t>
            </a:r>
          </a:p>
          <a:p>
            <a:pPr algn="l"/>
            <a:r>
              <a:rPr lang="en-US" sz="2400" dirty="0">
                <a:latin typeface="Times New Roman" panose="02020603050405020304" pitchFamily="18" charset="0"/>
                <a:cs typeface="Times New Roman" panose="02020603050405020304" pitchFamily="18" charset="0"/>
              </a:rPr>
              <a:t> National Engineering </a:t>
            </a:r>
            <a:r>
              <a:rPr lang="en-US" sz="2400" dirty="0" err="1">
                <a:latin typeface="Times New Roman" panose="02020603050405020304" pitchFamily="18" charset="0"/>
                <a:cs typeface="Times New Roman" panose="02020603050405020304" pitchFamily="18" charset="0"/>
              </a:rPr>
              <a:t>College,Kovilpatti</a:t>
            </a:r>
            <a:r>
              <a:rPr lang="en-US" sz="2400" dirty="0">
                <a:latin typeface="Times New Roman" panose="02020603050405020304" pitchFamily="18" charset="0"/>
                <a:cs typeface="Times New Roman" panose="02020603050405020304" pitchFamily="18" charset="0"/>
              </a:rPr>
              <a:t>.</a:t>
            </a:r>
          </a:p>
          <a:p>
            <a:pPr algn="l"/>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 Team Members: </a:t>
            </a:r>
          </a:p>
          <a:p>
            <a:pPr algn="l"/>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Janapreethi</a:t>
            </a:r>
            <a:r>
              <a:rPr lang="en-US" dirty="0">
                <a:latin typeface="Times New Roman" panose="02020603050405020304" pitchFamily="18" charset="0"/>
                <a:cs typeface="Times New Roman" panose="02020603050405020304" pitchFamily="18" charset="0"/>
              </a:rPr>
              <a:t> S - 1912061</a:t>
            </a:r>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Janapriya</a:t>
            </a:r>
            <a:r>
              <a:rPr lang="en-US" sz="2400" dirty="0">
                <a:latin typeface="Times New Roman" panose="02020603050405020304" pitchFamily="18" charset="0"/>
                <a:cs typeface="Times New Roman" panose="02020603050405020304" pitchFamily="18" charset="0"/>
              </a:rPr>
              <a:t> S - 1912062</a:t>
            </a:r>
          </a:p>
          <a:p>
            <a:pPr algn="l"/>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Aruna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Ramalakshmi</a:t>
            </a:r>
            <a:r>
              <a:rPr lang="en-US" sz="2400" dirty="0">
                <a:latin typeface="Times New Roman" panose="02020603050405020304" pitchFamily="18" charset="0"/>
                <a:cs typeface="Times New Roman" panose="02020603050405020304" pitchFamily="18" charset="0"/>
              </a:rPr>
              <a:t> P – 1912054</a:t>
            </a:r>
          </a:p>
          <a:p>
            <a:pPr algn="l"/>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Sarulatha</a:t>
            </a:r>
            <a:r>
              <a:rPr lang="en-US" dirty="0">
                <a:latin typeface="Times New Roman" panose="02020603050405020304" pitchFamily="18" charset="0"/>
                <a:cs typeface="Times New Roman" panose="02020603050405020304" pitchFamily="18" charset="0"/>
              </a:rPr>
              <a:t> M</a:t>
            </a:r>
            <a:r>
              <a:rPr lang="en-US" sz="2400" dirty="0">
                <a:latin typeface="Times New Roman" panose="02020603050405020304" pitchFamily="18" charset="0"/>
                <a:cs typeface="Times New Roman" panose="02020603050405020304" pitchFamily="18" charset="0"/>
              </a:rPr>
              <a:t> - 1912100</a:t>
            </a:r>
            <a:endParaRPr lang="en-US" dirty="0"/>
          </a:p>
        </p:txBody>
      </p:sp>
    </p:spTree>
    <p:extLst>
      <p:ext uri="{BB962C8B-B14F-4D97-AF65-F5344CB8AC3E}">
        <p14:creationId xmlns:p14="http://schemas.microsoft.com/office/powerpoint/2010/main" xmlns="" val="3424266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xmlns="" id="{31A27604-206D-AC92-931C-10B5A81E12AE}"/>
              </a:ext>
            </a:extLst>
          </p:cNvPr>
          <p:cNvGraphicFramePr>
            <a:graphicFrameLocks noGrp="1"/>
          </p:cNvGraphicFramePr>
          <p:nvPr>
            <p:extLst>
              <p:ext uri="{D42A27DB-BD31-4B8C-83A1-F6EECF244321}">
                <p14:modId xmlns:p14="http://schemas.microsoft.com/office/powerpoint/2010/main" xmlns="" val="1014807454"/>
              </p:ext>
            </p:extLst>
          </p:nvPr>
        </p:nvGraphicFramePr>
        <p:xfrm>
          <a:off x="1033670" y="719665"/>
          <a:ext cx="10287000" cy="4816615"/>
        </p:xfrm>
        <a:graphic>
          <a:graphicData uri="http://schemas.openxmlformats.org/drawingml/2006/table">
            <a:tbl>
              <a:tblPr firstRow="1" bandRow="1">
                <a:tableStyleId>{5940675A-B579-460E-94D1-54222C63F5DA}</a:tableStyleId>
              </a:tblPr>
              <a:tblGrid>
                <a:gridCol w="1334618">
                  <a:extLst>
                    <a:ext uri="{9D8B030D-6E8A-4147-A177-3AD203B41FA5}">
                      <a16:colId xmlns:a16="http://schemas.microsoft.com/office/drawing/2014/main" xmlns="" val="3940114918"/>
                    </a:ext>
                  </a:extLst>
                </a:gridCol>
                <a:gridCol w="1597425">
                  <a:extLst>
                    <a:ext uri="{9D8B030D-6E8A-4147-A177-3AD203B41FA5}">
                      <a16:colId xmlns:a16="http://schemas.microsoft.com/office/drawing/2014/main" xmlns="" val="871035779"/>
                    </a:ext>
                  </a:extLst>
                </a:gridCol>
                <a:gridCol w="1977887">
                  <a:extLst>
                    <a:ext uri="{9D8B030D-6E8A-4147-A177-3AD203B41FA5}">
                      <a16:colId xmlns:a16="http://schemas.microsoft.com/office/drawing/2014/main" xmlns="" val="3206631229"/>
                    </a:ext>
                  </a:extLst>
                </a:gridCol>
                <a:gridCol w="2226365">
                  <a:extLst>
                    <a:ext uri="{9D8B030D-6E8A-4147-A177-3AD203B41FA5}">
                      <a16:colId xmlns:a16="http://schemas.microsoft.com/office/drawing/2014/main" xmlns="" val="2478983060"/>
                    </a:ext>
                  </a:extLst>
                </a:gridCol>
                <a:gridCol w="3150705">
                  <a:extLst>
                    <a:ext uri="{9D8B030D-6E8A-4147-A177-3AD203B41FA5}">
                      <a16:colId xmlns:a16="http://schemas.microsoft.com/office/drawing/2014/main" xmlns="" val="3480193321"/>
                    </a:ext>
                  </a:extLst>
                </a:gridCol>
              </a:tblGrid>
              <a:tr h="1024294">
                <a:tc>
                  <a:txBody>
                    <a:bodyPr/>
                    <a:lstStyle/>
                    <a:p>
                      <a:pPr algn="ctr"/>
                      <a:endParaRPr lang="en-US" dirty="0"/>
                    </a:p>
                    <a:p>
                      <a:pPr algn="ctr"/>
                      <a:r>
                        <a:rPr lang="en-US" dirty="0"/>
                        <a:t>S.NO. </a:t>
                      </a:r>
                    </a:p>
                  </a:txBody>
                  <a:tcPr/>
                </a:tc>
                <a:tc>
                  <a:txBody>
                    <a:bodyPr/>
                    <a:lstStyle/>
                    <a:p>
                      <a:pPr algn="ctr"/>
                      <a:endParaRPr lang="en-US" dirty="0"/>
                    </a:p>
                    <a:p>
                      <a:pPr algn="ctr"/>
                      <a:r>
                        <a:rPr lang="en-US" dirty="0"/>
                        <a:t>Author</a:t>
                      </a:r>
                    </a:p>
                  </a:txBody>
                  <a:tcPr/>
                </a:tc>
                <a:tc>
                  <a:txBody>
                    <a:bodyPr/>
                    <a:lstStyle/>
                    <a:p>
                      <a:pPr algn="ctr"/>
                      <a:endParaRPr lang="en-US" dirty="0"/>
                    </a:p>
                    <a:p>
                      <a:pPr algn="ctr"/>
                      <a:r>
                        <a:rPr lang="en-US" dirty="0"/>
                        <a:t>Title</a:t>
                      </a:r>
                    </a:p>
                  </a:txBody>
                  <a:tcPr/>
                </a:tc>
                <a:tc>
                  <a:txBody>
                    <a:bodyPr/>
                    <a:lstStyle/>
                    <a:p>
                      <a:pPr algn="ctr"/>
                      <a:endParaRPr lang="en-US" dirty="0"/>
                    </a:p>
                    <a:p>
                      <a:pPr algn="ctr"/>
                      <a:r>
                        <a:rPr lang="en-US" dirty="0"/>
                        <a:t>Source </a:t>
                      </a:r>
                    </a:p>
                  </a:txBody>
                  <a:tcPr/>
                </a:tc>
                <a:tc>
                  <a:txBody>
                    <a:bodyPr/>
                    <a:lstStyle/>
                    <a:p>
                      <a:pPr algn="ctr"/>
                      <a:endParaRPr lang="en-US" dirty="0"/>
                    </a:p>
                    <a:p>
                      <a:pPr algn="ctr"/>
                      <a:r>
                        <a:rPr lang="en-US" dirty="0"/>
                        <a:t>Findings </a:t>
                      </a:r>
                    </a:p>
                  </a:txBody>
                  <a:tcPr/>
                </a:tc>
                <a:extLst>
                  <a:ext uri="{0D108BD9-81ED-4DB2-BD59-A6C34878D82A}">
                    <a16:rowId xmlns:a16="http://schemas.microsoft.com/office/drawing/2014/main" xmlns="" val="4227616617"/>
                  </a:ext>
                </a:extLst>
              </a:tr>
              <a:tr h="3792321">
                <a:tc>
                  <a:txBody>
                    <a:bodyPr/>
                    <a:lstStyle/>
                    <a:p>
                      <a:pPr algn="ctr"/>
                      <a:r>
                        <a:rPr lang="en-US" dirty="0"/>
                        <a:t>9</a:t>
                      </a:r>
                    </a:p>
                  </a:txBody>
                  <a:tcPr/>
                </a:tc>
                <a:tc>
                  <a:txBody>
                    <a:bodyPr/>
                    <a:lstStyle/>
                    <a:p>
                      <a:pPr algn="just"/>
                      <a:r>
                        <a:rPr lang="en-US" dirty="0"/>
                        <a:t>Hong Shen (2016)</a:t>
                      </a:r>
                      <a:endParaRPr lang="en-US"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dirty="0"/>
                        <a:t>Inventory Management in a Manufacturing Company</a:t>
                      </a:r>
                    </a:p>
                  </a:txBody>
                  <a:tcPr/>
                </a:tc>
                <a:tc>
                  <a:txBody>
                    <a:bodyPr/>
                    <a:lstStyle/>
                    <a:p>
                      <a:pPr algn="just"/>
                      <a:r>
                        <a:rPr lang="en-US" dirty="0"/>
                        <a:t>Nang Yan Business Journal, 5(1), 20-28</a:t>
                      </a:r>
                    </a:p>
                  </a:txBody>
                  <a:tcPr/>
                </a:tc>
                <a:tc>
                  <a:txBody>
                    <a:bodyPr/>
                    <a:lstStyle/>
                    <a:p>
                      <a:pPr algn="just"/>
                      <a:r>
                        <a:rPr lang="en-US" dirty="0"/>
                        <a:t>Focused on inventory management in a manufacturing company in China. This study aims to identify the key factors that influence inventory management practices, investigate efficient and effective inventory management approaches, and examine the impact of supplier cooperation on supply chain improvement. </a:t>
                      </a:r>
                    </a:p>
                  </a:txBody>
                  <a:tcPr/>
                </a:tc>
                <a:extLst>
                  <a:ext uri="{0D108BD9-81ED-4DB2-BD59-A6C34878D82A}">
                    <a16:rowId xmlns:a16="http://schemas.microsoft.com/office/drawing/2014/main" xmlns="" val="1032205021"/>
                  </a:ext>
                </a:extLst>
              </a:tr>
            </a:tbl>
          </a:graphicData>
        </a:graphic>
      </p:graphicFrame>
    </p:spTree>
    <p:extLst>
      <p:ext uri="{BB962C8B-B14F-4D97-AF65-F5344CB8AC3E}">
        <p14:creationId xmlns:p14="http://schemas.microsoft.com/office/powerpoint/2010/main" xmlns="" val="391407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xmlns="" id="{31A27604-206D-AC92-931C-10B5A81E12AE}"/>
              </a:ext>
            </a:extLst>
          </p:cNvPr>
          <p:cNvGraphicFramePr>
            <a:graphicFrameLocks noGrp="1"/>
          </p:cNvGraphicFramePr>
          <p:nvPr>
            <p:extLst>
              <p:ext uri="{D42A27DB-BD31-4B8C-83A1-F6EECF244321}">
                <p14:modId xmlns:p14="http://schemas.microsoft.com/office/powerpoint/2010/main" xmlns="" val="1767694214"/>
              </p:ext>
            </p:extLst>
          </p:nvPr>
        </p:nvGraphicFramePr>
        <p:xfrm>
          <a:off x="1033670" y="719665"/>
          <a:ext cx="10287000" cy="4816615"/>
        </p:xfrm>
        <a:graphic>
          <a:graphicData uri="http://schemas.openxmlformats.org/drawingml/2006/table">
            <a:tbl>
              <a:tblPr firstRow="1" bandRow="1">
                <a:tableStyleId>{5940675A-B579-460E-94D1-54222C63F5DA}</a:tableStyleId>
              </a:tblPr>
              <a:tblGrid>
                <a:gridCol w="1334618">
                  <a:extLst>
                    <a:ext uri="{9D8B030D-6E8A-4147-A177-3AD203B41FA5}">
                      <a16:colId xmlns:a16="http://schemas.microsoft.com/office/drawing/2014/main" xmlns="" val="3940114918"/>
                    </a:ext>
                  </a:extLst>
                </a:gridCol>
                <a:gridCol w="1597425">
                  <a:extLst>
                    <a:ext uri="{9D8B030D-6E8A-4147-A177-3AD203B41FA5}">
                      <a16:colId xmlns:a16="http://schemas.microsoft.com/office/drawing/2014/main" xmlns="" val="871035779"/>
                    </a:ext>
                  </a:extLst>
                </a:gridCol>
                <a:gridCol w="1977887">
                  <a:extLst>
                    <a:ext uri="{9D8B030D-6E8A-4147-A177-3AD203B41FA5}">
                      <a16:colId xmlns:a16="http://schemas.microsoft.com/office/drawing/2014/main" xmlns="" val="3206631229"/>
                    </a:ext>
                  </a:extLst>
                </a:gridCol>
                <a:gridCol w="2226365">
                  <a:extLst>
                    <a:ext uri="{9D8B030D-6E8A-4147-A177-3AD203B41FA5}">
                      <a16:colId xmlns:a16="http://schemas.microsoft.com/office/drawing/2014/main" xmlns="" val="2478983060"/>
                    </a:ext>
                  </a:extLst>
                </a:gridCol>
                <a:gridCol w="3150705">
                  <a:extLst>
                    <a:ext uri="{9D8B030D-6E8A-4147-A177-3AD203B41FA5}">
                      <a16:colId xmlns:a16="http://schemas.microsoft.com/office/drawing/2014/main" xmlns="" val="3480193321"/>
                    </a:ext>
                  </a:extLst>
                </a:gridCol>
              </a:tblGrid>
              <a:tr h="1024294">
                <a:tc>
                  <a:txBody>
                    <a:bodyPr/>
                    <a:lstStyle/>
                    <a:p>
                      <a:pPr algn="ctr"/>
                      <a:endParaRPr lang="en-US" dirty="0"/>
                    </a:p>
                    <a:p>
                      <a:pPr algn="ctr"/>
                      <a:r>
                        <a:rPr lang="en-US" dirty="0"/>
                        <a:t>S.NO. </a:t>
                      </a:r>
                    </a:p>
                  </a:txBody>
                  <a:tcPr/>
                </a:tc>
                <a:tc>
                  <a:txBody>
                    <a:bodyPr/>
                    <a:lstStyle/>
                    <a:p>
                      <a:pPr algn="ctr"/>
                      <a:endParaRPr lang="en-US" dirty="0"/>
                    </a:p>
                    <a:p>
                      <a:pPr algn="ctr"/>
                      <a:r>
                        <a:rPr lang="en-US" dirty="0"/>
                        <a:t>Author</a:t>
                      </a:r>
                    </a:p>
                  </a:txBody>
                  <a:tcPr/>
                </a:tc>
                <a:tc>
                  <a:txBody>
                    <a:bodyPr/>
                    <a:lstStyle/>
                    <a:p>
                      <a:pPr algn="ctr"/>
                      <a:endParaRPr lang="en-US" dirty="0"/>
                    </a:p>
                    <a:p>
                      <a:pPr algn="ctr"/>
                      <a:r>
                        <a:rPr lang="en-US" dirty="0"/>
                        <a:t>Title</a:t>
                      </a:r>
                    </a:p>
                  </a:txBody>
                  <a:tcPr/>
                </a:tc>
                <a:tc>
                  <a:txBody>
                    <a:bodyPr/>
                    <a:lstStyle/>
                    <a:p>
                      <a:pPr algn="ctr"/>
                      <a:endParaRPr lang="en-US" dirty="0"/>
                    </a:p>
                    <a:p>
                      <a:pPr algn="ctr"/>
                      <a:r>
                        <a:rPr lang="en-US" dirty="0"/>
                        <a:t>Source </a:t>
                      </a:r>
                    </a:p>
                  </a:txBody>
                  <a:tcPr/>
                </a:tc>
                <a:tc>
                  <a:txBody>
                    <a:bodyPr/>
                    <a:lstStyle/>
                    <a:p>
                      <a:pPr algn="ctr"/>
                      <a:endParaRPr lang="en-US" dirty="0"/>
                    </a:p>
                    <a:p>
                      <a:pPr algn="ctr"/>
                      <a:r>
                        <a:rPr lang="en-US" dirty="0"/>
                        <a:t>Findings </a:t>
                      </a:r>
                    </a:p>
                  </a:txBody>
                  <a:tcPr/>
                </a:tc>
                <a:extLst>
                  <a:ext uri="{0D108BD9-81ED-4DB2-BD59-A6C34878D82A}">
                    <a16:rowId xmlns:a16="http://schemas.microsoft.com/office/drawing/2014/main" xmlns="" val="4227616617"/>
                  </a:ext>
                </a:extLst>
              </a:tr>
              <a:tr h="3792321">
                <a:tc>
                  <a:txBody>
                    <a:bodyPr/>
                    <a:lstStyle/>
                    <a:p>
                      <a:pPr algn="ctr"/>
                      <a:r>
                        <a:rPr lang="en-US" dirty="0"/>
                        <a:t>10</a:t>
                      </a:r>
                    </a:p>
                  </a:txBody>
                  <a:tcPr/>
                </a:tc>
                <a:tc>
                  <a:txBody>
                    <a:bodyPr/>
                    <a:lstStyle/>
                    <a:p>
                      <a:r>
                        <a:rPr lang="en-US" dirty="0"/>
                        <a:t>Darya </a:t>
                      </a:r>
                      <a:r>
                        <a:rPr lang="en-US" dirty="0" err="1"/>
                        <a:t>Plinere</a:t>
                      </a:r>
                      <a:r>
                        <a:rPr lang="en-US" dirty="0"/>
                        <a:t> and </a:t>
                      </a:r>
                      <a:r>
                        <a:rPr lang="en-US" dirty="0" err="1"/>
                        <a:t>Arkady</a:t>
                      </a:r>
                      <a:r>
                        <a:rPr lang="en-US" dirty="0"/>
                        <a:t> Borisov (2015)</a:t>
                      </a:r>
                      <a:endParaRPr lang="en-US"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dirty="0"/>
                        <a:t>Case Study on Inventory Management Improvement</a:t>
                      </a:r>
                    </a:p>
                  </a:txBody>
                  <a:tcPr/>
                </a:tc>
                <a:tc>
                  <a:txBody>
                    <a:bodyPr/>
                    <a:lstStyle/>
                    <a:p>
                      <a:pPr algn="just"/>
                      <a:r>
                        <a:rPr lang="en-US" dirty="0"/>
                        <a:t>Information Technology and Management Science, 91-101.</a:t>
                      </a:r>
                    </a:p>
                  </a:txBody>
                  <a:tcPr/>
                </a:tc>
                <a:tc>
                  <a:txBody>
                    <a:bodyPr/>
                    <a:lstStyle/>
                    <a:p>
                      <a:pPr algn="just"/>
                      <a:r>
                        <a:rPr lang="en-US" dirty="0"/>
                        <a:t>Presented a case study for the assembling company on inventory management. It is proposed to use inventory management in order to decrease stock levels and to apply an agent system for automation of inventory management processes</a:t>
                      </a:r>
                    </a:p>
                  </a:txBody>
                  <a:tcPr/>
                </a:tc>
                <a:extLst>
                  <a:ext uri="{0D108BD9-81ED-4DB2-BD59-A6C34878D82A}">
                    <a16:rowId xmlns:a16="http://schemas.microsoft.com/office/drawing/2014/main" xmlns="" val="1032205021"/>
                  </a:ext>
                </a:extLst>
              </a:tr>
            </a:tbl>
          </a:graphicData>
        </a:graphic>
      </p:graphicFrame>
    </p:spTree>
    <p:extLst>
      <p:ext uri="{BB962C8B-B14F-4D97-AF65-F5344CB8AC3E}">
        <p14:creationId xmlns:p14="http://schemas.microsoft.com/office/powerpoint/2010/main" xmlns="" val="3313018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xmlns="" id="{31A27604-206D-AC92-931C-10B5A81E12AE}"/>
              </a:ext>
            </a:extLst>
          </p:cNvPr>
          <p:cNvGraphicFramePr>
            <a:graphicFrameLocks noGrp="1"/>
          </p:cNvGraphicFramePr>
          <p:nvPr>
            <p:extLst>
              <p:ext uri="{D42A27DB-BD31-4B8C-83A1-F6EECF244321}">
                <p14:modId xmlns:p14="http://schemas.microsoft.com/office/powerpoint/2010/main" xmlns="" val="4121445632"/>
              </p:ext>
            </p:extLst>
          </p:nvPr>
        </p:nvGraphicFramePr>
        <p:xfrm>
          <a:off x="1033670" y="719665"/>
          <a:ext cx="10287000" cy="4956214"/>
        </p:xfrm>
        <a:graphic>
          <a:graphicData uri="http://schemas.openxmlformats.org/drawingml/2006/table">
            <a:tbl>
              <a:tblPr firstRow="1" bandRow="1">
                <a:tableStyleId>{5940675A-B579-460E-94D1-54222C63F5DA}</a:tableStyleId>
              </a:tblPr>
              <a:tblGrid>
                <a:gridCol w="1334618">
                  <a:extLst>
                    <a:ext uri="{9D8B030D-6E8A-4147-A177-3AD203B41FA5}">
                      <a16:colId xmlns:a16="http://schemas.microsoft.com/office/drawing/2014/main" xmlns="" val="3940114918"/>
                    </a:ext>
                  </a:extLst>
                </a:gridCol>
                <a:gridCol w="1597425">
                  <a:extLst>
                    <a:ext uri="{9D8B030D-6E8A-4147-A177-3AD203B41FA5}">
                      <a16:colId xmlns:a16="http://schemas.microsoft.com/office/drawing/2014/main" xmlns="" val="871035779"/>
                    </a:ext>
                  </a:extLst>
                </a:gridCol>
                <a:gridCol w="1977887">
                  <a:extLst>
                    <a:ext uri="{9D8B030D-6E8A-4147-A177-3AD203B41FA5}">
                      <a16:colId xmlns:a16="http://schemas.microsoft.com/office/drawing/2014/main" xmlns="" val="3206631229"/>
                    </a:ext>
                  </a:extLst>
                </a:gridCol>
                <a:gridCol w="2226365">
                  <a:extLst>
                    <a:ext uri="{9D8B030D-6E8A-4147-A177-3AD203B41FA5}">
                      <a16:colId xmlns:a16="http://schemas.microsoft.com/office/drawing/2014/main" xmlns="" val="2478983060"/>
                    </a:ext>
                  </a:extLst>
                </a:gridCol>
                <a:gridCol w="3150705">
                  <a:extLst>
                    <a:ext uri="{9D8B030D-6E8A-4147-A177-3AD203B41FA5}">
                      <a16:colId xmlns:a16="http://schemas.microsoft.com/office/drawing/2014/main" xmlns="" val="3480193321"/>
                    </a:ext>
                  </a:extLst>
                </a:gridCol>
              </a:tblGrid>
              <a:tr h="1024294">
                <a:tc>
                  <a:txBody>
                    <a:bodyPr/>
                    <a:lstStyle/>
                    <a:p>
                      <a:pPr algn="ctr"/>
                      <a:endParaRPr lang="en-US" dirty="0"/>
                    </a:p>
                    <a:p>
                      <a:pPr algn="ctr"/>
                      <a:r>
                        <a:rPr lang="en-US" dirty="0"/>
                        <a:t>S.NO. </a:t>
                      </a:r>
                    </a:p>
                  </a:txBody>
                  <a:tcPr/>
                </a:tc>
                <a:tc>
                  <a:txBody>
                    <a:bodyPr/>
                    <a:lstStyle/>
                    <a:p>
                      <a:pPr algn="ctr"/>
                      <a:endParaRPr lang="en-US" dirty="0"/>
                    </a:p>
                    <a:p>
                      <a:pPr algn="ctr"/>
                      <a:r>
                        <a:rPr lang="en-US" dirty="0"/>
                        <a:t>Author</a:t>
                      </a:r>
                    </a:p>
                  </a:txBody>
                  <a:tcPr/>
                </a:tc>
                <a:tc>
                  <a:txBody>
                    <a:bodyPr/>
                    <a:lstStyle/>
                    <a:p>
                      <a:pPr algn="ctr"/>
                      <a:endParaRPr lang="en-US" dirty="0"/>
                    </a:p>
                    <a:p>
                      <a:pPr algn="ctr"/>
                      <a:r>
                        <a:rPr lang="en-US" dirty="0"/>
                        <a:t>Title</a:t>
                      </a:r>
                    </a:p>
                  </a:txBody>
                  <a:tcPr/>
                </a:tc>
                <a:tc>
                  <a:txBody>
                    <a:bodyPr/>
                    <a:lstStyle/>
                    <a:p>
                      <a:pPr algn="ctr"/>
                      <a:endParaRPr lang="en-US" dirty="0"/>
                    </a:p>
                    <a:p>
                      <a:pPr algn="ctr"/>
                      <a:r>
                        <a:rPr lang="en-US" dirty="0"/>
                        <a:t>Source </a:t>
                      </a:r>
                    </a:p>
                  </a:txBody>
                  <a:tcPr/>
                </a:tc>
                <a:tc>
                  <a:txBody>
                    <a:bodyPr/>
                    <a:lstStyle/>
                    <a:p>
                      <a:pPr algn="ctr"/>
                      <a:endParaRPr lang="en-US" dirty="0"/>
                    </a:p>
                    <a:p>
                      <a:pPr algn="ctr"/>
                      <a:r>
                        <a:rPr lang="en-US" dirty="0"/>
                        <a:t>Findings </a:t>
                      </a:r>
                    </a:p>
                  </a:txBody>
                  <a:tcPr/>
                </a:tc>
                <a:extLst>
                  <a:ext uri="{0D108BD9-81ED-4DB2-BD59-A6C34878D82A}">
                    <a16:rowId xmlns:a16="http://schemas.microsoft.com/office/drawing/2014/main" xmlns="" val="4227616617"/>
                  </a:ext>
                </a:extLst>
              </a:tr>
              <a:tr h="3792321">
                <a:tc>
                  <a:txBody>
                    <a:bodyPr/>
                    <a:lstStyle/>
                    <a:p>
                      <a:pPr algn="ctr"/>
                      <a:r>
                        <a:rPr lang="en-US" dirty="0"/>
                        <a:t>11</a:t>
                      </a:r>
                    </a:p>
                  </a:txBody>
                  <a:tcPr/>
                </a:tc>
                <a:tc>
                  <a:txBody>
                    <a:bodyPr/>
                    <a:lstStyle/>
                    <a:p>
                      <a:pPr algn="just"/>
                      <a:r>
                        <a:rPr lang="en-US" dirty="0" err="1"/>
                        <a:t>Talatu</a:t>
                      </a:r>
                      <a:r>
                        <a:rPr lang="en-US" dirty="0"/>
                        <a:t> Muhammad Barwa </a:t>
                      </a:r>
                      <a:endParaRPr lang="en-US"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dirty="0"/>
                        <a:t>Inventory Control as an Effective Decision</a:t>
                      </a:r>
                    </a:p>
                  </a:txBody>
                  <a:tcPr/>
                </a:tc>
                <a:tc>
                  <a:txBody>
                    <a:bodyPr/>
                    <a:lstStyle/>
                    <a:p>
                      <a:pPr algn="just"/>
                      <a:r>
                        <a:rPr lang="en-US" dirty="0"/>
                        <a:t>International Journal of Economics, Finance and Management Sciences, 3(5), 465-472.</a:t>
                      </a:r>
                    </a:p>
                  </a:txBody>
                  <a:tcPr/>
                </a:tc>
                <a:tc>
                  <a:txBody>
                    <a:bodyPr/>
                    <a:lstStyle/>
                    <a:p>
                      <a:pPr algn="just"/>
                      <a:r>
                        <a:rPr lang="en-US" dirty="0"/>
                        <a:t>Research to </a:t>
                      </a:r>
                      <a:r>
                        <a:rPr lang="en-US" dirty="0" err="1"/>
                        <a:t>analyse</a:t>
                      </a:r>
                      <a:r>
                        <a:rPr lang="en-US" dirty="0"/>
                        <a:t> factors involved in inventory control decision process and its implementation for company’s growth. The research centered on the concepts of inventory control decision-making process and detailed reports of different businesses implications of inventory control decision making process and its influence in company’s growth and survivals in competitive environment. </a:t>
                      </a:r>
                    </a:p>
                  </a:txBody>
                  <a:tcPr/>
                </a:tc>
                <a:extLst>
                  <a:ext uri="{0D108BD9-81ED-4DB2-BD59-A6C34878D82A}">
                    <a16:rowId xmlns:a16="http://schemas.microsoft.com/office/drawing/2014/main" xmlns="" val="1032205021"/>
                  </a:ext>
                </a:extLst>
              </a:tr>
            </a:tbl>
          </a:graphicData>
        </a:graphic>
      </p:graphicFrame>
    </p:spTree>
    <p:extLst>
      <p:ext uri="{BB962C8B-B14F-4D97-AF65-F5344CB8AC3E}">
        <p14:creationId xmlns:p14="http://schemas.microsoft.com/office/powerpoint/2010/main" xmlns="" val="703757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xmlns="" id="{31A27604-206D-AC92-931C-10B5A81E12AE}"/>
              </a:ext>
            </a:extLst>
          </p:cNvPr>
          <p:cNvGraphicFramePr>
            <a:graphicFrameLocks noGrp="1"/>
          </p:cNvGraphicFramePr>
          <p:nvPr>
            <p:extLst>
              <p:ext uri="{D42A27DB-BD31-4B8C-83A1-F6EECF244321}">
                <p14:modId xmlns:p14="http://schemas.microsoft.com/office/powerpoint/2010/main" xmlns="" val="946536211"/>
              </p:ext>
            </p:extLst>
          </p:nvPr>
        </p:nvGraphicFramePr>
        <p:xfrm>
          <a:off x="1033670" y="719665"/>
          <a:ext cx="10287000" cy="4816615"/>
        </p:xfrm>
        <a:graphic>
          <a:graphicData uri="http://schemas.openxmlformats.org/drawingml/2006/table">
            <a:tbl>
              <a:tblPr firstRow="1" bandRow="1">
                <a:tableStyleId>{5940675A-B579-460E-94D1-54222C63F5DA}</a:tableStyleId>
              </a:tblPr>
              <a:tblGrid>
                <a:gridCol w="1334618">
                  <a:extLst>
                    <a:ext uri="{9D8B030D-6E8A-4147-A177-3AD203B41FA5}">
                      <a16:colId xmlns:a16="http://schemas.microsoft.com/office/drawing/2014/main" xmlns="" val="3940114918"/>
                    </a:ext>
                  </a:extLst>
                </a:gridCol>
                <a:gridCol w="1597425">
                  <a:extLst>
                    <a:ext uri="{9D8B030D-6E8A-4147-A177-3AD203B41FA5}">
                      <a16:colId xmlns:a16="http://schemas.microsoft.com/office/drawing/2014/main" xmlns="" val="871035779"/>
                    </a:ext>
                  </a:extLst>
                </a:gridCol>
                <a:gridCol w="1977887">
                  <a:extLst>
                    <a:ext uri="{9D8B030D-6E8A-4147-A177-3AD203B41FA5}">
                      <a16:colId xmlns:a16="http://schemas.microsoft.com/office/drawing/2014/main" xmlns="" val="3206631229"/>
                    </a:ext>
                  </a:extLst>
                </a:gridCol>
                <a:gridCol w="2226365">
                  <a:extLst>
                    <a:ext uri="{9D8B030D-6E8A-4147-A177-3AD203B41FA5}">
                      <a16:colId xmlns:a16="http://schemas.microsoft.com/office/drawing/2014/main" xmlns="" val="2478983060"/>
                    </a:ext>
                  </a:extLst>
                </a:gridCol>
                <a:gridCol w="3150705">
                  <a:extLst>
                    <a:ext uri="{9D8B030D-6E8A-4147-A177-3AD203B41FA5}">
                      <a16:colId xmlns:a16="http://schemas.microsoft.com/office/drawing/2014/main" xmlns="" val="3480193321"/>
                    </a:ext>
                  </a:extLst>
                </a:gridCol>
              </a:tblGrid>
              <a:tr h="1024294">
                <a:tc>
                  <a:txBody>
                    <a:bodyPr/>
                    <a:lstStyle/>
                    <a:p>
                      <a:pPr algn="ctr"/>
                      <a:endParaRPr lang="en-US" dirty="0"/>
                    </a:p>
                    <a:p>
                      <a:pPr algn="ctr"/>
                      <a:r>
                        <a:rPr lang="en-US" dirty="0"/>
                        <a:t>S.NO. </a:t>
                      </a:r>
                    </a:p>
                  </a:txBody>
                  <a:tcPr/>
                </a:tc>
                <a:tc>
                  <a:txBody>
                    <a:bodyPr/>
                    <a:lstStyle/>
                    <a:p>
                      <a:pPr algn="ctr"/>
                      <a:endParaRPr lang="en-US" dirty="0"/>
                    </a:p>
                    <a:p>
                      <a:pPr algn="ctr"/>
                      <a:r>
                        <a:rPr lang="en-US" dirty="0"/>
                        <a:t>Author</a:t>
                      </a:r>
                    </a:p>
                  </a:txBody>
                  <a:tcPr/>
                </a:tc>
                <a:tc>
                  <a:txBody>
                    <a:bodyPr/>
                    <a:lstStyle/>
                    <a:p>
                      <a:pPr algn="ctr"/>
                      <a:endParaRPr lang="en-US" dirty="0"/>
                    </a:p>
                    <a:p>
                      <a:pPr algn="ctr"/>
                      <a:r>
                        <a:rPr lang="en-US" dirty="0"/>
                        <a:t>Title</a:t>
                      </a:r>
                    </a:p>
                  </a:txBody>
                  <a:tcPr/>
                </a:tc>
                <a:tc>
                  <a:txBody>
                    <a:bodyPr/>
                    <a:lstStyle/>
                    <a:p>
                      <a:pPr algn="ctr"/>
                      <a:endParaRPr lang="en-US" dirty="0"/>
                    </a:p>
                    <a:p>
                      <a:pPr algn="ctr"/>
                      <a:r>
                        <a:rPr lang="en-US" dirty="0"/>
                        <a:t>Source </a:t>
                      </a:r>
                    </a:p>
                  </a:txBody>
                  <a:tcPr/>
                </a:tc>
                <a:tc>
                  <a:txBody>
                    <a:bodyPr/>
                    <a:lstStyle/>
                    <a:p>
                      <a:pPr algn="ctr"/>
                      <a:endParaRPr lang="en-US" dirty="0"/>
                    </a:p>
                    <a:p>
                      <a:pPr algn="ctr"/>
                      <a:r>
                        <a:rPr lang="en-US" dirty="0"/>
                        <a:t>Findings </a:t>
                      </a:r>
                    </a:p>
                  </a:txBody>
                  <a:tcPr/>
                </a:tc>
                <a:extLst>
                  <a:ext uri="{0D108BD9-81ED-4DB2-BD59-A6C34878D82A}">
                    <a16:rowId xmlns:a16="http://schemas.microsoft.com/office/drawing/2014/main" xmlns="" val="4227616617"/>
                  </a:ext>
                </a:extLst>
              </a:tr>
              <a:tr h="3792321">
                <a:tc>
                  <a:txBody>
                    <a:bodyPr/>
                    <a:lstStyle/>
                    <a:p>
                      <a:pPr algn="ctr"/>
                      <a:r>
                        <a:rPr lang="en-US" dirty="0"/>
                        <a:t>12</a:t>
                      </a:r>
                    </a:p>
                  </a:txBody>
                  <a:tcPr/>
                </a:tc>
                <a:tc>
                  <a:txBody>
                    <a:bodyPr/>
                    <a:lstStyle/>
                    <a:p>
                      <a:r>
                        <a:rPr lang="en-US" dirty="0" err="1"/>
                        <a:t>Seungjae</a:t>
                      </a:r>
                      <a:r>
                        <a:rPr lang="en-US" dirty="0"/>
                        <a:t> Shin</a:t>
                      </a:r>
                      <a:endParaRPr lang="en-US"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dirty="0"/>
                        <a:t>Effect of Inventory Management Efficiency on Profitability</a:t>
                      </a:r>
                    </a:p>
                  </a:txBody>
                  <a:tcPr/>
                </a:tc>
                <a:tc>
                  <a:txBody>
                    <a:bodyPr/>
                    <a:lstStyle/>
                    <a:p>
                      <a:pPr algn="just"/>
                      <a:r>
                        <a:rPr lang="en-US" dirty="0"/>
                        <a:t>Journal of Economics and Economic Education Research, 16(1), 98-106.</a:t>
                      </a:r>
                    </a:p>
                  </a:txBody>
                  <a:tcPr/>
                </a:tc>
                <a:tc>
                  <a:txBody>
                    <a:bodyPr/>
                    <a:lstStyle/>
                    <a:p>
                      <a:pPr algn="just"/>
                      <a:r>
                        <a:rPr lang="en-US" dirty="0"/>
                        <a:t>Examined financial statement data for U.S. manufacturing firms to explore the relationship between inventory management efficiency and firm profitability. The results show that a lower ratio of inventory to sales for a firm is associated with higher profit margin for the firm.</a:t>
                      </a:r>
                    </a:p>
                  </a:txBody>
                  <a:tcPr/>
                </a:tc>
                <a:extLst>
                  <a:ext uri="{0D108BD9-81ED-4DB2-BD59-A6C34878D82A}">
                    <a16:rowId xmlns:a16="http://schemas.microsoft.com/office/drawing/2014/main" xmlns="" val="1032205021"/>
                  </a:ext>
                </a:extLst>
              </a:tr>
            </a:tbl>
          </a:graphicData>
        </a:graphic>
      </p:graphicFrame>
    </p:spTree>
    <p:extLst>
      <p:ext uri="{BB962C8B-B14F-4D97-AF65-F5344CB8AC3E}">
        <p14:creationId xmlns:p14="http://schemas.microsoft.com/office/powerpoint/2010/main" xmlns="" val="1019923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xmlns="" id="{31A27604-206D-AC92-931C-10B5A81E12AE}"/>
              </a:ext>
            </a:extLst>
          </p:cNvPr>
          <p:cNvGraphicFramePr>
            <a:graphicFrameLocks noGrp="1"/>
          </p:cNvGraphicFramePr>
          <p:nvPr>
            <p:extLst>
              <p:ext uri="{D42A27DB-BD31-4B8C-83A1-F6EECF244321}">
                <p14:modId xmlns:p14="http://schemas.microsoft.com/office/powerpoint/2010/main" xmlns="" val="1543981082"/>
              </p:ext>
            </p:extLst>
          </p:nvPr>
        </p:nvGraphicFramePr>
        <p:xfrm>
          <a:off x="1033670" y="719665"/>
          <a:ext cx="10287000" cy="4816615"/>
        </p:xfrm>
        <a:graphic>
          <a:graphicData uri="http://schemas.openxmlformats.org/drawingml/2006/table">
            <a:tbl>
              <a:tblPr firstRow="1" bandRow="1">
                <a:tableStyleId>{5940675A-B579-460E-94D1-54222C63F5DA}</a:tableStyleId>
              </a:tblPr>
              <a:tblGrid>
                <a:gridCol w="1334618">
                  <a:extLst>
                    <a:ext uri="{9D8B030D-6E8A-4147-A177-3AD203B41FA5}">
                      <a16:colId xmlns:a16="http://schemas.microsoft.com/office/drawing/2014/main" xmlns="" val="3940114918"/>
                    </a:ext>
                  </a:extLst>
                </a:gridCol>
                <a:gridCol w="1597425">
                  <a:extLst>
                    <a:ext uri="{9D8B030D-6E8A-4147-A177-3AD203B41FA5}">
                      <a16:colId xmlns:a16="http://schemas.microsoft.com/office/drawing/2014/main" xmlns="" val="871035779"/>
                    </a:ext>
                  </a:extLst>
                </a:gridCol>
                <a:gridCol w="1977887">
                  <a:extLst>
                    <a:ext uri="{9D8B030D-6E8A-4147-A177-3AD203B41FA5}">
                      <a16:colId xmlns:a16="http://schemas.microsoft.com/office/drawing/2014/main" xmlns="" val="3206631229"/>
                    </a:ext>
                  </a:extLst>
                </a:gridCol>
                <a:gridCol w="2226365">
                  <a:extLst>
                    <a:ext uri="{9D8B030D-6E8A-4147-A177-3AD203B41FA5}">
                      <a16:colId xmlns:a16="http://schemas.microsoft.com/office/drawing/2014/main" xmlns="" val="2478983060"/>
                    </a:ext>
                  </a:extLst>
                </a:gridCol>
                <a:gridCol w="3150705">
                  <a:extLst>
                    <a:ext uri="{9D8B030D-6E8A-4147-A177-3AD203B41FA5}">
                      <a16:colId xmlns:a16="http://schemas.microsoft.com/office/drawing/2014/main" xmlns="" val="3480193321"/>
                    </a:ext>
                  </a:extLst>
                </a:gridCol>
              </a:tblGrid>
              <a:tr h="1024294">
                <a:tc>
                  <a:txBody>
                    <a:bodyPr/>
                    <a:lstStyle/>
                    <a:p>
                      <a:pPr algn="ctr"/>
                      <a:endParaRPr lang="en-US" dirty="0"/>
                    </a:p>
                    <a:p>
                      <a:pPr algn="ctr"/>
                      <a:r>
                        <a:rPr lang="en-US" dirty="0"/>
                        <a:t>S.NO. </a:t>
                      </a:r>
                    </a:p>
                  </a:txBody>
                  <a:tcPr/>
                </a:tc>
                <a:tc>
                  <a:txBody>
                    <a:bodyPr/>
                    <a:lstStyle/>
                    <a:p>
                      <a:pPr algn="ctr"/>
                      <a:endParaRPr lang="en-US" dirty="0"/>
                    </a:p>
                    <a:p>
                      <a:pPr algn="ctr"/>
                      <a:r>
                        <a:rPr lang="en-US" dirty="0"/>
                        <a:t>Author</a:t>
                      </a:r>
                    </a:p>
                  </a:txBody>
                  <a:tcPr/>
                </a:tc>
                <a:tc>
                  <a:txBody>
                    <a:bodyPr/>
                    <a:lstStyle/>
                    <a:p>
                      <a:pPr algn="ctr"/>
                      <a:endParaRPr lang="en-US" dirty="0"/>
                    </a:p>
                    <a:p>
                      <a:pPr algn="ctr"/>
                      <a:r>
                        <a:rPr lang="en-US" dirty="0"/>
                        <a:t>Title</a:t>
                      </a:r>
                    </a:p>
                  </a:txBody>
                  <a:tcPr/>
                </a:tc>
                <a:tc>
                  <a:txBody>
                    <a:bodyPr/>
                    <a:lstStyle/>
                    <a:p>
                      <a:pPr algn="ctr"/>
                      <a:endParaRPr lang="en-US" dirty="0"/>
                    </a:p>
                    <a:p>
                      <a:pPr algn="ctr"/>
                      <a:r>
                        <a:rPr lang="en-US" dirty="0"/>
                        <a:t>Source </a:t>
                      </a:r>
                    </a:p>
                  </a:txBody>
                  <a:tcPr/>
                </a:tc>
                <a:tc>
                  <a:txBody>
                    <a:bodyPr/>
                    <a:lstStyle/>
                    <a:p>
                      <a:pPr algn="ctr"/>
                      <a:endParaRPr lang="en-US" dirty="0"/>
                    </a:p>
                    <a:p>
                      <a:pPr algn="ctr"/>
                      <a:r>
                        <a:rPr lang="en-US" dirty="0"/>
                        <a:t>Findings </a:t>
                      </a:r>
                    </a:p>
                  </a:txBody>
                  <a:tcPr/>
                </a:tc>
                <a:extLst>
                  <a:ext uri="{0D108BD9-81ED-4DB2-BD59-A6C34878D82A}">
                    <a16:rowId xmlns:a16="http://schemas.microsoft.com/office/drawing/2014/main" xmlns="" val="4227616617"/>
                  </a:ext>
                </a:extLst>
              </a:tr>
              <a:tr h="3792321">
                <a:tc>
                  <a:txBody>
                    <a:bodyPr/>
                    <a:lstStyle/>
                    <a:p>
                      <a:pPr algn="ctr"/>
                      <a:r>
                        <a:rPr lang="en-US" dirty="0"/>
                        <a:t>13</a:t>
                      </a:r>
                    </a:p>
                  </a:txBody>
                  <a:tcPr/>
                </a:tc>
                <a:tc>
                  <a:txBody>
                    <a:bodyPr/>
                    <a:lstStyle/>
                    <a:p>
                      <a:r>
                        <a:rPr lang="en-US" dirty="0"/>
                        <a:t>S.O. </a:t>
                      </a:r>
                      <a:r>
                        <a:rPr lang="en-US" dirty="0" err="1"/>
                        <a:t>Unyimadu</a:t>
                      </a:r>
                      <a:r>
                        <a:rPr lang="en-US" dirty="0"/>
                        <a:t> </a:t>
                      </a:r>
                      <a:endParaRPr lang="en-US"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dirty="0"/>
                        <a:t>Inventory Management Practices in Manufacturing Firms</a:t>
                      </a:r>
                    </a:p>
                  </a:txBody>
                  <a:tcPr/>
                </a:tc>
                <a:tc>
                  <a:txBody>
                    <a:bodyPr/>
                    <a:lstStyle/>
                    <a:p>
                      <a:pPr algn="just"/>
                      <a:r>
                        <a:rPr lang="en-US" dirty="0"/>
                        <a:t>Industrial Engineering Letters, 4(9), 40-44</a:t>
                      </a:r>
                    </a:p>
                  </a:txBody>
                  <a:tcPr/>
                </a:tc>
                <a:tc>
                  <a:txBody>
                    <a:bodyPr/>
                    <a:lstStyle/>
                    <a:p>
                      <a:pPr algn="just"/>
                      <a:r>
                        <a:rPr lang="en-US" dirty="0"/>
                        <a:t>Inventories have been described as the </a:t>
                      </a:r>
                      <a:r>
                        <a:rPr lang="en-US" dirty="0" err="1"/>
                        <a:t>lifewire</a:t>
                      </a:r>
                      <a:r>
                        <a:rPr lang="en-US" dirty="0"/>
                        <a:t> of any manufacturing organization. Inventories represent investment designed to assist in production activities and/or serve customers, without any doubt, inadequate supply of inventories may grind manufacturing operations into a halt. </a:t>
                      </a:r>
                    </a:p>
                  </a:txBody>
                  <a:tcPr/>
                </a:tc>
                <a:extLst>
                  <a:ext uri="{0D108BD9-81ED-4DB2-BD59-A6C34878D82A}">
                    <a16:rowId xmlns:a16="http://schemas.microsoft.com/office/drawing/2014/main" xmlns="" val="1032205021"/>
                  </a:ext>
                </a:extLst>
              </a:tr>
            </a:tbl>
          </a:graphicData>
        </a:graphic>
      </p:graphicFrame>
    </p:spTree>
    <p:extLst>
      <p:ext uri="{BB962C8B-B14F-4D97-AF65-F5344CB8AC3E}">
        <p14:creationId xmlns:p14="http://schemas.microsoft.com/office/powerpoint/2010/main" xmlns="" val="915980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xmlns="" id="{31A27604-206D-AC92-931C-10B5A81E12AE}"/>
              </a:ext>
            </a:extLst>
          </p:cNvPr>
          <p:cNvGraphicFramePr>
            <a:graphicFrameLocks noGrp="1"/>
          </p:cNvGraphicFramePr>
          <p:nvPr>
            <p:extLst>
              <p:ext uri="{D42A27DB-BD31-4B8C-83A1-F6EECF244321}">
                <p14:modId xmlns:p14="http://schemas.microsoft.com/office/powerpoint/2010/main" xmlns="" val="3189553960"/>
              </p:ext>
            </p:extLst>
          </p:nvPr>
        </p:nvGraphicFramePr>
        <p:xfrm>
          <a:off x="1033670" y="719665"/>
          <a:ext cx="10287000" cy="4816615"/>
        </p:xfrm>
        <a:graphic>
          <a:graphicData uri="http://schemas.openxmlformats.org/drawingml/2006/table">
            <a:tbl>
              <a:tblPr firstRow="1" bandRow="1">
                <a:tableStyleId>{5940675A-B579-460E-94D1-54222C63F5DA}</a:tableStyleId>
              </a:tblPr>
              <a:tblGrid>
                <a:gridCol w="1334618">
                  <a:extLst>
                    <a:ext uri="{9D8B030D-6E8A-4147-A177-3AD203B41FA5}">
                      <a16:colId xmlns:a16="http://schemas.microsoft.com/office/drawing/2014/main" xmlns="" val="3940114918"/>
                    </a:ext>
                  </a:extLst>
                </a:gridCol>
                <a:gridCol w="1597425">
                  <a:extLst>
                    <a:ext uri="{9D8B030D-6E8A-4147-A177-3AD203B41FA5}">
                      <a16:colId xmlns:a16="http://schemas.microsoft.com/office/drawing/2014/main" xmlns="" val="871035779"/>
                    </a:ext>
                  </a:extLst>
                </a:gridCol>
                <a:gridCol w="1977887">
                  <a:extLst>
                    <a:ext uri="{9D8B030D-6E8A-4147-A177-3AD203B41FA5}">
                      <a16:colId xmlns:a16="http://schemas.microsoft.com/office/drawing/2014/main" xmlns="" val="3206631229"/>
                    </a:ext>
                  </a:extLst>
                </a:gridCol>
                <a:gridCol w="2226365">
                  <a:extLst>
                    <a:ext uri="{9D8B030D-6E8A-4147-A177-3AD203B41FA5}">
                      <a16:colId xmlns:a16="http://schemas.microsoft.com/office/drawing/2014/main" xmlns="" val="2478983060"/>
                    </a:ext>
                  </a:extLst>
                </a:gridCol>
                <a:gridCol w="3150705">
                  <a:extLst>
                    <a:ext uri="{9D8B030D-6E8A-4147-A177-3AD203B41FA5}">
                      <a16:colId xmlns:a16="http://schemas.microsoft.com/office/drawing/2014/main" xmlns="" val="3480193321"/>
                    </a:ext>
                  </a:extLst>
                </a:gridCol>
              </a:tblGrid>
              <a:tr h="1024294">
                <a:tc>
                  <a:txBody>
                    <a:bodyPr/>
                    <a:lstStyle/>
                    <a:p>
                      <a:pPr algn="ctr"/>
                      <a:endParaRPr lang="en-US" dirty="0"/>
                    </a:p>
                    <a:p>
                      <a:pPr algn="ctr"/>
                      <a:r>
                        <a:rPr lang="en-US" dirty="0"/>
                        <a:t>S.NO. </a:t>
                      </a:r>
                    </a:p>
                  </a:txBody>
                  <a:tcPr/>
                </a:tc>
                <a:tc>
                  <a:txBody>
                    <a:bodyPr/>
                    <a:lstStyle/>
                    <a:p>
                      <a:pPr algn="ctr"/>
                      <a:endParaRPr lang="en-US" dirty="0"/>
                    </a:p>
                    <a:p>
                      <a:pPr algn="ctr"/>
                      <a:r>
                        <a:rPr lang="en-US" dirty="0"/>
                        <a:t>Author</a:t>
                      </a:r>
                    </a:p>
                  </a:txBody>
                  <a:tcPr/>
                </a:tc>
                <a:tc>
                  <a:txBody>
                    <a:bodyPr/>
                    <a:lstStyle/>
                    <a:p>
                      <a:pPr algn="ctr"/>
                      <a:endParaRPr lang="en-US" dirty="0"/>
                    </a:p>
                    <a:p>
                      <a:pPr algn="ctr"/>
                      <a:r>
                        <a:rPr lang="en-US" dirty="0"/>
                        <a:t>Title</a:t>
                      </a:r>
                    </a:p>
                  </a:txBody>
                  <a:tcPr/>
                </a:tc>
                <a:tc>
                  <a:txBody>
                    <a:bodyPr/>
                    <a:lstStyle/>
                    <a:p>
                      <a:pPr algn="ctr"/>
                      <a:endParaRPr lang="en-US" dirty="0"/>
                    </a:p>
                    <a:p>
                      <a:pPr algn="ctr"/>
                      <a:r>
                        <a:rPr lang="en-US" dirty="0"/>
                        <a:t>Source </a:t>
                      </a:r>
                    </a:p>
                  </a:txBody>
                  <a:tcPr/>
                </a:tc>
                <a:tc>
                  <a:txBody>
                    <a:bodyPr/>
                    <a:lstStyle/>
                    <a:p>
                      <a:pPr algn="ctr"/>
                      <a:endParaRPr lang="en-US" dirty="0"/>
                    </a:p>
                    <a:p>
                      <a:pPr algn="ctr"/>
                      <a:r>
                        <a:rPr lang="en-US" dirty="0"/>
                        <a:t>Findings </a:t>
                      </a:r>
                    </a:p>
                  </a:txBody>
                  <a:tcPr/>
                </a:tc>
                <a:extLst>
                  <a:ext uri="{0D108BD9-81ED-4DB2-BD59-A6C34878D82A}">
                    <a16:rowId xmlns:a16="http://schemas.microsoft.com/office/drawing/2014/main" xmlns="" val="4227616617"/>
                  </a:ext>
                </a:extLst>
              </a:tr>
              <a:tr h="3792321">
                <a:tc>
                  <a:txBody>
                    <a:bodyPr/>
                    <a:lstStyle/>
                    <a:p>
                      <a:pPr algn="ctr"/>
                      <a:r>
                        <a:rPr lang="en-US" dirty="0"/>
                        <a:t>14</a:t>
                      </a:r>
                    </a:p>
                  </a:txBody>
                  <a:tcPr/>
                </a:tc>
                <a:tc>
                  <a:txBody>
                    <a:bodyPr/>
                    <a:lstStyle/>
                    <a:p>
                      <a:pPr algn="just"/>
                      <a:r>
                        <a:rPr lang="en-US" dirty="0"/>
                        <a:t>Sanjiv Mittal (2014)  </a:t>
                      </a:r>
                      <a:endParaRPr lang="en-US"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dirty="0"/>
                        <a:t>Inventory Management in </a:t>
                      </a:r>
                      <a:r>
                        <a:rPr lang="en-US" dirty="0" err="1"/>
                        <a:t>Fertiliser</a:t>
                      </a:r>
                      <a:r>
                        <a:rPr lang="en-US" dirty="0"/>
                        <a:t> Industry of India</a:t>
                      </a:r>
                    </a:p>
                  </a:txBody>
                  <a:tcPr/>
                </a:tc>
                <a:tc>
                  <a:txBody>
                    <a:bodyPr/>
                    <a:lstStyle/>
                    <a:p>
                      <a:pPr algn="just"/>
                      <a:r>
                        <a:rPr lang="en-US" dirty="0"/>
                        <a:t>Asia-Pacific Journal of Management Research and Innovation, 5(2), 114-122.</a:t>
                      </a:r>
                    </a:p>
                  </a:txBody>
                  <a:tcPr/>
                </a:tc>
                <a:tc>
                  <a:txBody>
                    <a:bodyPr/>
                    <a:lstStyle/>
                    <a:p>
                      <a:pPr algn="just"/>
                      <a:r>
                        <a:rPr lang="en-US" dirty="0"/>
                        <a:t>Examined the effect of inventory performance on profitability of the firm. It also investigates the impact of gross margin, capital intensity, firm’s size and growth on inventory performance. The results provide a strong negative relationship of average inventory conversion period with profitability of the company.</a:t>
                      </a:r>
                    </a:p>
                  </a:txBody>
                  <a:tcPr/>
                </a:tc>
                <a:extLst>
                  <a:ext uri="{0D108BD9-81ED-4DB2-BD59-A6C34878D82A}">
                    <a16:rowId xmlns:a16="http://schemas.microsoft.com/office/drawing/2014/main" xmlns="" val="1032205021"/>
                  </a:ext>
                </a:extLst>
              </a:tr>
            </a:tbl>
          </a:graphicData>
        </a:graphic>
      </p:graphicFrame>
    </p:spTree>
    <p:extLst>
      <p:ext uri="{BB962C8B-B14F-4D97-AF65-F5344CB8AC3E}">
        <p14:creationId xmlns:p14="http://schemas.microsoft.com/office/powerpoint/2010/main" xmlns="" val="2004825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xmlns="" id="{31A27604-206D-AC92-931C-10B5A81E12AE}"/>
              </a:ext>
            </a:extLst>
          </p:cNvPr>
          <p:cNvGraphicFramePr>
            <a:graphicFrameLocks noGrp="1"/>
          </p:cNvGraphicFramePr>
          <p:nvPr>
            <p:extLst>
              <p:ext uri="{D42A27DB-BD31-4B8C-83A1-F6EECF244321}">
                <p14:modId xmlns:p14="http://schemas.microsoft.com/office/powerpoint/2010/main" xmlns="" val="3395586764"/>
              </p:ext>
            </p:extLst>
          </p:nvPr>
        </p:nvGraphicFramePr>
        <p:xfrm>
          <a:off x="1033670" y="719665"/>
          <a:ext cx="10287000" cy="4816615"/>
        </p:xfrm>
        <a:graphic>
          <a:graphicData uri="http://schemas.openxmlformats.org/drawingml/2006/table">
            <a:tbl>
              <a:tblPr firstRow="1" bandRow="1">
                <a:tableStyleId>{5940675A-B579-460E-94D1-54222C63F5DA}</a:tableStyleId>
              </a:tblPr>
              <a:tblGrid>
                <a:gridCol w="1334618">
                  <a:extLst>
                    <a:ext uri="{9D8B030D-6E8A-4147-A177-3AD203B41FA5}">
                      <a16:colId xmlns:a16="http://schemas.microsoft.com/office/drawing/2014/main" xmlns="" val="3940114918"/>
                    </a:ext>
                  </a:extLst>
                </a:gridCol>
                <a:gridCol w="1597425">
                  <a:extLst>
                    <a:ext uri="{9D8B030D-6E8A-4147-A177-3AD203B41FA5}">
                      <a16:colId xmlns:a16="http://schemas.microsoft.com/office/drawing/2014/main" xmlns="" val="871035779"/>
                    </a:ext>
                  </a:extLst>
                </a:gridCol>
                <a:gridCol w="1977887">
                  <a:extLst>
                    <a:ext uri="{9D8B030D-6E8A-4147-A177-3AD203B41FA5}">
                      <a16:colId xmlns:a16="http://schemas.microsoft.com/office/drawing/2014/main" xmlns="" val="3206631229"/>
                    </a:ext>
                  </a:extLst>
                </a:gridCol>
                <a:gridCol w="2226365">
                  <a:extLst>
                    <a:ext uri="{9D8B030D-6E8A-4147-A177-3AD203B41FA5}">
                      <a16:colId xmlns:a16="http://schemas.microsoft.com/office/drawing/2014/main" xmlns="" val="2478983060"/>
                    </a:ext>
                  </a:extLst>
                </a:gridCol>
                <a:gridCol w="3150705">
                  <a:extLst>
                    <a:ext uri="{9D8B030D-6E8A-4147-A177-3AD203B41FA5}">
                      <a16:colId xmlns:a16="http://schemas.microsoft.com/office/drawing/2014/main" xmlns="" val="3480193321"/>
                    </a:ext>
                  </a:extLst>
                </a:gridCol>
              </a:tblGrid>
              <a:tr h="1024294">
                <a:tc>
                  <a:txBody>
                    <a:bodyPr/>
                    <a:lstStyle/>
                    <a:p>
                      <a:pPr algn="ctr"/>
                      <a:endParaRPr lang="en-US" dirty="0"/>
                    </a:p>
                    <a:p>
                      <a:pPr algn="ctr"/>
                      <a:r>
                        <a:rPr lang="en-US" dirty="0"/>
                        <a:t>S.NO. </a:t>
                      </a:r>
                    </a:p>
                  </a:txBody>
                  <a:tcPr/>
                </a:tc>
                <a:tc>
                  <a:txBody>
                    <a:bodyPr/>
                    <a:lstStyle/>
                    <a:p>
                      <a:pPr algn="ctr"/>
                      <a:endParaRPr lang="en-US" dirty="0"/>
                    </a:p>
                    <a:p>
                      <a:pPr algn="ctr"/>
                      <a:r>
                        <a:rPr lang="en-US" dirty="0"/>
                        <a:t>Author</a:t>
                      </a:r>
                    </a:p>
                  </a:txBody>
                  <a:tcPr/>
                </a:tc>
                <a:tc>
                  <a:txBody>
                    <a:bodyPr/>
                    <a:lstStyle/>
                    <a:p>
                      <a:pPr algn="ctr"/>
                      <a:endParaRPr lang="en-US" dirty="0"/>
                    </a:p>
                    <a:p>
                      <a:pPr algn="ctr"/>
                      <a:r>
                        <a:rPr lang="en-US" dirty="0"/>
                        <a:t>Title</a:t>
                      </a:r>
                    </a:p>
                  </a:txBody>
                  <a:tcPr/>
                </a:tc>
                <a:tc>
                  <a:txBody>
                    <a:bodyPr/>
                    <a:lstStyle/>
                    <a:p>
                      <a:pPr algn="ctr"/>
                      <a:endParaRPr lang="en-US" dirty="0"/>
                    </a:p>
                    <a:p>
                      <a:pPr algn="ctr"/>
                      <a:r>
                        <a:rPr lang="en-US" dirty="0"/>
                        <a:t>Source </a:t>
                      </a:r>
                    </a:p>
                  </a:txBody>
                  <a:tcPr/>
                </a:tc>
                <a:tc>
                  <a:txBody>
                    <a:bodyPr/>
                    <a:lstStyle/>
                    <a:p>
                      <a:pPr algn="ctr"/>
                      <a:endParaRPr lang="en-US" dirty="0"/>
                    </a:p>
                    <a:p>
                      <a:pPr algn="ctr"/>
                      <a:r>
                        <a:rPr lang="en-US" dirty="0"/>
                        <a:t>Findings </a:t>
                      </a:r>
                    </a:p>
                  </a:txBody>
                  <a:tcPr/>
                </a:tc>
                <a:extLst>
                  <a:ext uri="{0D108BD9-81ED-4DB2-BD59-A6C34878D82A}">
                    <a16:rowId xmlns:a16="http://schemas.microsoft.com/office/drawing/2014/main" xmlns="" val="4227616617"/>
                  </a:ext>
                </a:extLst>
              </a:tr>
              <a:tr h="3792321">
                <a:tc>
                  <a:txBody>
                    <a:bodyPr/>
                    <a:lstStyle/>
                    <a:p>
                      <a:pPr algn="ctr"/>
                      <a:r>
                        <a:rPr lang="en-US" dirty="0"/>
                        <a:t>15</a:t>
                      </a:r>
                    </a:p>
                  </a:txBody>
                  <a:tcPr/>
                </a:tc>
                <a:tc>
                  <a:txBody>
                    <a:bodyPr/>
                    <a:lstStyle/>
                    <a:p>
                      <a:pPr algn="just"/>
                      <a:r>
                        <a:rPr lang="en-US" dirty="0" err="1"/>
                        <a:t>Eneje</a:t>
                      </a:r>
                      <a:r>
                        <a:rPr lang="en-US" dirty="0"/>
                        <a:t>, B. C., </a:t>
                      </a:r>
                      <a:r>
                        <a:rPr lang="en-US" dirty="0" err="1"/>
                        <a:t>Nweze</a:t>
                      </a:r>
                      <a:r>
                        <a:rPr lang="en-US" dirty="0"/>
                        <a:t>, A .U., </a:t>
                      </a:r>
                      <a:r>
                        <a:rPr lang="en-US" dirty="0" err="1"/>
                        <a:t>Udeh</a:t>
                      </a:r>
                      <a:r>
                        <a:rPr lang="en-US" dirty="0"/>
                        <a:t>, A. (2012)</a:t>
                      </a:r>
                      <a:endParaRPr lang="en-US"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dirty="0"/>
                        <a:t>Effect of Efficient Inventory Management on Profitability</a:t>
                      </a:r>
                    </a:p>
                  </a:txBody>
                  <a:tcPr/>
                </a:tc>
                <a:tc>
                  <a:txBody>
                    <a:bodyPr/>
                    <a:lstStyle/>
                    <a:p>
                      <a:pPr algn="just"/>
                      <a:r>
                        <a:rPr lang="en-US" dirty="0"/>
                        <a:t>International Journal of Current Research, vol.4, iss.11, pp.350-354</a:t>
                      </a:r>
                    </a:p>
                  </a:txBody>
                  <a:tcPr/>
                </a:tc>
                <a:tc>
                  <a:txBody>
                    <a:bodyPr/>
                    <a:lstStyle/>
                    <a:p>
                      <a:pPr algn="just"/>
                      <a:r>
                        <a:rPr lang="en-US" dirty="0"/>
                        <a:t>Investigated the effects of raw materials inventory management on the profitability of brewery firms. They concluded that efficient management of raw material inventory is a major factor to be contained with by Nigerian brewers in enhancing or boosting their profitability.</a:t>
                      </a:r>
                    </a:p>
                  </a:txBody>
                  <a:tcPr/>
                </a:tc>
                <a:extLst>
                  <a:ext uri="{0D108BD9-81ED-4DB2-BD59-A6C34878D82A}">
                    <a16:rowId xmlns:a16="http://schemas.microsoft.com/office/drawing/2014/main" xmlns="" val="1032205021"/>
                  </a:ext>
                </a:extLst>
              </a:tr>
            </a:tbl>
          </a:graphicData>
        </a:graphic>
      </p:graphicFrame>
    </p:spTree>
    <p:extLst>
      <p:ext uri="{BB962C8B-B14F-4D97-AF65-F5344CB8AC3E}">
        <p14:creationId xmlns:p14="http://schemas.microsoft.com/office/powerpoint/2010/main" xmlns="" val="2468738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1FAC25-3DF6-2E35-5FC9-5CE49365038F}"/>
              </a:ext>
            </a:extLst>
          </p:cNvPr>
          <p:cNvSpPr>
            <a:spLocks noGrp="1"/>
          </p:cNvSpPr>
          <p:nvPr>
            <p:ph type="title"/>
          </p:nvPr>
        </p:nvSpPr>
        <p:spPr>
          <a:xfrm>
            <a:off x="838200" y="365125"/>
            <a:ext cx="10515600" cy="5876649"/>
          </a:xfrm>
        </p:spPr>
        <p:txBody>
          <a:bodyPr>
            <a:normAutofit/>
          </a:bodyPr>
          <a:lstStyle/>
          <a:p>
            <a:pPr algn="ctr"/>
            <a:r>
              <a:rPr lang="en-US" sz="9600" dirty="0">
                <a:latin typeface="+mn-lt"/>
              </a:rPr>
              <a:t>THANK YOU</a:t>
            </a:r>
          </a:p>
        </p:txBody>
      </p:sp>
    </p:spTree>
    <p:extLst>
      <p:ext uri="{BB962C8B-B14F-4D97-AF65-F5344CB8AC3E}">
        <p14:creationId xmlns:p14="http://schemas.microsoft.com/office/powerpoint/2010/main" xmlns="" val="1040592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xmlns="" id="{31A27604-206D-AC92-931C-10B5A81E12AE}"/>
              </a:ext>
            </a:extLst>
          </p:cNvPr>
          <p:cNvGraphicFramePr>
            <a:graphicFrameLocks noGrp="1"/>
          </p:cNvGraphicFramePr>
          <p:nvPr>
            <p:extLst>
              <p:ext uri="{D42A27DB-BD31-4B8C-83A1-F6EECF244321}">
                <p14:modId xmlns:p14="http://schemas.microsoft.com/office/powerpoint/2010/main" xmlns="" val="3150193282"/>
              </p:ext>
            </p:extLst>
          </p:nvPr>
        </p:nvGraphicFramePr>
        <p:xfrm>
          <a:off x="1033670" y="719665"/>
          <a:ext cx="10287000" cy="5230534"/>
        </p:xfrm>
        <a:graphic>
          <a:graphicData uri="http://schemas.openxmlformats.org/drawingml/2006/table">
            <a:tbl>
              <a:tblPr firstRow="1" bandRow="1">
                <a:tableStyleId>{5940675A-B579-460E-94D1-54222C63F5DA}</a:tableStyleId>
              </a:tblPr>
              <a:tblGrid>
                <a:gridCol w="1334618">
                  <a:extLst>
                    <a:ext uri="{9D8B030D-6E8A-4147-A177-3AD203B41FA5}">
                      <a16:colId xmlns:a16="http://schemas.microsoft.com/office/drawing/2014/main" xmlns="" val="3940114918"/>
                    </a:ext>
                  </a:extLst>
                </a:gridCol>
                <a:gridCol w="1597425">
                  <a:extLst>
                    <a:ext uri="{9D8B030D-6E8A-4147-A177-3AD203B41FA5}">
                      <a16:colId xmlns:a16="http://schemas.microsoft.com/office/drawing/2014/main" xmlns="" val="871035779"/>
                    </a:ext>
                  </a:extLst>
                </a:gridCol>
                <a:gridCol w="1977887">
                  <a:extLst>
                    <a:ext uri="{9D8B030D-6E8A-4147-A177-3AD203B41FA5}">
                      <a16:colId xmlns:a16="http://schemas.microsoft.com/office/drawing/2014/main" xmlns="" val="3206631229"/>
                    </a:ext>
                  </a:extLst>
                </a:gridCol>
                <a:gridCol w="2226365">
                  <a:extLst>
                    <a:ext uri="{9D8B030D-6E8A-4147-A177-3AD203B41FA5}">
                      <a16:colId xmlns:a16="http://schemas.microsoft.com/office/drawing/2014/main" xmlns="" val="2478983060"/>
                    </a:ext>
                  </a:extLst>
                </a:gridCol>
                <a:gridCol w="3150705">
                  <a:extLst>
                    <a:ext uri="{9D8B030D-6E8A-4147-A177-3AD203B41FA5}">
                      <a16:colId xmlns:a16="http://schemas.microsoft.com/office/drawing/2014/main" xmlns="" val="3480193321"/>
                    </a:ext>
                  </a:extLst>
                </a:gridCol>
              </a:tblGrid>
              <a:tr h="1024294">
                <a:tc>
                  <a:txBody>
                    <a:bodyPr/>
                    <a:lstStyle/>
                    <a:p>
                      <a:pPr algn="ctr"/>
                      <a:endParaRPr lang="en-US" dirty="0"/>
                    </a:p>
                    <a:p>
                      <a:pPr algn="ctr"/>
                      <a:r>
                        <a:rPr lang="en-US" dirty="0"/>
                        <a:t>S.NO. </a:t>
                      </a:r>
                    </a:p>
                  </a:txBody>
                  <a:tcPr/>
                </a:tc>
                <a:tc>
                  <a:txBody>
                    <a:bodyPr/>
                    <a:lstStyle/>
                    <a:p>
                      <a:pPr algn="ctr"/>
                      <a:endParaRPr lang="en-US" dirty="0"/>
                    </a:p>
                    <a:p>
                      <a:pPr algn="ctr"/>
                      <a:r>
                        <a:rPr lang="en-US" dirty="0"/>
                        <a:t>Author</a:t>
                      </a:r>
                    </a:p>
                  </a:txBody>
                  <a:tcPr/>
                </a:tc>
                <a:tc>
                  <a:txBody>
                    <a:bodyPr/>
                    <a:lstStyle/>
                    <a:p>
                      <a:pPr algn="ctr"/>
                      <a:endParaRPr lang="en-US" dirty="0"/>
                    </a:p>
                    <a:p>
                      <a:pPr algn="ctr"/>
                      <a:r>
                        <a:rPr lang="en-US" dirty="0"/>
                        <a:t>Title</a:t>
                      </a:r>
                    </a:p>
                  </a:txBody>
                  <a:tcPr/>
                </a:tc>
                <a:tc>
                  <a:txBody>
                    <a:bodyPr/>
                    <a:lstStyle/>
                    <a:p>
                      <a:pPr algn="ctr"/>
                      <a:endParaRPr lang="en-US" dirty="0"/>
                    </a:p>
                    <a:p>
                      <a:pPr algn="ctr"/>
                      <a:r>
                        <a:rPr lang="en-US" dirty="0"/>
                        <a:t>Source </a:t>
                      </a:r>
                    </a:p>
                  </a:txBody>
                  <a:tcPr/>
                </a:tc>
                <a:tc>
                  <a:txBody>
                    <a:bodyPr/>
                    <a:lstStyle/>
                    <a:p>
                      <a:pPr algn="ctr"/>
                      <a:endParaRPr lang="en-US" dirty="0"/>
                    </a:p>
                    <a:p>
                      <a:pPr algn="ctr"/>
                      <a:r>
                        <a:rPr lang="en-US" dirty="0"/>
                        <a:t>Findings </a:t>
                      </a:r>
                    </a:p>
                  </a:txBody>
                  <a:tcPr/>
                </a:tc>
                <a:extLst>
                  <a:ext uri="{0D108BD9-81ED-4DB2-BD59-A6C34878D82A}">
                    <a16:rowId xmlns:a16="http://schemas.microsoft.com/office/drawing/2014/main" xmlns="" val="4227616617"/>
                  </a:ext>
                </a:extLst>
              </a:tr>
              <a:tr h="3792321">
                <a:tc>
                  <a:txBody>
                    <a:bodyPr/>
                    <a:lstStyle/>
                    <a:p>
                      <a:pPr algn="ctr"/>
                      <a:r>
                        <a:rPr lang="en-US" b="0" dirty="0">
                          <a:latin typeface="Times New Roman" panose="02020603050405020304" pitchFamily="18" charset="0"/>
                          <a:cs typeface="Times New Roman" panose="02020603050405020304" pitchFamily="18" charset="0"/>
                        </a:rPr>
                        <a:t>1</a:t>
                      </a:r>
                    </a:p>
                  </a:txBody>
                  <a:tcPr/>
                </a:tc>
                <a:tc>
                  <a:txBody>
                    <a:bodyPr/>
                    <a:lstStyle/>
                    <a:p>
                      <a:pPr algn="just"/>
                      <a:r>
                        <a:rPr lang="en-US" sz="1800" b="0" i="0" kern="1200" dirty="0" err="1" smtClean="0">
                          <a:solidFill>
                            <a:schemeClr val="tx1"/>
                          </a:solidFill>
                          <a:effectLst/>
                          <a:latin typeface="Times New Roman" panose="02020603050405020304" pitchFamily="18" charset="0"/>
                          <a:ea typeface="+mn-ea"/>
                          <a:cs typeface="Times New Roman" panose="02020603050405020304" pitchFamily="18" charset="0"/>
                        </a:rPr>
                        <a:t>Cinthya</a:t>
                      </a:r>
                      <a:r>
                        <a:rPr lang="en-US" sz="1800" b="0" i="0" kern="1200" baseline="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smtClean="0">
                          <a:solidFill>
                            <a:schemeClr val="tx1"/>
                          </a:solidFill>
                          <a:effectLst/>
                          <a:latin typeface="Times New Roman" panose="02020603050405020304" pitchFamily="18" charset="0"/>
                          <a:ea typeface="+mn-ea"/>
                          <a:cs typeface="Times New Roman" panose="02020603050405020304" pitchFamily="18" charset="0"/>
                        </a:rPr>
                        <a:t>Vanessa </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Munoz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Macas</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b="0" dirty="0">
                          <a:latin typeface="Times New Roman" panose="02020603050405020304" pitchFamily="18" charset="0"/>
                          <a:cs typeface="Times New Roman" panose="02020603050405020304" pitchFamily="18" charset="0"/>
                        </a:rPr>
                        <a:t>et.al,</a:t>
                      </a:r>
                      <a:r>
                        <a:rPr 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2"/>
                        </a:rPr>
                        <a:t/>
                      </a:r>
                      <a:br>
                        <a:rPr 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2"/>
                        </a:rPr>
                      </a:br>
                      <a:endParaRPr lang="en-US" b="0"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Inventory management for retail companies</a:t>
                      </a:r>
                    </a:p>
                    <a:p>
                      <a:endParaRPr lang="en-US" b="0" dirty="0">
                        <a:latin typeface="Times New Roman" panose="02020603050405020304" pitchFamily="18" charset="0"/>
                        <a:cs typeface="Times New Roman" panose="02020603050405020304" pitchFamily="18" charset="0"/>
                      </a:endParaRPr>
                    </a:p>
                  </a:txBody>
                  <a:tcPr/>
                </a:tc>
                <a:tc>
                  <a:txBody>
                    <a:bodyPr/>
                    <a:lstStyle/>
                    <a:p>
                      <a:pPr algn="just"/>
                      <a:r>
                        <a:rPr lang="fr-FR" sz="1800" b="0" i="0" kern="1200" dirty="0">
                          <a:solidFill>
                            <a:schemeClr val="tx1"/>
                          </a:solidFill>
                          <a:effectLst/>
                          <a:latin typeface="Times New Roman" panose="02020603050405020304" pitchFamily="18" charset="0"/>
                          <a:ea typeface="+mn-ea"/>
                          <a:cs typeface="Times New Roman" panose="02020603050405020304" pitchFamily="18" charset="0"/>
                        </a:rPr>
                        <a:t>IEEE </a:t>
                      </a:r>
                      <a:r>
                        <a:rPr lang="fr-FR" sz="1800" b="0" i="1" kern="1200" dirty="0">
                          <a:solidFill>
                            <a:schemeClr val="tx1"/>
                          </a:solidFill>
                          <a:effectLst/>
                          <a:latin typeface="Times New Roman" panose="02020603050405020304" pitchFamily="18" charset="0"/>
                          <a:ea typeface="+mn-ea"/>
                          <a:cs typeface="Times New Roman" panose="02020603050405020304" pitchFamily="18" charset="0"/>
                        </a:rPr>
                        <a:t>Xplore</a:t>
                      </a:r>
                      <a:r>
                        <a:rPr lang="fr-FR" sz="1800" b="0" i="0" kern="1200" dirty="0">
                          <a:solidFill>
                            <a:schemeClr val="tx1"/>
                          </a:solidFill>
                          <a:effectLst/>
                          <a:latin typeface="Times New Roman" panose="02020603050405020304" pitchFamily="18" charset="0"/>
                          <a:ea typeface="+mn-ea"/>
                          <a:cs typeface="Times New Roman" panose="02020603050405020304" pitchFamily="18" charset="0"/>
                        </a:rPr>
                        <a:t>: 07 June 2021</a:t>
                      </a:r>
                      <a:endParaRPr lang="en-US" b="0" dirty="0">
                        <a:latin typeface="Times New Roman" panose="02020603050405020304" pitchFamily="18" charset="0"/>
                        <a:cs typeface="Times New Roman" panose="02020603050405020304" pitchFamily="18" charset="0"/>
                      </a:endParaRPr>
                    </a:p>
                  </a:txBody>
                  <a:tcPr/>
                </a:tc>
                <a:tc>
                  <a:txBody>
                    <a:bodyPr/>
                    <a:lstStyle/>
                    <a:p>
                      <a:pPr algn="just"/>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The correct management of inventories has become a fundamental pillar for achieving success in enterprises. Unfortunately, studies suggesting the investment and adoption of advanced inventory management and control systems are not easy to find. A systematic review was carried out to determine the main trends and indicators of inventory management in Small and Medium-sized Enterprises (SMEs). </a:t>
                      </a:r>
                      <a:endParaRPr lang="en-US"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32205021"/>
                  </a:ext>
                </a:extLst>
              </a:tr>
            </a:tbl>
          </a:graphicData>
        </a:graphic>
      </p:graphicFrame>
    </p:spTree>
    <p:extLst>
      <p:ext uri="{BB962C8B-B14F-4D97-AF65-F5344CB8AC3E}">
        <p14:creationId xmlns:p14="http://schemas.microsoft.com/office/powerpoint/2010/main" xmlns="" val="13695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xmlns="" id="{31A27604-206D-AC92-931C-10B5A81E12AE}"/>
              </a:ext>
            </a:extLst>
          </p:cNvPr>
          <p:cNvGraphicFramePr>
            <a:graphicFrameLocks noGrp="1"/>
          </p:cNvGraphicFramePr>
          <p:nvPr>
            <p:extLst>
              <p:ext uri="{D42A27DB-BD31-4B8C-83A1-F6EECF244321}">
                <p14:modId xmlns:p14="http://schemas.microsoft.com/office/powerpoint/2010/main" xmlns="" val="3728917558"/>
              </p:ext>
            </p:extLst>
          </p:nvPr>
        </p:nvGraphicFramePr>
        <p:xfrm>
          <a:off x="1033670" y="719665"/>
          <a:ext cx="10287000" cy="4816615"/>
        </p:xfrm>
        <a:graphic>
          <a:graphicData uri="http://schemas.openxmlformats.org/drawingml/2006/table">
            <a:tbl>
              <a:tblPr firstRow="1" bandRow="1">
                <a:tableStyleId>{5940675A-B579-460E-94D1-54222C63F5DA}</a:tableStyleId>
              </a:tblPr>
              <a:tblGrid>
                <a:gridCol w="1334618">
                  <a:extLst>
                    <a:ext uri="{9D8B030D-6E8A-4147-A177-3AD203B41FA5}">
                      <a16:colId xmlns:a16="http://schemas.microsoft.com/office/drawing/2014/main" xmlns="" val="3940114918"/>
                    </a:ext>
                  </a:extLst>
                </a:gridCol>
                <a:gridCol w="1597425">
                  <a:extLst>
                    <a:ext uri="{9D8B030D-6E8A-4147-A177-3AD203B41FA5}">
                      <a16:colId xmlns:a16="http://schemas.microsoft.com/office/drawing/2014/main" xmlns="" val="871035779"/>
                    </a:ext>
                  </a:extLst>
                </a:gridCol>
                <a:gridCol w="1977887">
                  <a:extLst>
                    <a:ext uri="{9D8B030D-6E8A-4147-A177-3AD203B41FA5}">
                      <a16:colId xmlns:a16="http://schemas.microsoft.com/office/drawing/2014/main" xmlns="" val="3206631229"/>
                    </a:ext>
                  </a:extLst>
                </a:gridCol>
                <a:gridCol w="2226365">
                  <a:extLst>
                    <a:ext uri="{9D8B030D-6E8A-4147-A177-3AD203B41FA5}">
                      <a16:colId xmlns:a16="http://schemas.microsoft.com/office/drawing/2014/main" xmlns="" val="2478983060"/>
                    </a:ext>
                  </a:extLst>
                </a:gridCol>
                <a:gridCol w="3150705">
                  <a:extLst>
                    <a:ext uri="{9D8B030D-6E8A-4147-A177-3AD203B41FA5}">
                      <a16:colId xmlns:a16="http://schemas.microsoft.com/office/drawing/2014/main" xmlns="" val="3480193321"/>
                    </a:ext>
                  </a:extLst>
                </a:gridCol>
              </a:tblGrid>
              <a:tr h="1024294">
                <a:tc>
                  <a:txBody>
                    <a:bodyPr/>
                    <a:lstStyle/>
                    <a:p>
                      <a:pPr algn="ctr"/>
                      <a:endParaRPr lang="en-US" dirty="0"/>
                    </a:p>
                    <a:p>
                      <a:pPr algn="ctr"/>
                      <a:r>
                        <a:rPr lang="en-US" dirty="0"/>
                        <a:t>S.NO. </a:t>
                      </a:r>
                    </a:p>
                  </a:txBody>
                  <a:tcPr/>
                </a:tc>
                <a:tc>
                  <a:txBody>
                    <a:bodyPr/>
                    <a:lstStyle/>
                    <a:p>
                      <a:pPr algn="ctr"/>
                      <a:endParaRPr lang="en-US" dirty="0"/>
                    </a:p>
                    <a:p>
                      <a:pPr algn="ctr"/>
                      <a:r>
                        <a:rPr lang="en-US" dirty="0"/>
                        <a:t>Author</a:t>
                      </a:r>
                    </a:p>
                  </a:txBody>
                  <a:tcPr/>
                </a:tc>
                <a:tc>
                  <a:txBody>
                    <a:bodyPr/>
                    <a:lstStyle/>
                    <a:p>
                      <a:pPr algn="ctr"/>
                      <a:endParaRPr lang="en-US" dirty="0"/>
                    </a:p>
                    <a:p>
                      <a:pPr algn="ctr"/>
                      <a:r>
                        <a:rPr lang="en-US" dirty="0"/>
                        <a:t>Title</a:t>
                      </a:r>
                    </a:p>
                  </a:txBody>
                  <a:tcPr/>
                </a:tc>
                <a:tc>
                  <a:txBody>
                    <a:bodyPr/>
                    <a:lstStyle/>
                    <a:p>
                      <a:pPr algn="ctr"/>
                      <a:endParaRPr lang="en-US" dirty="0"/>
                    </a:p>
                    <a:p>
                      <a:pPr algn="ctr"/>
                      <a:r>
                        <a:rPr lang="en-US" dirty="0"/>
                        <a:t>Source </a:t>
                      </a:r>
                    </a:p>
                  </a:txBody>
                  <a:tcPr/>
                </a:tc>
                <a:tc>
                  <a:txBody>
                    <a:bodyPr/>
                    <a:lstStyle/>
                    <a:p>
                      <a:pPr algn="ctr"/>
                      <a:endParaRPr lang="en-US" dirty="0"/>
                    </a:p>
                    <a:p>
                      <a:pPr algn="ctr"/>
                      <a:r>
                        <a:rPr lang="en-US" dirty="0"/>
                        <a:t>Findings </a:t>
                      </a:r>
                    </a:p>
                  </a:txBody>
                  <a:tcPr/>
                </a:tc>
                <a:extLst>
                  <a:ext uri="{0D108BD9-81ED-4DB2-BD59-A6C34878D82A}">
                    <a16:rowId xmlns:a16="http://schemas.microsoft.com/office/drawing/2014/main" xmlns="" val="4227616617"/>
                  </a:ext>
                </a:extLst>
              </a:tr>
              <a:tr h="3792321">
                <a:tc>
                  <a:txBody>
                    <a:bodyPr/>
                    <a:lstStyle/>
                    <a:p>
                      <a:pPr algn="ctr"/>
                      <a:r>
                        <a:rPr lang="en-US" dirty="0"/>
                        <a:t>2</a:t>
                      </a:r>
                    </a:p>
                  </a:txBody>
                  <a:tcPr/>
                </a:tc>
                <a:tc>
                  <a:txBody>
                    <a:bodyPr/>
                    <a:lstStyle/>
                    <a:p>
                      <a:pPr algn="just"/>
                      <a:r>
                        <a:rPr lang="en-US" dirty="0"/>
                        <a:t>Serhii </a:t>
                      </a:r>
                      <a:r>
                        <a:rPr lang="en-US" dirty="0" err="1"/>
                        <a:t>Ziukov</a:t>
                      </a:r>
                      <a:endParaRPr lang="en-US" dirty="0"/>
                    </a:p>
                    <a:p>
                      <a:pPr algn="just"/>
                      <a:r>
                        <a:rPr lang="en-US" dirty="0"/>
                        <a:t>et.al,</a:t>
                      </a:r>
                    </a:p>
                  </a:txBody>
                  <a:tcPr/>
                </a:tc>
                <a:tc>
                  <a:txBody>
                    <a:bodyPr/>
                    <a:lstStyle/>
                    <a:p>
                      <a:pPr algn="just"/>
                      <a:r>
                        <a:rPr lang="en-US" dirty="0" smtClean="0"/>
                        <a:t>A literature</a:t>
                      </a:r>
                    </a:p>
                    <a:p>
                      <a:pPr algn="just"/>
                      <a:r>
                        <a:rPr lang="en-US" dirty="0" smtClean="0"/>
                        <a:t>review on</a:t>
                      </a:r>
                    </a:p>
                    <a:p>
                      <a:pPr algn="just"/>
                      <a:r>
                        <a:rPr lang="en-US" dirty="0" smtClean="0"/>
                        <a:t>models of</a:t>
                      </a:r>
                    </a:p>
                    <a:p>
                      <a:pPr algn="just"/>
                      <a:r>
                        <a:rPr lang="en-US" dirty="0" smtClean="0"/>
                        <a:t>inventory</a:t>
                      </a:r>
                    </a:p>
                    <a:p>
                      <a:pPr algn="just"/>
                      <a:r>
                        <a:rPr lang="en-US" dirty="0" smtClean="0"/>
                        <a:t>management</a:t>
                      </a:r>
                    </a:p>
                    <a:p>
                      <a:pPr algn="just"/>
                      <a:r>
                        <a:rPr lang="en-US" dirty="0" smtClean="0"/>
                        <a:t>under</a:t>
                      </a:r>
                    </a:p>
                    <a:p>
                      <a:pPr algn="just"/>
                      <a:r>
                        <a:rPr lang="en-US" dirty="0" smtClean="0"/>
                        <a:t>uncertainty</a:t>
                      </a:r>
                      <a:endParaRPr lang="en-US" dirty="0"/>
                    </a:p>
                  </a:txBody>
                  <a:tcPr/>
                </a:tc>
                <a:tc>
                  <a:txBody>
                    <a:bodyPr/>
                    <a:lstStyle/>
                    <a:p>
                      <a:pPr algn="just"/>
                      <a:r>
                        <a:rPr lang="en-US" dirty="0" smtClean="0"/>
                        <a:t>Business systems</a:t>
                      </a:r>
                    </a:p>
                    <a:p>
                      <a:pPr algn="just"/>
                      <a:r>
                        <a:rPr lang="en-US" dirty="0" smtClean="0"/>
                        <a:t>and economics vol. 5(1),</a:t>
                      </a:r>
                      <a:r>
                        <a:rPr lang="en-US" dirty="0" err="1" smtClean="0"/>
                        <a:t>june</a:t>
                      </a:r>
                      <a:r>
                        <a:rPr lang="en-US" dirty="0" smtClean="0"/>
                        <a:t> 2015</a:t>
                      </a:r>
                      <a:endParaRPr lang="en-US" dirty="0"/>
                    </a:p>
                  </a:txBody>
                  <a:tcPr/>
                </a:tc>
                <a:tc>
                  <a:txBody>
                    <a:bodyPr/>
                    <a:lstStyle/>
                    <a:p>
                      <a:pPr algn="just"/>
                      <a:r>
                        <a:rPr lang="en-US" dirty="0"/>
                        <a:t>Inventories are raw materials,</a:t>
                      </a:r>
                    </a:p>
                    <a:p>
                      <a:pPr algn="just"/>
                      <a:r>
                        <a:rPr lang="en-US" dirty="0"/>
                        <a:t>work-in-process goods and completely </a:t>
                      </a:r>
                      <a:r>
                        <a:rPr lang="en-US" dirty="0" smtClean="0"/>
                        <a:t>finished</a:t>
                      </a:r>
                      <a:r>
                        <a:rPr lang="en-US" baseline="0" dirty="0" smtClean="0"/>
                        <a:t>  </a:t>
                      </a:r>
                      <a:r>
                        <a:rPr lang="en-US" dirty="0" smtClean="0"/>
                        <a:t>goods </a:t>
                      </a:r>
                      <a:r>
                        <a:rPr lang="en-US" dirty="0"/>
                        <a:t>that are considered to be the portion of business’s assets that are ready or will be ready for sale. Formulating a suitable inventory model is one of the major concerns for an industry. </a:t>
                      </a:r>
                    </a:p>
                  </a:txBody>
                  <a:tcPr/>
                </a:tc>
                <a:extLst>
                  <a:ext uri="{0D108BD9-81ED-4DB2-BD59-A6C34878D82A}">
                    <a16:rowId xmlns:a16="http://schemas.microsoft.com/office/drawing/2014/main" xmlns="" val="1032205021"/>
                  </a:ext>
                </a:extLst>
              </a:tr>
            </a:tbl>
          </a:graphicData>
        </a:graphic>
      </p:graphicFrame>
    </p:spTree>
    <p:extLst>
      <p:ext uri="{BB962C8B-B14F-4D97-AF65-F5344CB8AC3E}">
        <p14:creationId xmlns:p14="http://schemas.microsoft.com/office/powerpoint/2010/main" xmlns="" val="720371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xmlns="" id="{31A27604-206D-AC92-931C-10B5A81E12AE}"/>
              </a:ext>
            </a:extLst>
          </p:cNvPr>
          <p:cNvGraphicFramePr>
            <a:graphicFrameLocks noGrp="1"/>
          </p:cNvGraphicFramePr>
          <p:nvPr>
            <p:extLst>
              <p:ext uri="{D42A27DB-BD31-4B8C-83A1-F6EECF244321}">
                <p14:modId xmlns:p14="http://schemas.microsoft.com/office/powerpoint/2010/main" xmlns="" val="527542794"/>
              </p:ext>
            </p:extLst>
          </p:nvPr>
        </p:nvGraphicFramePr>
        <p:xfrm>
          <a:off x="1033670" y="719665"/>
          <a:ext cx="10287000" cy="4816615"/>
        </p:xfrm>
        <a:graphic>
          <a:graphicData uri="http://schemas.openxmlformats.org/drawingml/2006/table">
            <a:tbl>
              <a:tblPr firstRow="1" bandRow="1">
                <a:tableStyleId>{5940675A-B579-460E-94D1-54222C63F5DA}</a:tableStyleId>
              </a:tblPr>
              <a:tblGrid>
                <a:gridCol w="1334618">
                  <a:extLst>
                    <a:ext uri="{9D8B030D-6E8A-4147-A177-3AD203B41FA5}">
                      <a16:colId xmlns:a16="http://schemas.microsoft.com/office/drawing/2014/main" xmlns="" val="3940114918"/>
                    </a:ext>
                  </a:extLst>
                </a:gridCol>
                <a:gridCol w="1597425">
                  <a:extLst>
                    <a:ext uri="{9D8B030D-6E8A-4147-A177-3AD203B41FA5}">
                      <a16:colId xmlns:a16="http://schemas.microsoft.com/office/drawing/2014/main" xmlns="" val="871035779"/>
                    </a:ext>
                  </a:extLst>
                </a:gridCol>
                <a:gridCol w="1977887">
                  <a:extLst>
                    <a:ext uri="{9D8B030D-6E8A-4147-A177-3AD203B41FA5}">
                      <a16:colId xmlns:a16="http://schemas.microsoft.com/office/drawing/2014/main" xmlns="" val="3206631229"/>
                    </a:ext>
                  </a:extLst>
                </a:gridCol>
                <a:gridCol w="2226365">
                  <a:extLst>
                    <a:ext uri="{9D8B030D-6E8A-4147-A177-3AD203B41FA5}">
                      <a16:colId xmlns:a16="http://schemas.microsoft.com/office/drawing/2014/main" xmlns="" val="2478983060"/>
                    </a:ext>
                  </a:extLst>
                </a:gridCol>
                <a:gridCol w="3150705">
                  <a:extLst>
                    <a:ext uri="{9D8B030D-6E8A-4147-A177-3AD203B41FA5}">
                      <a16:colId xmlns:a16="http://schemas.microsoft.com/office/drawing/2014/main" xmlns="" val="3480193321"/>
                    </a:ext>
                  </a:extLst>
                </a:gridCol>
              </a:tblGrid>
              <a:tr h="1024294">
                <a:tc>
                  <a:txBody>
                    <a:bodyPr/>
                    <a:lstStyle/>
                    <a:p>
                      <a:pPr algn="ctr"/>
                      <a:endParaRPr lang="en-US" dirty="0"/>
                    </a:p>
                    <a:p>
                      <a:pPr algn="ctr"/>
                      <a:r>
                        <a:rPr lang="en-US" dirty="0"/>
                        <a:t>S.NO. </a:t>
                      </a:r>
                    </a:p>
                  </a:txBody>
                  <a:tcPr/>
                </a:tc>
                <a:tc>
                  <a:txBody>
                    <a:bodyPr/>
                    <a:lstStyle/>
                    <a:p>
                      <a:pPr algn="ctr"/>
                      <a:endParaRPr lang="en-US" dirty="0"/>
                    </a:p>
                    <a:p>
                      <a:pPr algn="ctr"/>
                      <a:r>
                        <a:rPr lang="en-US" dirty="0"/>
                        <a:t>Author</a:t>
                      </a:r>
                    </a:p>
                  </a:txBody>
                  <a:tcPr/>
                </a:tc>
                <a:tc>
                  <a:txBody>
                    <a:bodyPr/>
                    <a:lstStyle/>
                    <a:p>
                      <a:pPr algn="ctr"/>
                      <a:endParaRPr lang="en-US" dirty="0"/>
                    </a:p>
                    <a:p>
                      <a:pPr algn="ctr"/>
                      <a:r>
                        <a:rPr lang="en-US" dirty="0"/>
                        <a:t>Title</a:t>
                      </a:r>
                    </a:p>
                  </a:txBody>
                  <a:tcPr/>
                </a:tc>
                <a:tc>
                  <a:txBody>
                    <a:bodyPr/>
                    <a:lstStyle/>
                    <a:p>
                      <a:pPr algn="ctr"/>
                      <a:endParaRPr lang="en-US" dirty="0"/>
                    </a:p>
                    <a:p>
                      <a:pPr algn="ctr"/>
                      <a:r>
                        <a:rPr lang="en-US" dirty="0"/>
                        <a:t>Source </a:t>
                      </a:r>
                    </a:p>
                  </a:txBody>
                  <a:tcPr/>
                </a:tc>
                <a:tc>
                  <a:txBody>
                    <a:bodyPr/>
                    <a:lstStyle/>
                    <a:p>
                      <a:pPr algn="ctr"/>
                      <a:endParaRPr lang="en-US" dirty="0"/>
                    </a:p>
                    <a:p>
                      <a:pPr algn="ctr"/>
                      <a:r>
                        <a:rPr lang="en-US" dirty="0"/>
                        <a:t>Findings </a:t>
                      </a:r>
                    </a:p>
                  </a:txBody>
                  <a:tcPr/>
                </a:tc>
                <a:extLst>
                  <a:ext uri="{0D108BD9-81ED-4DB2-BD59-A6C34878D82A}">
                    <a16:rowId xmlns:a16="http://schemas.microsoft.com/office/drawing/2014/main" xmlns="" val="4227616617"/>
                  </a:ext>
                </a:extLst>
              </a:tr>
              <a:tr h="3792321">
                <a:tc>
                  <a:txBody>
                    <a:bodyPr/>
                    <a:lstStyle/>
                    <a:p>
                      <a:pPr algn="ctr"/>
                      <a:r>
                        <a:rPr lang="en-US" dirty="0"/>
                        <a:t>3</a:t>
                      </a:r>
                    </a:p>
                  </a:txBody>
                  <a:tcPr/>
                </a:tc>
                <a:tc>
                  <a:txBody>
                    <a:bodyPr/>
                    <a:lstStyle/>
                    <a:p>
                      <a:r>
                        <a:rPr lang="en-US" dirty="0" err="1"/>
                        <a:t>Burcu</a:t>
                      </a:r>
                      <a:r>
                        <a:rPr lang="en-US" dirty="0"/>
                        <a:t> </a:t>
                      </a:r>
                      <a:r>
                        <a:rPr lang="en-US" dirty="0" err="1"/>
                        <a:t>Balcik</a:t>
                      </a:r>
                      <a:endParaRPr lang="en-US" dirty="0"/>
                    </a:p>
                    <a:p>
                      <a:r>
                        <a:rPr lang="en-US" dirty="0"/>
                        <a:t>et.al,</a:t>
                      </a:r>
                    </a:p>
                  </a:txBody>
                  <a:tcPr/>
                </a:tc>
                <a:tc>
                  <a:txBody>
                    <a:bodyPr/>
                    <a:lstStyle/>
                    <a:p>
                      <a:pPr algn="just"/>
                      <a:r>
                        <a:rPr lang="en-US" dirty="0" smtClean="0"/>
                        <a:t>A literature</a:t>
                      </a:r>
                    </a:p>
                    <a:p>
                      <a:pPr algn="just"/>
                      <a:r>
                        <a:rPr lang="en-US" dirty="0" smtClean="0"/>
                        <a:t>review on</a:t>
                      </a:r>
                    </a:p>
                    <a:p>
                      <a:pPr algn="just"/>
                      <a:r>
                        <a:rPr lang="en-US" dirty="0" smtClean="0"/>
                        <a:t>models of</a:t>
                      </a:r>
                    </a:p>
                    <a:p>
                      <a:pPr algn="just"/>
                      <a:r>
                        <a:rPr lang="en-US" dirty="0" smtClean="0"/>
                        <a:t>inventory</a:t>
                      </a:r>
                    </a:p>
                    <a:p>
                      <a:pPr algn="just"/>
                      <a:r>
                        <a:rPr lang="en-US" dirty="0" smtClean="0"/>
                        <a:t>management in</a:t>
                      </a:r>
                    </a:p>
                    <a:p>
                      <a:pPr algn="just"/>
                      <a:r>
                        <a:rPr lang="en-US" dirty="0" smtClean="0"/>
                        <a:t>humanitarian</a:t>
                      </a:r>
                    </a:p>
                    <a:p>
                      <a:pPr algn="just"/>
                      <a:r>
                        <a:rPr lang="en-US" dirty="0" smtClean="0"/>
                        <a:t>supply chains</a:t>
                      </a:r>
                      <a:endParaRPr lang="en-US" dirty="0"/>
                    </a:p>
                  </a:txBody>
                  <a:tcPr/>
                </a:tc>
                <a:tc>
                  <a:txBody>
                    <a:bodyPr/>
                    <a:lstStyle/>
                    <a:p>
                      <a:pPr algn="just"/>
                      <a:r>
                        <a:rPr lang="en-US" dirty="0" smtClean="0"/>
                        <a:t>Surveys in</a:t>
                      </a:r>
                    </a:p>
                    <a:p>
                      <a:pPr algn="just"/>
                      <a:r>
                        <a:rPr lang="en-US" dirty="0" smtClean="0"/>
                        <a:t>operations</a:t>
                      </a:r>
                    </a:p>
                    <a:p>
                      <a:pPr algn="just"/>
                      <a:r>
                        <a:rPr lang="en-US" dirty="0" smtClean="0"/>
                        <a:t>research and</a:t>
                      </a:r>
                    </a:p>
                    <a:p>
                      <a:pPr algn="just"/>
                      <a:r>
                        <a:rPr lang="en-US" dirty="0" smtClean="0"/>
                        <a:t>management</a:t>
                      </a:r>
                    </a:p>
                    <a:p>
                      <a:pPr algn="just"/>
                      <a:r>
                        <a:rPr lang="en-US" dirty="0" smtClean="0"/>
                        <a:t>science,</a:t>
                      </a:r>
                    </a:p>
                    <a:p>
                      <a:pPr algn="just"/>
                      <a:r>
                        <a:rPr lang="en-US" dirty="0" err="1" smtClean="0"/>
                        <a:t>december</a:t>
                      </a:r>
                      <a:r>
                        <a:rPr lang="en-US" dirty="0" smtClean="0"/>
                        <a:t> 2016</a:t>
                      </a:r>
                      <a:endParaRPr lang="en-US" dirty="0"/>
                    </a:p>
                  </a:txBody>
                  <a:tcPr/>
                </a:tc>
                <a:tc>
                  <a:txBody>
                    <a:bodyPr/>
                    <a:lstStyle/>
                    <a:p>
                      <a:pPr algn="just"/>
                      <a:r>
                        <a:rPr lang="en-US" dirty="0"/>
                        <a:t>A review and analysis </a:t>
                      </a:r>
                      <a:r>
                        <a:rPr lang="en-US" dirty="0" smtClean="0"/>
                        <a:t>of</a:t>
                      </a:r>
                      <a:r>
                        <a:rPr lang="en-US" baseline="0" dirty="0" smtClean="0"/>
                        <a:t> </a:t>
                      </a:r>
                      <a:r>
                        <a:rPr lang="en-US" dirty="0" smtClean="0"/>
                        <a:t>studies that</a:t>
                      </a:r>
                      <a:r>
                        <a:rPr lang="en-US" baseline="0" dirty="0" smtClean="0"/>
                        <a:t> </a:t>
                      </a:r>
                      <a:r>
                        <a:rPr lang="en-US" dirty="0" smtClean="0"/>
                        <a:t>focus on humanitarian inventory</a:t>
                      </a:r>
                      <a:r>
                        <a:rPr lang="en-US" baseline="0" dirty="0" smtClean="0"/>
                        <a:t> </a:t>
                      </a:r>
                      <a:r>
                        <a:rPr lang="en-US" dirty="0" smtClean="0"/>
                        <a:t>planning </a:t>
                      </a:r>
                      <a:r>
                        <a:rPr lang="en-US" dirty="0"/>
                        <a:t>and </a:t>
                      </a:r>
                      <a:r>
                        <a:rPr lang="en-US" dirty="0" smtClean="0"/>
                        <a:t>management. Specifically</a:t>
                      </a:r>
                      <a:r>
                        <a:rPr lang="en-US" dirty="0"/>
                        <a:t>, focus on </a:t>
                      </a:r>
                      <a:r>
                        <a:rPr lang="en-US" dirty="0" smtClean="0"/>
                        <a:t>papers</a:t>
                      </a:r>
                      <a:r>
                        <a:rPr lang="en-US" baseline="0" dirty="0" smtClean="0"/>
                        <a:t> </a:t>
                      </a:r>
                      <a:r>
                        <a:rPr lang="en-US" dirty="0" smtClean="0"/>
                        <a:t>which develop</a:t>
                      </a:r>
                      <a:r>
                        <a:rPr lang="en-US" baseline="0" dirty="0" smtClean="0"/>
                        <a:t> </a:t>
                      </a:r>
                      <a:r>
                        <a:rPr lang="en-US" dirty="0" smtClean="0"/>
                        <a:t>policies and</a:t>
                      </a:r>
                      <a:r>
                        <a:rPr lang="en-US" baseline="0" dirty="0" smtClean="0"/>
                        <a:t> </a:t>
                      </a:r>
                      <a:r>
                        <a:rPr lang="en-US" dirty="0" smtClean="0"/>
                        <a:t>models </a:t>
                      </a:r>
                      <a:r>
                        <a:rPr lang="en-US" dirty="0"/>
                        <a:t>to determine </a:t>
                      </a:r>
                      <a:r>
                        <a:rPr lang="en-US" dirty="0" smtClean="0"/>
                        <a:t>how</a:t>
                      </a:r>
                      <a:r>
                        <a:rPr lang="en-US" baseline="0" dirty="0" smtClean="0"/>
                        <a:t> </a:t>
                      </a:r>
                      <a:r>
                        <a:rPr lang="en-US" dirty="0" smtClean="0"/>
                        <a:t>much </a:t>
                      </a:r>
                      <a:r>
                        <a:rPr lang="en-US" dirty="0"/>
                        <a:t>to stock, where </a:t>
                      </a:r>
                      <a:r>
                        <a:rPr lang="en-US" dirty="0" smtClean="0"/>
                        <a:t>to</a:t>
                      </a:r>
                      <a:r>
                        <a:rPr lang="en-US" baseline="0" dirty="0" smtClean="0"/>
                        <a:t> </a:t>
                      </a:r>
                      <a:r>
                        <a:rPr lang="en-US" dirty="0" smtClean="0"/>
                        <a:t>stock</a:t>
                      </a:r>
                      <a:r>
                        <a:rPr lang="en-US" dirty="0"/>
                        <a:t>, and when to </a:t>
                      </a:r>
                      <a:r>
                        <a:rPr lang="en-US" dirty="0" smtClean="0"/>
                        <a:t>stock</a:t>
                      </a:r>
                      <a:r>
                        <a:rPr lang="en-US" baseline="0" dirty="0" smtClean="0"/>
                        <a:t> </a:t>
                      </a:r>
                      <a:r>
                        <a:rPr lang="en-US" dirty="0" smtClean="0"/>
                        <a:t>throughout </a:t>
                      </a:r>
                      <a:r>
                        <a:rPr lang="en-US" dirty="0"/>
                        <a:t>the </a:t>
                      </a:r>
                      <a:r>
                        <a:rPr lang="en-US" dirty="0" smtClean="0"/>
                        <a:t>humanitarian</a:t>
                      </a:r>
                      <a:r>
                        <a:rPr lang="en-US" baseline="0" dirty="0" smtClean="0"/>
                        <a:t> </a:t>
                      </a:r>
                      <a:r>
                        <a:rPr lang="en-US" dirty="0" smtClean="0"/>
                        <a:t>supply </a:t>
                      </a:r>
                      <a:r>
                        <a:rPr lang="en-US" dirty="0"/>
                        <a:t>chain</a:t>
                      </a:r>
                    </a:p>
                  </a:txBody>
                  <a:tcPr/>
                </a:tc>
                <a:extLst>
                  <a:ext uri="{0D108BD9-81ED-4DB2-BD59-A6C34878D82A}">
                    <a16:rowId xmlns:a16="http://schemas.microsoft.com/office/drawing/2014/main" xmlns="" val="1032205021"/>
                  </a:ext>
                </a:extLst>
              </a:tr>
            </a:tbl>
          </a:graphicData>
        </a:graphic>
      </p:graphicFrame>
    </p:spTree>
    <p:extLst>
      <p:ext uri="{BB962C8B-B14F-4D97-AF65-F5344CB8AC3E}">
        <p14:creationId xmlns:p14="http://schemas.microsoft.com/office/powerpoint/2010/main" xmlns="" val="2682357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xmlns="" id="{31A27604-206D-AC92-931C-10B5A81E12AE}"/>
              </a:ext>
            </a:extLst>
          </p:cNvPr>
          <p:cNvGraphicFramePr>
            <a:graphicFrameLocks noGrp="1"/>
          </p:cNvGraphicFramePr>
          <p:nvPr>
            <p:extLst>
              <p:ext uri="{D42A27DB-BD31-4B8C-83A1-F6EECF244321}">
                <p14:modId xmlns:p14="http://schemas.microsoft.com/office/powerpoint/2010/main" xmlns="" val="1117997339"/>
              </p:ext>
            </p:extLst>
          </p:nvPr>
        </p:nvGraphicFramePr>
        <p:xfrm>
          <a:off x="1033670" y="719665"/>
          <a:ext cx="10287000" cy="4956214"/>
        </p:xfrm>
        <a:graphic>
          <a:graphicData uri="http://schemas.openxmlformats.org/drawingml/2006/table">
            <a:tbl>
              <a:tblPr firstRow="1" bandRow="1">
                <a:tableStyleId>{5940675A-B579-460E-94D1-54222C63F5DA}</a:tableStyleId>
              </a:tblPr>
              <a:tblGrid>
                <a:gridCol w="1334618">
                  <a:extLst>
                    <a:ext uri="{9D8B030D-6E8A-4147-A177-3AD203B41FA5}">
                      <a16:colId xmlns:a16="http://schemas.microsoft.com/office/drawing/2014/main" xmlns="" val="3940114918"/>
                    </a:ext>
                  </a:extLst>
                </a:gridCol>
                <a:gridCol w="1597425">
                  <a:extLst>
                    <a:ext uri="{9D8B030D-6E8A-4147-A177-3AD203B41FA5}">
                      <a16:colId xmlns:a16="http://schemas.microsoft.com/office/drawing/2014/main" xmlns="" val="871035779"/>
                    </a:ext>
                  </a:extLst>
                </a:gridCol>
                <a:gridCol w="1977887">
                  <a:extLst>
                    <a:ext uri="{9D8B030D-6E8A-4147-A177-3AD203B41FA5}">
                      <a16:colId xmlns:a16="http://schemas.microsoft.com/office/drawing/2014/main" xmlns="" val="3206631229"/>
                    </a:ext>
                  </a:extLst>
                </a:gridCol>
                <a:gridCol w="2226365">
                  <a:extLst>
                    <a:ext uri="{9D8B030D-6E8A-4147-A177-3AD203B41FA5}">
                      <a16:colId xmlns:a16="http://schemas.microsoft.com/office/drawing/2014/main" xmlns="" val="2478983060"/>
                    </a:ext>
                  </a:extLst>
                </a:gridCol>
                <a:gridCol w="3150705">
                  <a:extLst>
                    <a:ext uri="{9D8B030D-6E8A-4147-A177-3AD203B41FA5}">
                      <a16:colId xmlns:a16="http://schemas.microsoft.com/office/drawing/2014/main" xmlns="" val="3480193321"/>
                    </a:ext>
                  </a:extLst>
                </a:gridCol>
              </a:tblGrid>
              <a:tr h="1024294">
                <a:tc>
                  <a:txBody>
                    <a:bodyPr/>
                    <a:lstStyle/>
                    <a:p>
                      <a:pPr algn="ctr"/>
                      <a:endParaRPr lang="en-US" dirty="0"/>
                    </a:p>
                    <a:p>
                      <a:pPr algn="ctr"/>
                      <a:r>
                        <a:rPr lang="en-US" dirty="0"/>
                        <a:t>S.NO. </a:t>
                      </a:r>
                    </a:p>
                  </a:txBody>
                  <a:tcPr/>
                </a:tc>
                <a:tc>
                  <a:txBody>
                    <a:bodyPr/>
                    <a:lstStyle/>
                    <a:p>
                      <a:pPr algn="ctr"/>
                      <a:endParaRPr lang="en-US" dirty="0"/>
                    </a:p>
                    <a:p>
                      <a:pPr algn="ctr"/>
                      <a:r>
                        <a:rPr lang="en-US" dirty="0"/>
                        <a:t>Author</a:t>
                      </a:r>
                    </a:p>
                  </a:txBody>
                  <a:tcPr/>
                </a:tc>
                <a:tc>
                  <a:txBody>
                    <a:bodyPr/>
                    <a:lstStyle/>
                    <a:p>
                      <a:pPr algn="ctr"/>
                      <a:endParaRPr lang="en-US" dirty="0"/>
                    </a:p>
                    <a:p>
                      <a:pPr algn="ctr"/>
                      <a:r>
                        <a:rPr lang="en-US" dirty="0"/>
                        <a:t>Title</a:t>
                      </a:r>
                    </a:p>
                  </a:txBody>
                  <a:tcPr/>
                </a:tc>
                <a:tc>
                  <a:txBody>
                    <a:bodyPr/>
                    <a:lstStyle/>
                    <a:p>
                      <a:pPr algn="ctr"/>
                      <a:endParaRPr lang="en-US" dirty="0"/>
                    </a:p>
                    <a:p>
                      <a:pPr algn="ctr"/>
                      <a:r>
                        <a:rPr lang="en-US" dirty="0"/>
                        <a:t>Source </a:t>
                      </a:r>
                    </a:p>
                  </a:txBody>
                  <a:tcPr/>
                </a:tc>
                <a:tc>
                  <a:txBody>
                    <a:bodyPr/>
                    <a:lstStyle/>
                    <a:p>
                      <a:pPr algn="ctr"/>
                      <a:endParaRPr lang="en-US" dirty="0"/>
                    </a:p>
                    <a:p>
                      <a:pPr algn="ctr"/>
                      <a:r>
                        <a:rPr lang="en-US" dirty="0"/>
                        <a:t>Findings </a:t>
                      </a:r>
                    </a:p>
                  </a:txBody>
                  <a:tcPr/>
                </a:tc>
                <a:extLst>
                  <a:ext uri="{0D108BD9-81ED-4DB2-BD59-A6C34878D82A}">
                    <a16:rowId xmlns:a16="http://schemas.microsoft.com/office/drawing/2014/main" xmlns="" val="4227616617"/>
                  </a:ext>
                </a:extLst>
              </a:tr>
              <a:tr h="3792321">
                <a:tc>
                  <a:txBody>
                    <a:bodyPr/>
                    <a:lstStyle/>
                    <a:p>
                      <a:pPr algn="ctr"/>
                      <a:r>
                        <a:rPr lang="en-US" dirty="0"/>
                        <a:t>4</a:t>
                      </a:r>
                    </a:p>
                  </a:txBody>
                  <a:tcPr/>
                </a:tc>
                <a:tc>
                  <a:txBody>
                    <a:bodyPr/>
                    <a:lstStyle/>
                    <a:p>
                      <a:r>
                        <a:rPr lang="en-US" dirty="0" err="1"/>
                        <a:t>Traiq</a:t>
                      </a:r>
                      <a:r>
                        <a:rPr lang="en-US" dirty="0"/>
                        <a:t> </a:t>
                      </a:r>
                      <a:r>
                        <a:rPr lang="en-US" dirty="0" err="1"/>
                        <a:t>Sheakh</a:t>
                      </a:r>
                      <a:endParaRPr lang="en-US" dirty="0"/>
                    </a:p>
                    <a:p>
                      <a:r>
                        <a:rPr lang="en-US" dirty="0"/>
                        <a:t>et.al,</a:t>
                      </a:r>
                    </a:p>
                  </a:txBody>
                  <a:tcPr/>
                </a:tc>
                <a:tc>
                  <a:txBody>
                    <a:bodyPr/>
                    <a:lstStyle/>
                    <a:p>
                      <a:pPr algn="just"/>
                      <a:r>
                        <a:rPr lang="en-US" dirty="0" smtClean="0"/>
                        <a:t>A study of</a:t>
                      </a:r>
                    </a:p>
                    <a:p>
                      <a:pPr algn="just"/>
                      <a:r>
                        <a:rPr lang="en-US" dirty="0" smtClean="0"/>
                        <a:t>inventory</a:t>
                      </a:r>
                    </a:p>
                    <a:p>
                      <a:pPr algn="just"/>
                      <a:r>
                        <a:rPr lang="en-US" dirty="0" smtClean="0"/>
                        <a:t>management</a:t>
                      </a:r>
                    </a:p>
                    <a:p>
                      <a:pPr algn="just"/>
                      <a:r>
                        <a:rPr lang="en-US" dirty="0" smtClean="0"/>
                        <a:t>system case</a:t>
                      </a:r>
                      <a:r>
                        <a:rPr lang="en-US" baseline="0" dirty="0" smtClean="0"/>
                        <a:t> </a:t>
                      </a:r>
                      <a:r>
                        <a:rPr lang="en-US" dirty="0" smtClean="0"/>
                        <a:t>study</a:t>
                      </a:r>
                      <a:endParaRPr lang="en-US" dirty="0"/>
                    </a:p>
                  </a:txBody>
                  <a:tcPr/>
                </a:tc>
                <a:tc>
                  <a:txBody>
                    <a:bodyPr/>
                    <a:lstStyle/>
                    <a:p>
                      <a:pPr algn="just"/>
                      <a:r>
                        <a:rPr lang="en-US" dirty="0" smtClean="0"/>
                        <a:t>Journal of</a:t>
                      </a:r>
                      <a:r>
                        <a:rPr lang="en-US" baseline="0" dirty="0" smtClean="0"/>
                        <a:t> </a:t>
                      </a:r>
                      <a:r>
                        <a:rPr lang="en-US" dirty="0" smtClean="0"/>
                        <a:t>dynamical</a:t>
                      </a:r>
                    </a:p>
                    <a:p>
                      <a:pPr algn="just"/>
                      <a:r>
                        <a:rPr lang="en-US" dirty="0" smtClean="0"/>
                        <a:t>and  control system,</a:t>
                      </a:r>
                    </a:p>
                    <a:p>
                      <a:pPr algn="just"/>
                      <a:r>
                        <a:rPr lang="en-US" dirty="0" smtClean="0"/>
                        <a:t>May</a:t>
                      </a:r>
                      <a:r>
                        <a:rPr lang="en-US" baseline="0" dirty="0" smtClean="0"/>
                        <a:t> </a:t>
                      </a:r>
                      <a:r>
                        <a:rPr lang="en-US" dirty="0" smtClean="0"/>
                        <a:t>2018</a:t>
                      </a:r>
                      <a:endParaRPr lang="en-US" dirty="0"/>
                    </a:p>
                  </a:txBody>
                  <a:tcPr/>
                </a:tc>
                <a:tc>
                  <a:txBody>
                    <a:bodyPr/>
                    <a:lstStyle/>
                    <a:p>
                      <a:pPr algn="just"/>
                      <a:r>
                        <a:rPr lang="en-US" dirty="0"/>
                        <a:t>Inventory management is a challenging problem area in supply chain management.</a:t>
                      </a:r>
                    </a:p>
                    <a:p>
                      <a:pPr algn="just"/>
                      <a:r>
                        <a:rPr lang="en-US" dirty="0"/>
                        <a:t>Companies need to have inventories in warehouses in order to </a:t>
                      </a:r>
                      <a:r>
                        <a:rPr lang="en-US" dirty="0" err="1"/>
                        <a:t>fulfil</a:t>
                      </a:r>
                      <a:r>
                        <a:rPr lang="en-US" dirty="0"/>
                        <a:t> </a:t>
                      </a:r>
                      <a:r>
                        <a:rPr lang="en-US" dirty="0" smtClean="0"/>
                        <a:t>customer</a:t>
                      </a:r>
                      <a:r>
                        <a:rPr lang="en-US" baseline="0" dirty="0" smtClean="0"/>
                        <a:t> </a:t>
                      </a:r>
                      <a:r>
                        <a:rPr lang="en-US" dirty="0" smtClean="0"/>
                        <a:t>demand</a:t>
                      </a:r>
                      <a:r>
                        <a:rPr lang="en-US" dirty="0"/>
                        <a:t>, meanwhile these inventories have holding costs and this is frozen fund </a:t>
                      </a:r>
                      <a:r>
                        <a:rPr lang="en-US" dirty="0" smtClean="0"/>
                        <a:t>that</a:t>
                      </a:r>
                      <a:r>
                        <a:rPr lang="en-US" baseline="0" dirty="0" smtClean="0"/>
                        <a:t> </a:t>
                      </a:r>
                      <a:r>
                        <a:rPr lang="en-US" dirty="0" smtClean="0"/>
                        <a:t>can </a:t>
                      </a:r>
                      <a:r>
                        <a:rPr lang="en-US" dirty="0"/>
                        <a:t>be lost. Therefore, the task of inventory management is to find the quantity of inventories that will fulfil the demand,</a:t>
                      </a:r>
                    </a:p>
                    <a:p>
                      <a:pPr algn="just"/>
                      <a:r>
                        <a:rPr lang="en-US" dirty="0"/>
                        <a:t>avoiding overstocks. </a:t>
                      </a:r>
                    </a:p>
                  </a:txBody>
                  <a:tcPr/>
                </a:tc>
                <a:extLst>
                  <a:ext uri="{0D108BD9-81ED-4DB2-BD59-A6C34878D82A}">
                    <a16:rowId xmlns:a16="http://schemas.microsoft.com/office/drawing/2014/main" xmlns="" val="1032205021"/>
                  </a:ext>
                </a:extLst>
              </a:tr>
            </a:tbl>
          </a:graphicData>
        </a:graphic>
      </p:graphicFrame>
    </p:spTree>
    <p:extLst>
      <p:ext uri="{BB962C8B-B14F-4D97-AF65-F5344CB8AC3E}">
        <p14:creationId xmlns:p14="http://schemas.microsoft.com/office/powerpoint/2010/main" xmlns="" val="1034369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xmlns="" id="{31A27604-206D-AC92-931C-10B5A81E12AE}"/>
              </a:ext>
            </a:extLst>
          </p:cNvPr>
          <p:cNvGraphicFramePr>
            <a:graphicFrameLocks noGrp="1"/>
          </p:cNvGraphicFramePr>
          <p:nvPr>
            <p:extLst>
              <p:ext uri="{D42A27DB-BD31-4B8C-83A1-F6EECF244321}">
                <p14:modId xmlns:p14="http://schemas.microsoft.com/office/powerpoint/2010/main" xmlns="" val="1522130052"/>
              </p:ext>
            </p:extLst>
          </p:nvPr>
        </p:nvGraphicFramePr>
        <p:xfrm>
          <a:off x="1033670" y="719665"/>
          <a:ext cx="10287000" cy="4816615"/>
        </p:xfrm>
        <a:graphic>
          <a:graphicData uri="http://schemas.openxmlformats.org/drawingml/2006/table">
            <a:tbl>
              <a:tblPr firstRow="1" bandRow="1">
                <a:tableStyleId>{5940675A-B579-460E-94D1-54222C63F5DA}</a:tableStyleId>
              </a:tblPr>
              <a:tblGrid>
                <a:gridCol w="1334618">
                  <a:extLst>
                    <a:ext uri="{9D8B030D-6E8A-4147-A177-3AD203B41FA5}">
                      <a16:colId xmlns:a16="http://schemas.microsoft.com/office/drawing/2014/main" xmlns="" val="3940114918"/>
                    </a:ext>
                  </a:extLst>
                </a:gridCol>
                <a:gridCol w="1597425">
                  <a:extLst>
                    <a:ext uri="{9D8B030D-6E8A-4147-A177-3AD203B41FA5}">
                      <a16:colId xmlns:a16="http://schemas.microsoft.com/office/drawing/2014/main" xmlns="" val="871035779"/>
                    </a:ext>
                  </a:extLst>
                </a:gridCol>
                <a:gridCol w="1977887">
                  <a:extLst>
                    <a:ext uri="{9D8B030D-6E8A-4147-A177-3AD203B41FA5}">
                      <a16:colId xmlns:a16="http://schemas.microsoft.com/office/drawing/2014/main" xmlns="" val="3206631229"/>
                    </a:ext>
                  </a:extLst>
                </a:gridCol>
                <a:gridCol w="2226365">
                  <a:extLst>
                    <a:ext uri="{9D8B030D-6E8A-4147-A177-3AD203B41FA5}">
                      <a16:colId xmlns:a16="http://schemas.microsoft.com/office/drawing/2014/main" xmlns="" val="2478983060"/>
                    </a:ext>
                  </a:extLst>
                </a:gridCol>
                <a:gridCol w="3150705">
                  <a:extLst>
                    <a:ext uri="{9D8B030D-6E8A-4147-A177-3AD203B41FA5}">
                      <a16:colId xmlns:a16="http://schemas.microsoft.com/office/drawing/2014/main" xmlns="" val="3480193321"/>
                    </a:ext>
                  </a:extLst>
                </a:gridCol>
              </a:tblGrid>
              <a:tr h="1024294">
                <a:tc>
                  <a:txBody>
                    <a:bodyPr/>
                    <a:lstStyle/>
                    <a:p>
                      <a:pPr algn="ctr"/>
                      <a:endParaRPr lang="en-US" dirty="0"/>
                    </a:p>
                    <a:p>
                      <a:pPr algn="ctr"/>
                      <a:r>
                        <a:rPr lang="en-US" dirty="0"/>
                        <a:t>S.NO. </a:t>
                      </a:r>
                    </a:p>
                  </a:txBody>
                  <a:tcPr/>
                </a:tc>
                <a:tc>
                  <a:txBody>
                    <a:bodyPr/>
                    <a:lstStyle/>
                    <a:p>
                      <a:pPr algn="ctr"/>
                      <a:endParaRPr lang="en-US" dirty="0"/>
                    </a:p>
                    <a:p>
                      <a:pPr algn="ctr"/>
                      <a:r>
                        <a:rPr lang="en-US" dirty="0"/>
                        <a:t>Author</a:t>
                      </a:r>
                    </a:p>
                  </a:txBody>
                  <a:tcPr/>
                </a:tc>
                <a:tc>
                  <a:txBody>
                    <a:bodyPr/>
                    <a:lstStyle/>
                    <a:p>
                      <a:pPr algn="ctr"/>
                      <a:endParaRPr lang="en-US" dirty="0"/>
                    </a:p>
                    <a:p>
                      <a:pPr algn="ctr"/>
                      <a:r>
                        <a:rPr lang="en-US" dirty="0"/>
                        <a:t>Title</a:t>
                      </a:r>
                    </a:p>
                  </a:txBody>
                  <a:tcPr/>
                </a:tc>
                <a:tc>
                  <a:txBody>
                    <a:bodyPr/>
                    <a:lstStyle/>
                    <a:p>
                      <a:pPr algn="ctr"/>
                      <a:endParaRPr lang="en-US" dirty="0"/>
                    </a:p>
                    <a:p>
                      <a:pPr algn="ctr"/>
                      <a:r>
                        <a:rPr lang="en-US" dirty="0"/>
                        <a:t>Source </a:t>
                      </a:r>
                    </a:p>
                  </a:txBody>
                  <a:tcPr/>
                </a:tc>
                <a:tc>
                  <a:txBody>
                    <a:bodyPr/>
                    <a:lstStyle/>
                    <a:p>
                      <a:pPr algn="ctr"/>
                      <a:endParaRPr lang="en-US" dirty="0"/>
                    </a:p>
                    <a:p>
                      <a:pPr algn="ctr"/>
                      <a:r>
                        <a:rPr lang="en-US" dirty="0"/>
                        <a:t>Findings </a:t>
                      </a:r>
                    </a:p>
                  </a:txBody>
                  <a:tcPr/>
                </a:tc>
                <a:extLst>
                  <a:ext uri="{0D108BD9-81ED-4DB2-BD59-A6C34878D82A}">
                    <a16:rowId xmlns:a16="http://schemas.microsoft.com/office/drawing/2014/main" xmlns="" val="4227616617"/>
                  </a:ext>
                </a:extLst>
              </a:tr>
              <a:tr h="3792321">
                <a:tc>
                  <a:txBody>
                    <a:bodyPr/>
                    <a:lstStyle/>
                    <a:p>
                      <a:pPr algn="ctr"/>
                      <a:r>
                        <a:rPr lang="en-US" dirty="0"/>
                        <a:t>5</a:t>
                      </a:r>
                    </a:p>
                  </a:txBody>
                  <a:tcPr/>
                </a:tc>
                <a:tc>
                  <a:txBody>
                    <a:bodyPr/>
                    <a:lstStyle/>
                    <a:p>
                      <a:pPr algn="just"/>
                      <a:r>
                        <a:rPr lang="en-US" dirty="0" err="1"/>
                        <a:t>V.Vijaya</a:t>
                      </a:r>
                      <a:r>
                        <a:rPr lang="en-US" dirty="0"/>
                        <a:t> Lakshmi et.al,</a:t>
                      </a:r>
                    </a:p>
                  </a:txBody>
                  <a:tcPr/>
                </a:tc>
                <a:tc>
                  <a:txBody>
                    <a:bodyPr/>
                    <a:lstStyle/>
                    <a:p>
                      <a:pPr algn="just"/>
                      <a:r>
                        <a:rPr lang="en-US" dirty="0"/>
                        <a:t>Inventory Management</a:t>
                      </a:r>
                    </a:p>
                  </a:txBody>
                  <a:tcPr/>
                </a:tc>
                <a:tc>
                  <a:txBody>
                    <a:bodyPr/>
                    <a:lstStyle/>
                    <a:p>
                      <a:pPr algn="just"/>
                      <a:r>
                        <a:rPr lang="en-US" dirty="0"/>
                        <a:t>Indian Journal of Research, 5(8), 212-216.</a:t>
                      </a:r>
                    </a:p>
                  </a:txBody>
                  <a:tcPr/>
                </a:tc>
                <a:tc>
                  <a:txBody>
                    <a:bodyPr/>
                    <a:lstStyle/>
                    <a:p>
                      <a:pPr algn="just"/>
                      <a:r>
                        <a:rPr lang="en-US" dirty="0"/>
                        <a:t>Inventory Management is a crucial aspect of managing a company successfully. Inventory is a vital part of current assets mainly in manufacturing concerns. Huge funds are committed to inventories as to ensure smooth flow of production to meet consumer demand.</a:t>
                      </a:r>
                    </a:p>
                  </a:txBody>
                  <a:tcPr/>
                </a:tc>
                <a:extLst>
                  <a:ext uri="{0D108BD9-81ED-4DB2-BD59-A6C34878D82A}">
                    <a16:rowId xmlns:a16="http://schemas.microsoft.com/office/drawing/2014/main" xmlns="" val="1032205021"/>
                  </a:ext>
                </a:extLst>
              </a:tr>
            </a:tbl>
          </a:graphicData>
        </a:graphic>
      </p:graphicFrame>
    </p:spTree>
    <p:extLst>
      <p:ext uri="{BB962C8B-B14F-4D97-AF65-F5344CB8AC3E}">
        <p14:creationId xmlns:p14="http://schemas.microsoft.com/office/powerpoint/2010/main" xmlns="" val="3811087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xmlns="" id="{31A27604-206D-AC92-931C-10B5A81E12AE}"/>
              </a:ext>
            </a:extLst>
          </p:cNvPr>
          <p:cNvGraphicFramePr>
            <a:graphicFrameLocks noGrp="1"/>
          </p:cNvGraphicFramePr>
          <p:nvPr>
            <p:extLst>
              <p:ext uri="{D42A27DB-BD31-4B8C-83A1-F6EECF244321}">
                <p14:modId xmlns:p14="http://schemas.microsoft.com/office/powerpoint/2010/main" xmlns="" val="115453920"/>
              </p:ext>
            </p:extLst>
          </p:nvPr>
        </p:nvGraphicFramePr>
        <p:xfrm>
          <a:off x="1033670" y="719665"/>
          <a:ext cx="10287000" cy="4956214"/>
        </p:xfrm>
        <a:graphic>
          <a:graphicData uri="http://schemas.openxmlformats.org/drawingml/2006/table">
            <a:tbl>
              <a:tblPr firstRow="1" bandRow="1">
                <a:tableStyleId>{5940675A-B579-460E-94D1-54222C63F5DA}</a:tableStyleId>
              </a:tblPr>
              <a:tblGrid>
                <a:gridCol w="1334618">
                  <a:extLst>
                    <a:ext uri="{9D8B030D-6E8A-4147-A177-3AD203B41FA5}">
                      <a16:colId xmlns:a16="http://schemas.microsoft.com/office/drawing/2014/main" xmlns="" val="3940114918"/>
                    </a:ext>
                  </a:extLst>
                </a:gridCol>
                <a:gridCol w="1597425">
                  <a:extLst>
                    <a:ext uri="{9D8B030D-6E8A-4147-A177-3AD203B41FA5}">
                      <a16:colId xmlns:a16="http://schemas.microsoft.com/office/drawing/2014/main" xmlns="" val="871035779"/>
                    </a:ext>
                  </a:extLst>
                </a:gridCol>
                <a:gridCol w="1977887">
                  <a:extLst>
                    <a:ext uri="{9D8B030D-6E8A-4147-A177-3AD203B41FA5}">
                      <a16:colId xmlns:a16="http://schemas.microsoft.com/office/drawing/2014/main" xmlns="" val="3206631229"/>
                    </a:ext>
                  </a:extLst>
                </a:gridCol>
                <a:gridCol w="2226365">
                  <a:extLst>
                    <a:ext uri="{9D8B030D-6E8A-4147-A177-3AD203B41FA5}">
                      <a16:colId xmlns:a16="http://schemas.microsoft.com/office/drawing/2014/main" xmlns="" val="2478983060"/>
                    </a:ext>
                  </a:extLst>
                </a:gridCol>
                <a:gridCol w="3150705">
                  <a:extLst>
                    <a:ext uri="{9D8B030D-6E8A-4147-A177-3AD203B41FA5}">
                      <a16:colId xmlns:a16="http://schemas.microsoft.com/office/drawing/2014/main" xmlns="" val="3480193321"/>
                    </a:ext>
                  </a:extLst>
                </a:gridCol>
              </a:tblGrid>
              <a:tr h="1024294">
                <a:tc>
                  <a:txBody>
                    <a:bodyPr/>
                    <a:lstStyle/>
                    <a:p>
                      <a:pPr algn="ctr"/>
                      <a:endParaRPr lang="en-US" dirty="0"/>
                    </a:p>
                    <a:p>
                      <a:pPr algn="ctr"/>
                      <a:r>
                        <a:rPr lang="en-US" dirty="0"/>
                        <a:t>S.NO. </a:t>
                      </a:r>
                    </a:p>
                  </a:txBody>
                  <a:tcPr/>
                </a:tc>
                <a:tc>
                  <a:txBody>
                    <a:bodyPr/>
                    <a:lstStyle/>
                    <a:p>
                      <a:pPr algn="ctr"/>
                      <a:endParaRPr lang="en-US" dirty="0"/>
                    </a:p>
                    <a:p>
                      <a:pPr algn="ctr"/>
                      <a:r>
                        <a:rPr lang="en-US" dirty="0"/>
                        <a:t>Author</a:t>
                      </a:r>
                    </a:p>
                  </a:txBody>
                  <a:tcPr/>
                </a:tc>
                <a:tc>
                  <a:txBody>
                    <a:bodyPr/>
                    <a:lstStyle/>
                    <a:p>
                      <a:pPr algn="ctr"/>
                      <a:endParaRPr lang="en-US" dirty="0"/>
                    </a:p>
                    <a:p>
                      <a:pPr algn="ctr"/>
                      <a:r>
                        <a:rPr lang="en-US" dirty="0"/>
                        <a:t>Title</a:t>
                      </a:r>
                    </a:p>
                  </a:txBody>
                  <a:tcPr/>
                </a:tc>
                <a:tc>
                  <a:txBody>
                    <a:bodyPr/>
                    <a:lstStyle/>
                    <a:p>
                      <a:pPr algn="ctr"/>
                      <a:endParaRPr lang="en-US" dirty="0"/>
                    </a:p>
                    <a:p>
                      <a:pPr algn="ctr"/>
                      <a:r>
                        <a:rPr lang="en-US" dirty="0"/>
                        <a:t>Source </a:t>
                      </a:r>
                    </a:p>
                  </a:txBody>
                  <a:tcPr/>
                </a:tc>
                <a:tc>
                  <a:txBody>
                    <a:bodyPr/>
                    <a:lstStyle/>
                    <a:p>
                      <a:pPr algn="ctr"/>
                      <a:endParaRPr lang="en-US" dirty="0"/>
                    </a:p>
                    <a:p>
                      <a:pPr algn="ctr"/>
                      <a:r>
                        <a:rPr lang="en-US" dirty="0"/>
                        <a:t>Findings </a:t>
                      </a:r>
                    </a:p>
                  </a:txBody>
                  <a:tcPr/>
                </a:tc>
                <a:extLst>
                  <a:ext uri="{0D108BD9-81ED-4DB2-BD59-A6C34878D82A}">
                    <a16:rowId xmlns:a16="http://schemas.microsoft.com/office/drawing/2014/main" xmlns="" val="4227616617"/>
                  </a:ext>
                </a:extLst>
              </a:tr>
              <a:tr h="3792321">
                <a:tc>
                  <a:txBody>
                    <a:bodyPr/>
                    <a:lstStyle/>
                    <a:p>
                      <a:pPr algn="ctr"/>
                      <a:r>
                        <a:rPr lang="en-US" dirty="0"/>
                        <a:t>6</a:t>
                      </a:r>
                    </a:p>
                  </a:txBody>
                  <a:tcPr/>
                </a:tc>
                <a:tc>
                  <a:txBody>
                    <a:bodyPr/>
                    <a:lstStyle/>
                    <a:p>
                      <a:pPr algn="just"/>
                      <a:r>
                        <a:rPr lang="en-US" dirty="0" err="1"/>
                        <a:t>Norazira</a:t>
                      </a:r>
                      <a:r>
                        <a:rPr lang="en-US" dirty="0"/>
                        <a:t> Abd Karim</a:t>
                      </a:r>
                    </a:p>
                  </a:txBody>
                  <a:tcPr/>
                </a:tc>
                <a:tc>
                  <a:txBody>
                    <a:bodyPr/>
                    <a:lstStyle/>
                    <a:p>
                      <a:pPr algn="just"/>
                      <a:r>
                        <a:rPr lang="en-US" dirty="0"/>
                        <a:t>Inventory management effectiveness of a manufacturing company</a:t>
                      </a:r>
                    </a:p>
                  </a:txBody>
                  <a:tcPr/>
                </a:tc>
                <a:tc>
                  <a:txBody>
                    <a:bodyPr/>
                    <a:lstStyle/>
                    <a:p>
                      <a:pPr algn="just"/>
                      <a:r>
                        <a:rPr lang="en-US" dirty="0"/>
                        <a:t>International Journal of Law and Management, 60(5), 1163- 1178.</a:t>
                      </a:r>
                    </a:p>
                  </a:txBody>
                  <a:tcPr/>
                </a:tc>
                <a:tc>
                  <a:txBody>
                    <a:bodyPr/>
                    <a:lstStyle/>
                    <a:p>
                      <a:pPr algn="just"/>
                      <a:r>
                        <a:rPr lang="en-US" dirty="0"/>
                        <a:t>Examined the standard operating procedure (SOP) on inventory management practices, identify any weaknesses in inventory management and examine its impact on the performance of the company. Inventory management is important because it ensures smooth production and prevents loss of sales because of stock out and/or customer dissatisfaction.</a:t>
                      </a:r>
                    </a:p>
                  </a:txBody>
                  <a:tcPr/>
                </a:tc>
                <a:extLst>
                  <a:ext uri="{0D108BD9-81ED-4DB2-BD59-A6C34878D82A}">
                    <a16:rowId xmlns:a16="http://schemas.microsoft.com/office/drawing/2014/main" xmlns="" val="1032205021"/>
                  </a:ext>
                </a:extLst>
              </a:tr>
            </a:tbl>
          </a:graphicData>
        </a:graphic>
      </p:graphicFrame>
    </p:spTree>
    <p:extLst>
      <p:ext uri="{BB962C8B-B14F-4D97-AF65-F5344CB8AC3E}">
        <p14:creationId xmlns:p14="http://schemas.microsoft.com/office/powerpoint/2010/main" xmlns="" val="2280051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xmlns="" id="{31A27604-206D-AC92-931C-10B5A81E12AE}"/>
              </a:ext>
            </a:extLst>
          </p:cNvPr>
          <p:cNvGraphicFramePr>
            <a:graphicFrameLocks noGrp="1"/>
          </p:cNvGraphicFramePr>
          <p:nvPr>
            <p:extLst>
              <p:ext uri="{D42A27DB-BD31-4B8C-83A1-F6EECF244321}">
                <p14:modId xmlns:p14="http://schemas.microsoft.com/office/powerpoint/2010/main" xmlns="" val="1038853856"/>
              </p:ext>
            </p:extLst>
          </p:nvPr>
        </p:nvGraphicFramePr>
        <p:xfrm>
          <a:off x="1033670" y="719665"/>
          <a:ext cx="10287000" cy="5779174"/>
        </p:xfrm>
        <a:graphic>
          <a:graphicData uri="http://schemas.openxmlformats.org/drawingml/2006/table">
            <a:tbl>
              <a:tblPr firstRow="1" bandRow="1">
                <a:tableStyleId>{5940675A-B579-460E-94D1-54222C63F5DA}</a:tableStyleId>
              </a:tblPr>
              <a:tblGrid>
                <a:gridCol w="1334618">
                  <a:extLst>
                    <a:ext uri="{9D8B030D-6E8A-4147-A177-3AD203B41FA5}">
                      <a16:colId xmlns:a16="http://schemas.microsoft.com/office/drawing/2014/main" xmlns="" val="3940114918"/>
                    </a:ext>
                  </a:extLst>
                </a:gridCol>
                <a:gridCol w="1597425">
                  <a:extLst>
                    <a:ext uri="{9D8B030D-6E8A-4147-A177-3AD203B41FA5}">
                      <a16:colId xmlns:a16="http://schemas.microsoft.com/office/drawing/2014/main" xmlns="" val="871035779"/>
                    </a:ext>
                  </a:extLst>
                </a:gridCol>
                <a:gridCol w="1977887">
                  <a:extLst>
                    <a:ext uri="{9D8B030D-6E8A-4147-A177-3AD203B41FA5}">
                      <a16:colId xmlns:a16="http://schemas.microsoft.com/office/drawing/2014/main" xmlns="" val="3206631229"/>
                    </a:ext>
                  </a:extLst>
                </a:gridCol>
                <a:gridCol w="2226365">
                  <a:extLst>
                    <a:ext uri="{9D8B030D-6E8A-4147-A177-3AD203B41FA5}">
                      <a16:colId xmlns:a16="http://schemas.microsoft.com/office/drawing/2014/main" xmlns="" val="2478983060"/>
                    </a:ext>
                  </a:extLst>
                </a:gridCol>
                <a:gridCol w="3150705">
                  <a:extLst>
                    <a:ext uri="{9D8B030D-6E8A-4147-A177-3AD203B41FA5}">
                      <a16:colId xmlns:a16="http://schemas.microsoft.com/office/drawing/2014/main" xmlns="" val="3480193321"/>
                    </a:ext>
                  </a:extLst>
                </a:gridCol>
              </a:tblGrid>
              <a:tr h="1024294">
                <a:tc>
                  <a:txBody>
                    <a:bodyPr/>
                    <a:lstStyle/>
                    <a:p>
                      <a:pPr algn="ctr"/>
                      <a:endParaRPr lang="en-US" dirty="0"/>
                    </a:p>
                    <a:p>
                      <a:pPr algn="ctr"/>
                      <a:r>
                        <a:rPr lang="en-US" dirty="0"/>
                        <a:t>S.NO. </a:t>
                      </a:r>
                    </a:p>
                  </a:txBody>
                  <a:tcPr/>
                </a:tc>
                <a:tc>
                  <a:txBody>
                    <a:bodyPr/>
                    <a:lstStyle/>
                    <a:p>
                      <a:pPr algn="ctr"/>
                      <a:endParaRPr lang="en-US" dirty="0"/>
                    </a:p>
                    <a:p>
                      <a:pPr algn="ctr"/>
                      <a:r>
                        <a:rPr lang="en-US" dirty="0"/>
                        <a:t>Author</a:t>
                      </a:r>
                    </a:p>
                  </a:txBody>
                  <a:tcPr/>
                </a:tc>
                <a:tc>
                  <a:txBody>
                    <a:bodyPr/>
                    <a:lstStyle/>
                    <a:p>
                      <a:pPr algn="ctr"/>
                      <a:endParaRPr lang="en-US" dirty="0"/>
                    </a:p>
                    <a:p>
                      <a:pPr algn="ctr"/>
                      <a:r>
                        <a:rPr lang="en-US" dirty="0"/>
                        <a:t>Title</a:t>
                      </a:r>
                    </a:p>
                  </a:txBody>
                  <a:tcPr/>
                </a:tc>
                <a:tc>
                  <a:txBody>
                    <a:bodyPr/>
                    <a:lstStyle/>
                    <a:p>
                      <a:pPr algn="ctr"/>
                      <a:endParaRPr lang="en-US" dirty="0"/>
                    </a:p>
                    <a:p>
                      <a:pPr algn="ctr"/>
                      <a:r>
                        <a:rPr lang="en-US" dirty="0"/>
                        <a:t>Source </a:t>
                      </a:r>
                    </a:p>
                  </a:txBody>
                  <a:tcPr/>
                </a:tc>
                <a:tc>
                  <a:txBody>
                    <a:bodyPr/>
                    <a:lstStyle/>
                    <a:p>
                      <a:pPr algn="ctr"/>
                      <a:endParaRPr lang="en-US" dirty="0"/>
                    </a:p>
                    <a:p>
                      <a:pPr algn="ctr"/>
                      <a:r>
                        <a:rPr lang="en-US" dirty="0"/>
                        <a:t>Findings </a:t>
                      </a:r>
                    </a:p>
                  </a:txBody>
                  <a:tcPr/>
                </a:tc>
                <a:extLst>
                  <a:ext uri="{0D108BD9-81ED-4DB2-BD59-A6C34878D82A}">
                    <a16:rowId xmlns:a16="http://schemas.microsoft.com/office/drawing/2014/main" xmlns="" val="4227616617"/>
                  </a:ext>
                </a:extLst>
              </a:tr>
              <a:tr h="3792321">
                <a:tc>
                  <a:txBody>
                    <a:bodyPr/>
                    <a:lstStyle/>
                    <a:p>
                      <a:pPr algn="ctr"/>
                      <a:r>
                        <a:rPr lang="en-US" dirty="0"/>
                        <a:t>7</a:t>
                      </a:r>
                    </a:p>
                  </a:txBody>
                  <a:tcPr/>
                </a:tc>
                <a:tc>
                  <a:txBody>
                    <a:bodyPr/>
                    <a:lstStyle/>
                    <a:p>
                      <a:pPr algn="just"/>
                      <a:r>
                        <a:rPr lang="en-US" dirty="0"/>
                        <a:t>T.T </a:t>
                      </a:r>
                      <a:r>
                        <a:rPr lang="en-US" dirty="0" err="1"/>
                        <a:t>Amachree</a:t>
                      </a:r>
                      <a:r>
                        <a:rPr lang="en-US" dirty="0"/>
                        <a:t> (2017)</a:t>
                      </a:r>
                      <a:r>
                        <a:rPr lang="en-US" sz="1800" b="1" i="0" u="none" strike="noStrike" kern="1200" dirty="0">
                          <a:solidFill>
                            <a:schemeClr val="tx1"/>
                          </a:solidFill>
                          <a:effectLst/>
                          <a:latin typeface="+mn-lt"/>
                          <a:ea typeface="+mn-ea"/>
                          <a:cs typeface="+mn-cs"/>
                          <a:hlinkClick r:id="rId2"/>
                        </a:rPr>
                        <a:t/>
                      </a:r>
                      <a:br>
                        <a:rPr lang="en-US" sz="1800" b="1" i="0" u="none" strike="noStrike" kern="1200" dirty="0">
                          <a:solidFill>
                            <a:schemeClr val="tx1"/>
                          </a:solidFill>
                          <a:effectLst/>
                          <a:latin typeface="+mn-lt"/>
                          <a:ea typeface="+mn-ea"/>
                          <a:cs typeface="+mn-cs"/>
                          <a:hlinkClick r:id="rId2"/>
                        </a:rPr>
                      </a:br>
                      <a:endParaRPr lang="en-US"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dirty="0"/>
                        <a:t>Inventory Management Strategies For Productivity</a:t>
                      </a:r>
                    </a:p>
                  </a:txBody>
                  <a:tcPr/>
                </a:tc>
                <a:tc>
                  <a:txBody>
                    <a:bodyPr/>
                    <a:lstStyle/>
                    <a:p>
                      <a:pPr algn="just"/>
                      <a:r>
                        <a:rPr lang="en-US" dirty="0"/>
                        <a:t>International Journal of Scientific &amp; Technology Research, 6(8), 99-108.</a:t>
                      </a:r>
                    </a:p>
                  </a:txBody>
                  <a:tcPr/>
                </a:tc>
                <a:tc>
                  <a:txBody>
                    <a:bodyPr/>
                    <a:lstStyle/>
                    <a:p>
                      <a:pPr algn="just"/>
                      <a:r>
                        <a:rPr lang="en-US" dirty="0"/>
                        <a:t>Examined and developed Inventory Management Strategies (IMS) which could be creatively employed for Productivity Improvement in Equipment Firms .Equipment manufacturing projects suffer from declining productivity and inability to effectively satisfy customized order batch quantity within schedules, budgeted cost and quality specifications due to lack of robust and well defined IMS as well as none code classification of vast number of inventory item. </a:t>
                      </a:r>
                    </a:p>
                  </a:txBody>
                  <a:tcPr/>
                </a:tc>
                <a:extLst>
                  <a:ext uri="{0D108BD9-81ED-4DB2-BD59-A6C34878D82A}">
                    <a16:rowId xmlns:a16="http://schemas.microsoft.com/office/drawing/2014/main" xmlns="" val="1032205021"/>
                  </a:ext>
                </a:extLst>
              </a:tr>
            </a:tbl>
          </a:graphicData>
        </a:graphic>
      </p:graphicFrame>
    </p:spTree>
    <p:extLst>
      <p:ext uri="{BB962C8B-B14F-4D97-AF65-F5344CB8AC3E}">
        <p14:creationId xmlns:p14="http://schemas.microsoft.com/office/powerpoint/2010/main" xmlns="" val="1670575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xmlns="" id="{31A27604-206D-AC92-931C-10B5A81E12AE}"/>
              </a:ext>
            </a:extLst>
          </p:cNvPr>
          <p:cNvGraphicFramePr>
            <a:graphicFrameLocks noGrp="1"/>
          </p:cNvGraphicFramePr>
          <p:nvPr>
            <p:extLst>
              <p:ext uri="{D42A27DB-BD31-4B8C-83A1-F6EECF244321}">
                <p14:modId xmlns:p14="http://schemas.microsoft.com/office/powerpoint/2010/main" xmlns="" val="2752885845"/>
              </p:ext>
            </p:extLst>
          </p:nvPr>
        </p:nvGraphicFramePr>
        <p:xfrm>
          <a:off x="1033670" y="719665"/>
          <a:ext cx="10287000" cy="4816615"/>
        </p:xfrm>
        <a:graphic>
          <a:graphicData uri="http://schemas.openxmlformats.org/drawingml/2006/table">
            <a:tbl>
              <a:tblPr firstRow="1" bandRow="1">
                <a:tableStyleId>{5940675A-B579-460E-94D1-54222C63F5DA}</a:tableStyleId>
              </a:tblPr>
              <a:tblGrid>
                <a:gridCol w="1334618">
                  <a:extLst>
                    <a:ext uri="{9D8B030D-6E8A-4147-A177-3AD203B41FA5}">
                      <a16:colId xmlns:a16="http://schemas.microsoft.com/office/drawing/2014/main" xmlns="" val="3940114918"/>
                    </a:ext>
                  </a:extLst>
                </a:gridCol>
                <a:gridCol w="1597425">
                  <a:extLst>
                    <a:ext uri="{9D8B030D-6E8A-4147-A177-3AD203B41FA5}">
                      <a16:colId xmlns:a16="http://schemas.microsoft.com/office/drawing/2014/main" xmlns="" val="871035779"/>
                    </a:ext>
                  </a:extLst>
                </a:gridCol>
                <a:gridCol w="1977887">
                  <a:extLst>
                    <a:ext uri="{9D8B030D-6E8A-4147-A177-3AD203B41FA5}">
                      <a16:colId xmlns:a16="http://schemas.microsoft.com/office/drawing/2014/main" xmlns="" val="3206631229"/>
                    </a:ext>
                  </a:extLst>
                </a:gridCol>
                <a:gridCol w="2226365">
                  <a:extLst>
                    <a:ext uri="{9D8B030D-6E8A-4147-A177-3AD203B41FA5}">
                      <a16:colId xmlns:a16="http://schemas.microsoft.com/office/drawing/2014/main" xmlns="" val="2478983060"/>
                    </a:ext>
                  </a:extLst>
                </a:gridCol>
                <a:gridCol w="3150705">
                  <a:extLst>
                    <a:ext uri="{9D8B030D-6E8A-4147-A177-3AD203B41FA5}">
                      <a16:colId xmlns:a16="http://schemas.microsoft.com/office/drawing/2014/main" xmlns="" val="3480193321"/>
                    </a:ext>
                  </a:extLst>
                </a:gridCol>
              </a:tblGrid>
              <a:tr h="1024294">
                <a:tc>
                  <a:txBody>
                    <a:bodyPr/>
                    <a:lstStyle/>
                    <a:p>
                      <a:pPr algn="ctr"/>
                      <a:endParaRPr lang="en-US" dirty="0"/>
                    </a:p>
                    <a:p>
                      <a:pPr algn="ctr"/>
                      <a:r>
                        <a:rPr lang="en-US" dirty="0"/>
                        <a:t>S.NO. </a:t>
                      </a:r>
                    </a:p>
                  </a:txBody>
                  <a:tcPr/>
                </a:tc>
                <a:tc>
                  <a:txBody>
                    <a:bodyPr/>
                    <a:lstStyle/>
                    <a:p>
                      <a:pPr algn="ctr"/>
                      <a:endParaRPr lang="en-US" dirty="0"/>
                    </a:p>
                    <a:p>
                      <a:pPr algn="ctr"/>
                      <a:r>
                        <a:rPr lang="en-US" dirty="0"/>
                        <a:t>Author</a:t>
                      </a:r>
                    </a:p>
                  </a:txBody>
                  <a:tcPr/>
                </a:tc>
                <a:tc>
                  <a:txBody>
                    <a:bodyPr/>
                    <a:lstStyle/>
                    <a:p>
                      <a:pPr algn="ctr"/>
                      <a:endParaRPr lang="en-US" dirty="0"/>
                    </a:p>
                    <a:p>
                      <a:pPr algn="ctr"/>
                      <a:r>
                        <a:rPr lang="en-US" dirty="0"/>
                        <a:t>Title</a:t>
                      </a:r>
                    </a:p>
                  </a:txBody>
                  <a:tcPr/>
                </a:tc>
                <a:tc>
                  <a:txBody>
                    <a:bodyPr/>
                    <a:lstStyle/>
                    <a:p>
                      <a:pPr algn="ctr"/>
                      <a:endParaRPr lang="en-US" dirty="0"/>
                    </a:p>
                    <a:p>
                      <a:pPr algn="ctr"/>
                      <a:r>
                        <a:rPr lang="en-US" dirty="0"/>
                        <a:t>Source </a:t>
                      </a:r>
                    </a:p>
                  </a:txBody>
                  <a:tcPr/>
                </a:tc>
                <a:tc>
                  <a:txBody>
                    <a:bodyPr/>
                    <a:lstStyle/>
                    <a:p>
                      <a:pPr algn="ctr"/>
                      <a:endParaRPr lang="en-US" dirty="0"/>
                    </a:p>
                    <a:p>
                      <a:pPr algn="ctr"/>
                      <a:r>
                        <a:rPr lang="en-US" dirty="0"/>
                        <a:t>Findings </a:t>
                      </a:r>
                    </a:p>
                  </a:txBody>
                  <a:tcPr/>
                </a:tc>
                <a:extLst>
                  <a:ext uri="{0D108BD9-81ED-4DB2-BD59-A6C34878D82A}">
                    <a16:rowId xmlns:a16="http://schemas.microsoft.com/office/drawing/2014/main" xmlns="" val="4227616617"/>
                  </a:ext>
                </a:extLst>
              </a:tr>
              <a:tr h="3792321">
                <a:tc>
                  <a:txBody>
                    <a:bodyPr/>
                    <a:lstStyle/>
                    <a:p>
                      <a:pPr algn="ctr"/>
                      <a:r>
                        <a:rPr lang="en-US" dirty="0"/>
                        <a:t>8</a:t>
                      </a:r>
                    </a:p>
                  </a:txBody>
                  <a:tcPr/>
                </a:tc>
                <a:tc>
                  <a:txBody>
                    <a:bodyPr/>
                    <a:lstStyle/>
                    <a:p>
                      <a:pPr algn="just"/>
                      <a:r>
                        <a:rPr lang="en-US" dirty="0" err="1"/>
                        <a:t>Aashna</a:t>
                      </a:r>
                      <a:r>
                        <a:rPr lang="en-US" dirty="0"/>
                        <a:t> Sharma and Vivek Arya (2016) </a:t>
                      </a:r>
                      <a:r>
                        <a:rPr lang="en-US" sz="1800" b="1" i="0" u="none" strike="noStrike" kern="1200" dirty="0">
                          <a:solidFill>
                            <a:schemeClr val="tx1"/>
                          </a:solidFill>
                          <a:effectLst/>
                          <a:latin typeface="+mn-lt"/>
                          <a:ea typeface="+mn-ea"/>
                          <a:cs typeface="+mn-cs"/>
                          <a:hlinkClick r:id="rId2"/>
                        </a:rPr>
                        <a:t/>
                      </a:r>
                      <a:br>
                        <a:rPr lang="en-US" sz="1800" b="1" i="0" u="none" strike="noStrike" kern="1200" dirty="0">
                          <a:solidFill>
                            <a:schemeClr val="tx1"/>
                          </a:solidFill>
                          <a:effectLst/>
                          <a:latin typeface="+mn-lt"/>
                          <a:ea typeface="+mn-ea"/>
                          <a:cs typeface="+mn-cs"/>
                          <a:hlinkClick r:id="rId2"/>
                        </a:rPr>
                      </a:br>
                      <a:endParaRPr lang="en-US"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dirty="0"/>
                        <a:t>Study of Inventory Management in Manufacturing Industry</a:t>
                      </a:r>
                    </a:p>
                  </a:txBody>
                  <a:tcPr/>
                </a:tc>
                <a:tc>
                  <a:txBody>
                    <a:bodyPr/>
                    <a:lstStyle/>
                    <a:p>
                      <a:pPr algn="just"/>
                      <a:r>
                        <a:rPr lang="en-US" dirty="0"/>
                        <a:t>International Journal of Advanced Engineering and Global Technology, 4(3), 2012-2021.</a:t>
                      </a:r>
                    </a:p>
                  </a:txBody>
                  <a:tcPr/>
                </a:tc>
                <a:tc>
                  <a:txBody>
                    <a:bodyPr/>
                    <a:lstStyle/>
                    <a:p>
                      <a:pPr algn="just"/>
                      <a:r>
                        <a:rPr lang="en-US" dirty="0"/>
                        <a:t>Studied the role of inventory management is to check the availability of material as and when required the quantity of the inventory and if it’s possible to minimize the investment in inventory. </a:t>
                      </a:r>
                    </a:p>
                  </a:txBody>
                  <a:tcPr/>
                </a:tc>
                <a:extLst>
                  <a:ext uri="{0D108BD9-81ED-4DB2-BD59-A6C34878D82A}">
                    <a16:rowId xmlns:a16="http://schemas.microsoft.com/office/drawing/2014/main" xmlns="" val="1032205021"/>
                  </a:ext>
                </a:extLst>
              </a:tr>
            </a:tbl>
          </a:graphicData>
        </a:graphic>
      </p:graphicFrame>
    </p:spTree>
    <p:extLst>
      <p:ext uri="{BB962C8B-B14F-4D97-AF65-F5344CB8AC3E}">
        <p14:creationId xmlns:p14="http://schemas.microsoft.com/office/powerpoint/2010/main" xmlns="" val="2488101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1140</Words>
  <Application>Microsoft Office PowerPoint</Application>
  <PresentationFormat>Custom</PresentationFormat>
  <Paragraphs>264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LITERATURE SURVEY</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SURVEY</dc:title>
  <dc:creator>vijayapriyanka63@gmail.com</dc:creator>
  <cp:lastModifiedBy>priya</cp:lastModifiedBy>
  <cp:revision>7</cp:revision>
  <dcterms:created xsi:type="dcterms:W3CDTF">2022-09-05T15:46:49Z</dcterms:created>
  <dcterms:modified xsi:type="dcterms:W3CDTF">2022-09-09T13:47:31Z</dcterms:modified>
</cp:coreProperties>
</file>