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6"/>
  </p:notesMasterIdLst>
  <p:sldIdLst>
    <p:sldId id="256" r:id="rId2"/>
    <p:sldId id="257" r:id="rId3"/>
    <p:sldId id="276" r:id="rId4"/>
    <p:sldId id="275" r:id="rId5"/>
    <p:sldId id="277" r:id="rId6"/>
    <p:sldId id="258" r:id="rId7"/>
    <p:sldId id="259" r:id="rId8"/>
    <p:sldId id="260" r:id="rId9"/>
    <p:sldId id="261" r:id="rId10"/>
    <p:sldId id="262" r:id="rId11"/>
    <p:sldId id="263" r:id="rId12"/>
    <p:sldId id="264" r:id="rId13"/>
    <p:sldId id="265" r:id="rId14"/>
    <p:sldId id="274" r:id="rId15"/>
  </p:sldIdLst>
  <p:sldSz cx="9144000" cy="5143500" type="screen16x9"/>
  <p:notesSz cx="6858000" cy="9144000"/>
  <p:embeddedFontLst>
    <p:embeddedFont>
      <p:font typeface="Wingdings 2" pitchFamily="18" charset="2"/>
      <p:regular r:id="rId17"/>
    </p:embeddedFont>
    <p:embeddedFont>
      <p:font typeface="Constantia" pitchFamily="18" charset="0"/>
      <p:regular r:id="rId18"/>
      <p:bold r:id="rId19"/>
      <p:italic r:id="rId20"/>
      <p:boldItalic r:id="rId21"/>
    </p:embeddedFont>
    <p:embeddedFont>
      <p:font typeface="Calibri" pitchFamily="34" charset="0"/>
      <p:regular r:id="rId22"/>
      <p:bold r:id="rId23"/>
      <p:italic r:id="rId24"/>
      <p:boldItalic r:id="rId25"/>
    </p:embeddedFont>
    <p:embeddedFont>
      <p:font typeface="Robo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5F7E12D-70C2-4CEF-A91C-BF2A628436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9921ACC1-561E-4C08-BDC3-8FBE49FE82F2}"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946" y="-187"/>
      </p:cViewPr>
      <p:guideLst>
        <p:guide orient="horz" pos="1601"/>
        <p:guide pos="289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8aab56e86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8aab56e86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db96214c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db96214c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8aab56e8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8aab56e8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8aab56e86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8aab56e86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8aab56e86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8aab56e86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90889c7b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90889c7b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8aab56e86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8aab56e86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90889c7b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90889c7b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8aab56e8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8aab56e8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8aab56e86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8aab56e86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8"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5"/>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21D778-B565-4D7E-94D7-64010A445B68}"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4767264"/>
            <a:ext cx="609600" cy="27384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70"/>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4"/>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9D21D778-B565-4D7E-94D7-64010A445B68}" type="datetimeFigureOut">
              <a:rPr lang="en-US" smtClean="0"/>
              <a:pPr algn="r" eaLnBrk="1" latinLnBrk="0" hangingPunct="1"/>
              <a:t>10/10/2022</a:t>
            </a:fld>
            <a:endParaRPr lang="en-US" sz="1400" dirty="0">
              <a:solidFill>
                <a:srgbClr val="FFFFFF"/>
              </a:solidFill>
            </a:endParaRPr>
          </a:p>
        </p:txBody>
      </p:sp>
      <p:sp>
        <p:nvSpPr>
          <p:cNvPr id="22" name="Footer Placeholder 21"/>
          <p:cNvSpPr>
            <a:spLocks noGrp="1"/>
          </p:cNvSpPr>
          <p:nvPr>
            <p:ph type="ftr" sz="quarter" idx="3"/>
          </p:nvPr>
        </p:nvSpPr>
        <p:spPr>
          <a:xfrm>
            <a:off x="2667000" y="4767264"/>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rgbClr val="FFFFFF"/>
              </a:solidFill>
            </a:endParaRPr>
          </a:p>
        </p:txBody>
      </p:sp>
      <p:sp>
        <p:nvSpPr>
          <p:cNvPr id="18" name="Slide Number Placeholder 17"/>
          <p:cNvSpPr>
            <a:spLocks noGrp="1"/>
          </p:cNvSpPr>
          <p:nvPr>
            <p:ph type="sldNum" sz="quarter" idx="4"/>
          </p:nvPr>
        </p:nvSpPr>
        <p:spPr>
          <a:xfrm>
            <a:off x="7924800" y="4767264"/>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8405" y="964675"/>
            <a:ext cx="8118600" cy="1522800"/>
          </a:xfrm>
          <a:prstGeom prst="rect">
            <a:avLst/>
          </a:prstGeom>
        </p:spPr>
        <p:txBody>
          <a:bodyPr spcFirstLastPara="1" wrap="square" lIns="91425" tIns="91425" rIns="91425" bIns="91425" anchor="b" anchorCtr="0">
            <a:normAutofit fontScale="90000"/>
          </a:bodyPr>
          <a:lstStyle/>
          <a:p>
            <a:pPr lvl="0" algn="ctr">
              <a:lnSpc>
                <a:spcPct val="115000"/>
              </a:lnSpc>
              <a:spcBef>
                <a:spcPts val="1200"/>
              </a:spcBef>
            </a:pPr>
            <a:r>
              <a:rPr lang="en-US" sz="4600" dirty="0" smtClean="0">
                <a:latin typeface="Times New Roman" panose="02020603050405020304"/>
                <a:ea typeface="Times New Roman" panose="02020603050405020304"/>
                <a:cs typeface="Times New Roman" panose="02020603050405020304"/>
                <a:sym typeface="Times New Roman" panose="02020603050405020304"/>
              </a:rPr>
              <a:t>Estimate The Crop Yield Using Data Analytics</a:t>
            </a:r>
            <a:endParaRPr sz="4600">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3"/>
          <p:cNvSpPr txBox="1">
            <a:spLocks noGrp="1"/>
          </p:cNvSpPr>
          <p:nvPr>
            <p:ph type="subTitle" idx="1"/>
          </p:nvPr>
        </p:nvSpPr>
        <p:spPr>
          <a:xfrm>
            <a:off x="145800" y="3179700"/>
            <a:ext cx="3341700" cy="15228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r>
              <a:rPr lang="en-GB" sz="1620" dirty="0">
                <a:latin typeface="Times New Roman" panose="02020603050405020304"/>
                <a:ea typeface="Times New Roman" panose="02020603050405020304"/>
                <a:cs typeface="Times New Roman" panose="02020603050405020304"/>
                <a:sym typeface="Times New Roman" panose="02020603050405020304"/>
              </a:rPr>
              <a:t>Team Members:</a:t>
            </a:r>
            <a:endParaRPr sz="162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018"/>
              <a:buNone/>
            </a:pPr>
            <a:endParaRPr sz="162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018"/>
              <a:buNone/>
            </a:pPr>
            <a:r>
              <a:rPr lang="en-US" sz="1620" dirty="0" err="1">
                <a:latin typeface="Times New Roman" panose="02020603050405020304"/>
                <a:ea typeface="Times New Roman" panose="02020603050405020304"/>
                <a:cs typeface="Times New Roman" panose="02020603050405020304"/>
                <a:sym typeface="Times New Roman" panose="02020603050405020304"/>
              </a:rPr>
              <a:t>Dharun</a:t>
            </a:r>
            <a:r>
              <a:rPr lang="en-US" sz="1620" dirty="0">
                <a:latin typeface="Times New Roman" panose="02020603050405020304"/>
                <a:ea typeface="Times New Roman" panose="02020603050405020304"/>
                <a:cs typeface="Times New Roman" panose="02020603050405020304"/>
                <a:sym typeface="Times New Roman" panose="02020603050405020304"/>
              </a:rPr>
              <a:t> VS </a:t>
            </a:r>
            <a:r>
              <a:rPr lang="en-US" sz="1620" dirty="0" smtClean="0">
                <a:latin typeface="Times New Roman" panose="02020603050405020304"/>
                <a:ea typeface="Times New Roman" panose="02020603050405020304"/>
                <a:cs typeface="Times New Roman" panose="02020603050405020304"/>
                <a:sym typeface="Times New Roman" panose="02020603050405020304"/>
              </a:rPr>
              <a:t>– 1912007</a:t>
            </a:r>
          </a:p>
          <a:p>
            <a:pPr algn="l">
              <a:lnSpc>
                <a:spcPct val="90000"/>
              </a:lnSpc>
              <a:spcBef>
                <a:spcPts val="0"/>
              </a:spcBef>
              <a:buSzPts val="1018"/>
            </a:pPr>
            <a:r>
              <a:rPr lang="en-US" altLang="en-GB" sz="1620" dirty="0" smtClean="0">
                <a:latin typeface="Times New Roman" panose="02020603050405020304"/>
                <a:ea typeface="Times New Roman" panose="02020603050405020304"/>
                <a:cs typeface="Times New Roman" panose="02020603050405020304"/>
                <a:sym typeface="Times New Roman" panose="02020603050405020304"/>
              </a:rPr>
              <a:t>Siva </a:t>
            </a:r>
            <a:r>
              <a:rPr lang="en-US" altLang="en-GB" sz="1620" dirty="0" err="1" smtClean="0">
                <a:latin typeface="Times New Roman" panose="02020603050405020304"/>
                <a:ea typeface="Times New Roman" panose="02020603050405020304"/>
                <a:cs typeface="Times New Roman" panose="02020603050405020304"/>
                <a:sym typeface="Times New Roman" panose="02020603050405020304"/>
              </a:rPr>
              <a:t>Prakash</a:t>
            </a:r>
            <a:r>
              <a:rPr lang="en-GB" sz="1620" dirty="0" smtClean="0">
                <a:latin typeface="Times New Roman" panose="02020603050405020304"/>
                <a:ea typeface="Times New Roman" panose="02020603050405020304"/>
                <a:cs typeface="Times New Roman" panose="02020603050405020304"/>
                <a:sym typeface="Times New Roman" panose="02020603050405020304"/>
              </a:rPr>
              <a:t> M – 1912</a:t>
            </a:r>
            <a:r>
              <a:rPr lang="en-US" altLang="en-GB" sz="1620" dirty="0" smtClean="0">
                <a:latin typeface="Times New Roman" panose="02020603050405020304"/>
                <a:ea typeface="Times New Roman" panose="02020603050405020304"/>
                <a:cs typeface="Times New Roman" panose="02020603050405020304"/>
                <a:sym typeface="Times New Roman" panose="02020603050405020304"/>
              </a:rPr>
              <a:t>028</a:t>
            </a:r>
          </a:p>
          <a:p>
            <a:pPr algn="l">
              <a:lnSpc>
                <a:spcPct val="90000"/>
              </a:lnSpc>
              <a:spcBef>
                <a:spcPts val="0"/>
              </a:spcBef>
              <a:buSzPts val="1018"/>
            </a:pPr>
            <a:r>
              <a:rPr lang="en-IN" altLang="en-GB" sz="1620" dirty="0" err="1" smtClean="0">
                <a:latin typeface="Times New Roman" panose="02020603050405020304"/>
                <a:ea typeface="Times New Roman" panose="02020603050405020304"/>
                <a:cs typeface="Times New Roman" panose="02020603050405020304"/>
                <a:sym typeface="Times New Roman" panose="02020603050405020304"/>
              </a:rPr>
              <a:t>Kavish</a:t>
            </a:r>
            <a:r>
              <a:rPr lang="en-IN" altLang="en-GB" sz="1620" dirty="0" smtClean="0">
                <a:latin typeface="Times New Roman" panose="02020603050405020304"/>
                <a:ea typeface="Times New Roman" panose="02020603050405020304"/>
                <a:cs typeface="Times New Roman" panose="02020603050405020304"/>
                <a:sym typeface="Times New Roman" panose="02020603050405020304"/>
              </a:rPr>
              <a:t> Golden P -1912071</a:t>
            </a:r>
            <a:endParaRPr lang="en-US" altLang="en-GB" sz="162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018"/>
              <a:buNone/>
            </a:pPr>
            <a:r>
              <a:rPr lang="en-US" sz="1620" dirty="0" smtClean="0">
                <a:latin typeface="Times New Roman" panose="02020603050405020304"/>
                <a:ea typeface="Times New Roman" panose="02020603050405020304"/>
                <a:cs typeface="Times New Roman" panose="02020603050405020304"/>
                <a:sym typeface="Times New Roman" panose="02020603050405020304"/>
              </a:rPr>
              <a:t>Siva Subramanian V </a:t>
            </a:r>
            <a:r>
              <a:rPr lang="en-GB" sz="1620" dirty="0" smtClean="0">
                <a:latin typeface="Times New Roman" panose="02020603050405020304"/>
                <a:ea typeface="Times New Roman" panose="02020603050405020304"/>
                <a:cs typeface="Times New Roman" panose="02020603050405020304"/>
                <a:sym typeface="Times New Roman" panose="02020603050405020304"/>
              </a:rPr>
              <a:t>- 1912404</a:t>
            </a:r>
            <a:endParaRPr sz="1620">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3"/>
          <p:cNvSpPr txBox="1">
            <a:spLocks noGrp="1"/>
          </p:cNvSpPr>
          <p:nvPr>
            <p:ph type="subTitle" idx="4294967295"/>
          </p:nvPr>
        </p:nvSpPr>
        <p:spPr>
          <a:xfrm>
            <a:off x="5459415" y="3246438"/>
            <a:ext cx="3684587" cy="152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sz="1790" dirty="0">
                <a:latin typeface="Times New Roman" panose="02020603050405020304"/>
                <a:ea typeface="Times New Roman" panose="02020603050405020304"/>
                <a:cs typeface="Times New Roman" panose="02020603050405020304"/>
                <a:sym typeface="Times New Roman" panose="02020603050405020304"/>
              </a:rPr>
              <a:t>Guided By:</a:t>
            </a:r>
            <a:endParaRPr sz="1790">
              <a:latin typeface="Times New Roman" panose="02020603050405020304"/>
              <a:ea typeface="Times New Roman" panose="02020603050405020304"/>
              <a:cs typeface="Times New Roman" panose="02020603050405020304"/>
              <a:sym typeface="Times New Roman" panose="02020603050405020304"/>
            </a:endParaRPr>
          </a:p>
          <a:p>
            <a:pPr marL="0" lvl="0" indent="0">
              <a:lnSpc>
                <a:spcPct val="115000"/>
              </a:lnSpc>
              <a:spcBef>
                <a:spcPts val="1200"/>
              </a:spcBef>
              <a:buNone/>
            </a:pPr>
            <a:r>
              <a:rPr lang="en-GB" sz="1790" dirty="0" smtClean="0">
                <a:latin typeface="Times New Roman" panose="02020603050405020304"/>
                <a:ea typeface="Times New Roman" panose="02020603050405020304"/>
                <a:cs typeface="Times New Roman" panose="02020603050405020304"/>
                <a:sym typeface="Times New Roman" panose="02020603050405020304"/>
              </a:rPr>
              <a:t>R K </a:t>
            </a:r>
            <a:r>
              <a:rPr lang="en-GB" sz="1790" dirty="0" err="1" smtClean="0">
                <a:latin typeface="Times New Roman" panose="02020603050405020304"/>
                <a:ea typeface="Times New Roman" panose="02020603050405020304"/>
                <a:cs typeface="Times New Roman" panose="02020603050405020304"/>
                <a:sym typeface="Times New Roman" panose="02020603050405020304"/>
              </a:rPr>
              <a:t>Aishwaryalakshmi</a:t>
            </a:r>
            <a:r>
              <a:rPr lang="en-GB" sz="1790" dirty="0" smtClean="0">
                <a:latin typeface="Times New Roman" panose="02020603050405020304"/>
                <a:ea typeface="Times New Roman" panose="02020603050405020304"/>
                <a:cs typeface="Times New Roman" panose="02020603050405020304"/>
                <a:sym typeface="Times New Roman" panose="02020603050405020304"/>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Google Shape;92;p19"/>
          <p:cNvGraphicFramePr/>
          <p:nvPr/>
        </p:nvGraphicFramePr>
        <p:xfrm>
          <a:off x="0" y="1"/>
          <a:ext cx="9144000" cy="5262849"/>
        </p:xfrm>
        <a:graphic>
          <a:graphicData uri="http://schemas.openxmlformats.org/drawingml/2006/table">
            <a:tbl>
              <a:tblPr>
                <a:noFill/>
                <a:tableStyleId>{65F7E12D-70C2-4CEF-A91C-BF2A62843682}</a:tableStyleId>
              </a:tblPr>
              <a:tblGrid>
                <a:gridCol w="685800"/>
                <a:gridCol w="2632775"/>
                <a:gridCol w="1644775"/>
                <a:gridCol w="1509150"/>
                <a:gridCol w="2671500"/>
              </a:tblGrid>
              <a:tr h="736975">
                <a:tc>
                  <a:txBody>
                    <a:bodyPr/>
                    <a:lstStyle/>
                    <a:p>
                      <a:pPr marL="0" lvl="0" indent="0" algn="l"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1904624">
                <a:tc>
                  <a:txBody>
                    <a:bodyPr/>
                    <a:lstStyle/>
                    <a:p>
                      <a:pPr marL="0" lvl="0" indent="0" algn="l" rtl="0">
                        <a:spcBef>
                          <a:spcPts val="0"/>
                        </a:spcBef>
                        <a:spcAft>
                          <a:spcPts val="0"/>
                        </a:spcAft>
                        <a:buNone/>
                      </a:pPr>
                      <a:r>
                        <a:rPr lang="en-GB" sz="1600">
                          <a:latin typeface="Times New Roman" pitchFamily="18" charset="0"/>
                          <a:cs typeface="Times New Roman" pitchFamily="18" charset="0"/>
                        </a:rPr>
                        <a:t>9</a:t>
                      </a:r>
                    </a:p>
                  </a:txBody>
                  <a:tcPr marL="91425" marR="91425" marT="91425" marB="91425"/>
                </a:tc>
                <a:tc>
                  <a:txBody>
                    <a:bodyPr/>
                    <a:lstStyle/>
                    <a:p>
                      <a:pPr marL="0" lvl="0" indent="0" algn="l" rtl="0">
                        <a:spcBef>
                          <a:spcPts val="0"/>
                        </a:spcBef>
                        <a:spcAft>
                          <a:spcPts val="0"/>
                        </a:spcAft>
                        <a:buNone/>
                      </a:pPr>
                      <a:r>
                        <a:rPr lang="en-US" sz="1600" dirty="0" smtClean="0">
                          <a:latin typeface="Times New Roman" pitchFamily="18" charset="0"/>
                          <a:cs typeface="Times New Roman" pitchFamily="18" charset="0"/>
                        </a:rPr>
                        <a:t>Prediction of crop yield</a:t>
                      </a:r>
                    </a:p>
                    <a:p>
                      <a:pPr marL="0" lvl="0" indent="0" algn="l" rtl="0">
                        <a:spcBef>
                          <a:spcPts val="0"/>
                        </a:spcBef>
                        <a:spcAft>
                          <a:spcPts val="0"/>
                        </a:spcAft>
                        <a:buNone/>
                      </a:pPr>
                      <a:r>
                        <a:rPr lang="en-US" sz="1600" dirty="0" smtClean="0">
                          <a:latin typeface="Times New Roman" pitchFamily="18" charset="0"/>
                          <a:cs typeface="Times New Roman" pitchFamily="18" charset="0"/>
                        </a:rPr>
                        <a:t>using big data</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Wu Fan, Chen Chong,</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Guo</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Xiaoling</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Yu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Hua</a:t>
                      </a:r>
                      <a:endPar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Wang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Juyun</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2015</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2015</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Developed a novel model </a:t>
                      </a:r>
                      <a:r>
                        <a:rPr lang="en-US"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i.e</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Nearest neighbors modeling to calculate and predict the yield of crop depends on the</a:t>
                      </a:r>
                    </a:p>
                    <a:p>
                      <a:pPr marL="0" lvl="0" indent="0" algn="just"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available Big data sets.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1977298">
                <a:tc>
                  <a:txBody>
                    <a:bodyPr/>
                    <a:lstStyle/>
                    <a:p>
                      <a:pPr marL="0" lvl="0" indent="0" algn="l" rtl="0">
                        <a:spcBef>
                          <a:spcPts val="0"/>
                        </a:spcBef>
                        <a:spcAft>
                          <a:spcPts val="0"/>
                        </a:spcAft>
                        <a:buNone/>
                      </a:pPr>
                      <a:r>
                        <a:rPr lang="en-GB" sz="1600">
                          <a:latin typeface="Times New Roman" pitchFamily="18" charset="0"/>
                          <a:cs typeface="Times New Roman" pitchFamily="18" charset="0"/>
                        </a:rPr>
                        <a:t>10</a:t>
                      </a:r>
                    </a:p>
                  </a:txBody>
                  <a:tcPr marL="91425" marR="91425" marT="91425" marB="91425"/>
                </a:tc>
                <a:tc>
                  <a:txBody>
                    <a:bodyPr/>
                    <a:lstStyle/>
                    <a:p>
                      <a:pPr marL="0" lvl="0" indent="0" algn="l" rtl="0">
                        <a:spcBef>
                          <a:spcPts val="0"/>
                        </a:spcBef>
                        <a:spcAft>
                          <a:spcPts val="0"/>
                        </a:spcAft>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The use of satellite data for</a:t>
                      </a:r>
                    </a:p>
                    <a:p>
                      <a:pPr marL="0" lvl="0" indent="0" algn="l" rtl="0">
                        <a:spcBef>
                          <a:spcPts val="0"/>
                        </a:spcBef>
                        <a:spcAft>
                          <a:spcPts val="0"/>
                        </a:spcAft>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crop yield gap analysis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David B.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Lobell</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2013</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Discussed the use of remote sensing technology to identify and measure the causes of yield gaps and the assess the impact on the overall crop yield. Reported very simple methodologies to measure the yield difference with respect to season, environment and the land use.</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Google Shape;97;p20"/>
          <p:cNvGraphicFramePr/>
          <p:nvPr/>
        </p:nvGraphicFramePr>
        <p:xfrm>
          <a:off x="0" y="-37453"/>
          <a:ext cx="9144001" cy="5168253"/>
        </p:xfrm>
        <a:graphic>
          <a:graphicData uri="http://schemas.openxmlformats.org/drawingml/2006/table">
            <a:tbl>
              <a:tblPr>
                <a:noFill/>
                <a:tableStyleId>{65F7E12D-70C2-4CEF-A91C-BF2A62843682}</a:tableStyleId>
              </a:tblPr>
              <a:tblGrid>
                <a:gridCol w="664871"/>
                <a:gridCol w="1870330"/>
                <a:gridCol w="2032683"/>
                <a:gridCol w="1215524"/>
                <a:gridCol w="3360593"/>
              </a:tblGrid>
              <a:tr h="60660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61876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11</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Yield gap analysis with local to global relevance-A</a:t>
                      </a:r>
                      <a:r>
                        <a:rPr lang="en-US" sz="1600"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review</a:t>
                      </a:r>
                      <a:endParaRPr sz="1600">
                        <a:solidFill>
                          <a:srgbClr val="111111"/>
                        </a:solidFill>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5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Martin K. Van</a:t>
                      </a:r>
                      <a:r>
                        <a:rPr lang="en-GB" sz="1600" baseline="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Ittersuma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Kenneth G.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Cassmanb</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Patricio</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Grassinib</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Joost</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Wolfa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Pablo</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Tittonell</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Zvi</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Hochmand</a:t>
                      </a:r>
                      <a:endParaRPr sz="1600">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457200" lvl="0" indent="0" algn="l" rtl="0">
                        <a:lnSpc>
                          <a:spcPct val="130000"/>
                        </a:lnSpc>
                        <a:spcBef>
                          <a:spcPts val="0"/>
                        </a:spcBef>
                        <a:spcAft>
                          <a:spcPts val="50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2014</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l" rtl="0">
                        <a:spcBef>
                          <a:spcPts val="0"/>
                        </a:spcBef>
                        <a:spcAft>
                          <a:spcPts val="0"/>
                        </a:spcAft>
                        <a:buNone/>
                      </a:pP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Employed </a:t>
                      </a:r>
                      <a:r>
                        <a:rPr lang="en-US" sz="1600" dirty="0" err="1" smtClean="0">
                          <a:solidFill>
                            <a:schemeClr val="dk1"/>
                          </a:solidFill>
                          <a:latin typeface="Times New Roman" pitchFamily="18" charset="0"/>
                          <a:ea typeface="Calibri" panose="020F0502020204030204"/>
                          <a:cs typeface="Times New Roman" pitchFamily="18" charset="0"/>
                          <a:sym typeface="Calibri" panose="020F0502020204030204"/>
                        </a:rPr>
                        <a:t>inquantify</a:t>
                      </a: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 the crop yield</a:t>
                      </a:r>
                    </a:p>
                    <a:p>
                      <a:pPr marL="0" lvl="0" indent="0" algn="l" rtl="0">
                        <a:spcBef>
                          <a:spcPts val="0"/>
                        </a:spcBef>
                        <a:spcAft>
                          <a:spcPts val="0"/>
                        </a:spcAft>
                        <a:buNone/>
                      </a:pP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potential on the data collected from the farmers </a:t>
                      </a:r>
                      <a:r>
                        <a:rPr lang="en-US" sz="1600" dirty="0" err="1" smtClean="0">
                          <a:solidFill>
                            <a:schemeClr val="dk1"/>
                          </a:solidFill>
                          <a:latin typeface="Times New Roman" pitchFamily="18" charset="0"/>
                          <a:ea typeface="Calibri" panose="020F0502020204030204"/>
                          <a:cs typeface="Times New Roman" pitchFamily="18" charset="0"/>
                          <a:sym typeface="Calibri" panose="020F0502020204030204"/>
                        </a:rPr>
                        <a:t>ofwestern</a:t>
                      </a: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 Kenya, Nebraska (USA) and Victoria (Australia). Study recommended</a:t>
                      </a:r>
                    </a:p>
                    <a:p>
                      <a:pPr marL="0" lvl="0" indent="0" algn="l" rtl="0">
                        <a:spcBef>
                          <a:spcPts val="0"/>
                        </a:spcBef>
                        <a:spcAft>
                          <a:spcPts val="0"/>
                        </a:spcAft>
                        <a:buNone/>
                      </a:pP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for the use of accurate and current yield data, with calibrated and validated crop models and</a:t>
                      </a:r>
                    </a:p>
                    <a:p>
                      <a:pPr marL="0" lvl="0" indent="0" algn="l" rtl="0">
                        <a:spcBef>
                          <a:spcPts val="0"/>
                        </a:spcBef>
                        <a:spcAft>
                          <a:spcPts val="0"/>
                        </a:spcAft>
                        <a:buNone/>
                      </a:pP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up scaling methods in the prediction of crop yield.</a:t>
                      </a:r>
                      <a:endParaRPr lang="en-GB" sz="1600" dirty="0">
                        <a:solidFill>
                          <a:schemeClr val="dk1"/>
                        </a:solidFill>
                        <a:latin typeface="Times New Roman" pitchFamily="18" charset="0"/>
                        <a:ea typeface="Calibri" panose="020F0502020204030204"/>
                        <a:cs typeface="Times New Roman" pitchFamily="18" charset="0"/>
                        <a:sym typeface="Calibri" panose="020F0502020204030204"/>
                      </a:endParaRPr>
                    </a:p>
                  </a:txBody>
                  <a:tcPr marL="91425" marR="91425" marT="91425" marB="91425"/>
                </a:tc>
              </a:tr>
              <a:tr h="1805413">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12</a:t>
                      </a: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 tool for </a:t>
                      </a:r>
                      <a:r>
                        <a:rPr lang="en-US"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analysing</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vegetable crops</a:t>
                      </a:r>
                    </a:p>
                    <a:p>
                      <a:pPr marL="0" lvl="0" indent="0" algn="l"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data from a greenhouse using data</a:t>
                      </a:r>
                    </a:p>
                    <a:p>
                      <a:pPr marL="0" lvl="0" indent="0" algn="l"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mining techniques.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Ponce-Guevara, K. L.,</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Palacios-Echeverria, J.</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 Maya-Olalla,</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E.,Dominguez</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Limaico</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4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Algorithm, which uses a decision tree based</a:t>
                      </a:r>
                    </a:p>
                    <a:p>
                      <a:pPr marL="0" lvl="0" indent="0" algn="just" rtl="0">
                        <a:lnSpc>
                          <a:spcPct val="115000"/>
                        </a:lnSpc>
                        <a:spcBef>
                          <a:spcPts val="0"/>
                        </a:spcBef>
                        <a:spcAft>
                          <a:spcPts val="0"/>
                        </a:spcAft>
                        <a:buClr>
                          <a:schemeClr val="dk1"/>
                        </a:buClr>
                        <a:buSzPts val="1100"/>
                        <a:buFont typeface="Arial" panose="020B0604020202020204"/>
                        <a:buNone/>
                      </a:pPr>
                      <a:r>
                        <a:rPr lang="en-US" sz="14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on the data entropy is used and results are visualized graphically.</a:t>
                      </a:r>
                      <a:endParaRPr lang="en-GB" sz="14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21"/>
          <p:cNvGraphicFramePr/>
          <p:nvPr/>
        </p:nvGraphicFramePr>
        <p:xfrm>
          <a:off x="0" y="0"/>
          <a:ext cx="9144000" cy="5143500"/>
        </p:xfrm>
        <a:graphic>
          <a:graphicData uri="http://schemas.openxmlformats.org/drawingml/2006/table">
            <a:tbl>
              <a:tblPr>
                <a:noFill/>
                <a:tableStyleId>{65F7E12D-70C2-4CEF-A91C-BF2A62843682}</a:tableStyleId>
              </a:tblPr>
              <a:tblGrid>
                <a:gridCol w="672325"/>
                <a:gridCol w="2204200"/>
                <a:gridCol w="2010700"/>
                <a:gridCol w="1188455"/>
                <a:gridCol w="3068320"/>
              </a:tblGrid>
              <a:tr h="65997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332748">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13</a:t>
                      </a: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Using hybrid support vector regression</a:t>
                      </a:r>
                    </a:p>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to predict agricultural output.</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30000"/>
                        </a:lnSpc>
                        <a:spcBef>
                          <a:spcPts val="0"/>
                        </a:spcBef>
                        <a:spcAft>
                          <a:spcPts val="0"/>
                        </a:spcAft>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Jheng</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T.-Z., Li, T.-H., Lee,</a:t>
                      </a:r>
                    </a:p>
                    <a:p>
                      <a:pPr marL="0" lvl="0" indent="0" algn="ctr" rtl="0">
                        <a:lnSpc>
                          <a:spcPct val="130000"/>
                        </a:lnSpc>
                        <a:spcBef>
                          <a:spcPts val="0"/>
                        </a:spcBef>
                        <a:spcAft>
                          <a:spcPts val="0"/>
                        </a:spcAft>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C.-P.</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30000"/>
                        </a:lnSpc>
                        <a:spcBef>
                          <a:spcPts val="0"/>
                        </a:spcBef>
                        <a:spcAft>
                          <a:spcPts val="0"/>
                        </a:spcAft>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2018</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Using hybrid support vector regression to predict agriculture </a:t>
                      </a:r>
                      <a:r>
                        <a:rPr lang="en-US" sz="1600" dirty="0" err="1" smtClean="0">
                          <a:solidFill>
                            <a:schemeClr val="dk1"/>
                          </a:solidFill>
                          <a:latin typeface="Times New Roman" pitchFamily="18" charset="0"/>
                          <a:ea typeface="Calibri" panose="020F0502020204030204"/>
                          <a:cs typeface="Times New Roman" pitchFamily="18" charset="0"/>
                          <a:sym typeface="Calibri" panose="020F0502020204030204"/>
                        </a:rPr>
                        <a:t>tural</a:t>
                      </a:r>
                      <a:r>
                        <a:rPr lang="en-US" sz="1600" dirty="0" smtClean="0">
                          <a:solidFill>
                            <a:schemeClr val="dk1"/>
                          </a:solidFill>
                          <a:latin typeface="Times New Roman" pitchFamily="18" charset="0"/>
                          <a:ea typeface="Calibri" panose="020F0502020204030204"/>
                          <a:cs typeface="Times New Roman" pitchFamily="18" charset="0"/>
                          <a:sym typeface="Calibri" panose="020F0502020204030204"/>
                        </a:rPr>
                        <a:t> output. Hybrid SVR models are used for prediction</a:t>
                      </a:r>
                      <a:endParaRPr lang="en-GB" sz="1600" dirty="0">
                        <a:solidFill>
                          <a:schemeClr val="dk1"/>
                        </a:solidFill>
                        <a:latin typeface="Times New Roman" pitchFamily="18" charset="0"/>
                        <a:ea typeface="Calibri" panose="020F0502020204030204"/>
                        <a:cs typeface="Times New Roman" pitchFamily="18" charset="0"/>
                        <a:sym typeface="Calibri" panose="020F0502020204030204"/>
                      </a:endParaRPr>
                    </a:p>
                  </a:txBody>
                  <a:tcPr marL="91425" marR="91425" marT="91425" marB="91425">
                    <a:lnT w="9525" cap="flat" cmpd="sng">
                      <a:solidFill>
                        <a:srgbClr val="9E9E9E"/>
                      </a:solidFill>
                      <a:prstDash val="solid"/>
                      <a:round/>
                      <a:headEnd type="none" w="sm" len="sm"/>
                      <a:tailEnd type="none" w="sm" len="sm"/>
                    </a:lnT>
                  </a:tcPr>
                </a:tc>
              </a:tr>
              <a:tr h="2150777">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14</a:t>
                      </a: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Estimation of </a:t>
                      </a:r>
                      <a:r>
                        <a:rPr lang="en-US"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Arecanut</a:t>
                      </a: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Yield in Various Climatic Zones of</a:t>
                      </a:r>
                    </a:p>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Karnataka using Data Mining</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Calibri" panose="020F0502020204030204"/>
                          <a:cs typeface="Times New Roman" pitchFamily="18" charset="0"/>
                          <a:sym typeface="Calibri" panose="020F0502020204030204"/>
                        </a:rPr>
                        <a:t>Manjunatha</a:t>
                      </a:r>
                      <a:r>
                        <a:rPr lang="en-GB" sz="1600" dirty="0" smtClean="0">
                          <a:solidFill>
                            <a:schemeClr val="dk1"/>
                          </a:solidFill>
                          <a:uFill>
                            <a:noFill/>
                          </a:uFill>
                          <a:latin typeface="Times New Roman" pitchFamily="18" charset="0"/>
                          <a:ea typeface="Calibri" panose="020F0502020204030204"/>
                          <a:cs typeface="Times New Roman" pitchFamily="18" charset="0"/>
                          <a:sym typeface="Calibri" panose="020F0502020204030204"/>
                        </a:rPr>
                        <a:t>, M.,</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Calibri" panose="020F0502020204030204"/>
                          <a:cs typeface="Times New Roman" pitchFamily="18" charset="0"/>
                          <a:sym typeface="Calibri" panose="020F0502020204030204"/>
                        </a:rPr>
                        <a:t>Parkavi</a:t>
                      </a:r>
                      <a:r>
                        <a:rPr lang="en-GB" sz="1600" dirty="0" smtClean="0">
                          <a:solidFill>
                            <a:schemeClr val="dk1"/>
                          </a:solidFill>
                          <a:uFill>
                            <a:noFill/>
                          </a:uFill>
                          <a:latin typeface="Times New Roman" pitchFamily="18" charset="0"/>
                          <a:ea typeface="Calibri" panose="020F0502020204030204"/>
                          <a:cs typeface="Times New Roman" pitchFamily="18" charset="0"/>
                          <a:sym typeface="Calibri" panose="020F0502020204030204"/>
                        </a:rPr>
                        <a:t>, A.</a:t>
                      </a: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60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2018</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 Estimation of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Arecanut</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Yield in Various Climatic Zones of Karnataka using Data Mining Technique: A Survey. Classified</a:t>
                      </a:r>
                    </a:p>
                    <a:p>
                      <a:pPr marL="0" lvl="0" indent="0" algn="just" rtl="0">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using fuzzy logic, decision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trees,Multiple.Linear.Regression</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and Random Forest algorithm to predict the crop yield</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22"/>
          <p:cNvGraphicFramePr/>
          <p:nvPr/>
        </p:nvGraphicFramePr>
        <p:xfrm>
          <a:off x="0" y="0"/>
          <a:ext cx="9143999" cy="7317311"/>
        </p:xfrm>
        <a:graphic>
          <a:graphicData uri="http://schemas.openxmlformats.org/drawingml/2006/table">
            <a:tbl>
              <a:tblPr>
                <a:noFill/>
                <a:tableStyleId>{65F7E12D-70C2-4CEF-A91C-BF2A62843682}</a:tableStyleId>
              </a:tblPr>
              <a:tblGrid>
                <a:gridCol w="725843"/>
                <a:gridCol w="2327505"/>
                <a:gridCol w="1991332"/>
                <a:gridCol w="1174375"/>
                <a:gridCol w="2924944"/>
              </a:tblGrid>
              <a:tr h="680548">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Title</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Author  </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Year</a:t>
                      </a:r>
                    </a:p>
                  </a:txBody>
                  <a:tcPr marL="91425" marR="91425" marT="91425" marB="91425"/>
                </a:tc>
                <a:tc>
                  <a:txBody>
                    <a:bodyPr/>
                    <a:lstStyle/>
                    <a:p>
                      <a:pPr marL="0" lvl="0" indent="0" algn="l" rtl="0">
                        <a:spcBef>
                          <a:spcPts val="0"/>
                        </a:spcBef>
                        <a:spcAft>
                          <a:spcPts val="0"/>
                        </a:spcAft>
                        <a:buNone/>
                      </a:pPr>
                      <a:r>
                        <a:rPr lang="en-GB" sz="1600">
                          <a:solidFill>
                            <a:schemeClr val="dk1"/>
                          </a:solidFill>
                          <a:latin typeface="Times New Roman" pitchFamily="18" charset="0"/>
                          <a:cs typeface="Times New Roman" pitchFamily="18" charset="0"/>
                        </a:rPr>
                        <a:t>Description</a:t>
                      </a:r>
                    </a:p>
                  </a:txBody>
                  <a:tcPr marL="91425" marR="91425" marT="91425" marB="91425"/>
                </a:tc>
              </a:tr>
              <a:tr h="4450252">
                <a:tc>
                  <a:txBody>
                    <a:bodyPr/>
                    <a:lstStyle/>
                    <a:p>
                      <a:pPr marL="0" lvl="0" indent="0" algn="l" rtl="0">
                        <a:spcBef>
                          <a:spcPts val="0"/>
                        </a:spcBef>
                        <a:spcAft>
                          <a:spcPts val="0"/>
                        </a:spcAft>
                        <a:buNone/>
                      </a:pPr>
                      <a:r>
                        <a:rPr lang="en-GB" sz="1600">
                          <a:latin typeface="Times New Roman" pitchFamily="18" charset="0"/>
                          <a:cs typeface="Times New Roman" pitchFamily="18" charset="0"/>
                        </a:rPr>
                        <a:t>15</a:t>
                      </a: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Agricultural production output prediction using Supervised Machine</a:t>
                      </a:r>
                    </a:p>
                    <a:p>
                      <a:pPr marL="0" lvl="0" indent="0" algn="l" rtl="0">
                        <a:spcBef>
                          <a:spcPts val="0"/>
                        </a:spcBef>
                        <a:spcAft>
                          <a:spcPts val="0"/>
                        </a:spcAft>
                        <a:buClr>
                          <a:schemeClr val="dk1"/>
                        </a:buClr>
                        <a:buSzPts val="1100"/>
                        <a:buFont typeface="Arial" panose="020B0604020202020204"/>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Learning techniques.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80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Shakoor</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M. 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Rahman</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K.,</a:t>
                      </a:r>
                    </a:p>
                    <a:p>
                      <a:pPr marL="0" lvl="0" indent="0" algn="ctr" rtl="0">
                        <a:lnSpc>
                          <a:spcPct val="130000"/>
                        </a:lnSpc>
                        <a:spcBef>
                          <a:spcPts val="80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Rayta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S. N.,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Chakrabarty</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a:t>
                      </a:r>
                      <a:endParaRPr sz="1600">
                        <a:solidFill>
                          <a:schemeClr val="dk1"/>
                        </a:solidFill>
                        <a:highlight>
                          <a:schemeClr val="lt1"/>
                        </a:highlight>
                        <a:latin typeface="Times New Roman" pitchFamily="18" charset="0"/>
                        <a:ea typeface="Roboto" panose="02000000000000000000"/>
                        <a:cs typeface="Times New Roman" pitchFamily="18" charset="0"/>
                        <a:sym typeface="Roboto" panose="02000000000000000000"/>
                      </a:endParaRPr>
                    </a:p>
                    <a:p>
                      <a:pPr marL="457200" lvl="0" indent="-228600" algn="l" rtl="0">
                        <a:lnSpc>
                          <a:spcPct val="130000"/>
                        </a:lnSpc>
                        <a:spcBef>
                          <a:spcPts val="0"/>
                        </a:spcBef>
                        <a:spcAft>
                          <a:spcPts val="0"/>
                        </a:spcAft>
                        <a:buNone/>
                      </a:pPr>
                      <a:endParaRPr sz="160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30000"/>
                        </a:lnSpc>
                        <a:spcBef>
                          <a:spcPts val="0"/>
                        </a:spcBef>
                        <a:spcAft>
                          <a:spcPts val="0"/>
                        </a:spcAft>
                        <a:buClr>
                          <a:schemeClr val="dk1"/>
                        </a:buClr>
                        <a:buSzPts val="1100"/>
                        <a:buFont typeface="Arial" panose="020B0604020202020204"/>
                        <a:buNone/>
                      </a:pPr>
                      <a:endParaRPr sz="1600">
                        <a:solidFill>
                          <a:schemeClr val="dk1"/>
                        </a:solidFill>
                        <a:latin typeface="Times New Roman" pitchFamily="18" charset="0"/>
                        <a:ea typeface="Calibri" panose="020F0502020204030204"/>
                        <a:cs typeface="Times New Roman" pitchFamily="18" charset="0"/>
                        <a:sym typeface="Calibri" panose="020F0502020204030204"/>
                      </a:endParaRPr>
                    </a:p>
                    <a:p>
                      <a:pPr marL="0" lvl="0" indent="0" algn="ctr" rtl="0">
                        <a:lnSpc>
                          <a:spcPct val="130000"/>
                        </a:lnSpc>
                        <a:spcBef>
                          <a:spcPts val="0"/>
                        </a:spcBef>
                        <a:spcAft>
                          <a:spcPts val="0"/>
                        </a:spcAft>
                        <a:buNone/>
                      </a:pPr>
                      <a:endParaRPr sz="1600">
                        <a:solidFill>
                          <a:srgbClr val="555555"/>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ctr" rtl="0">
                        <a:lnSpc>
                          <a:spcPct val="130000"/>
                        </a:lnSpc>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Agricultural production output prediction using Supervised Machine Learning techniques” Decision Tree Learning-ID3</a:t>
                      </a:r>
                    </a:p>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(Iterative </a:t>
                      </a:r>
                      <a:r>
                        <a:rPr lang="en-US"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Dichotomiser</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3) and K-Nearest Neighbors Regression algorithms are used for Prediction</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186511">
                <a:tc>
                  <a:txBody>
                    <a:bodyPr/>
                    <a:lstStyle/>
                    <a:p>
                      <a:pPr marL="0" lvl="0" indent="0" algn="l" rtl="0">
                        <a:spcBef>
                          <a:spcPts val="0"/>
                        </a:spcBef>
                        <a:spcAft>
                          <a:spcPts val="0"/>
                        </a:spcAft>
                        <a:buNone/>
                      </a:pPr>
                      <a:endParaRPr lang="en-GB"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28375" y="211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dk2"/>
                </a:solidFill>
              </a:rPr>
              <a:t>THANK YOU</a:t>
            </a:r>
            <a:endParaRPr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65980" y="64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b="1" u="sng" dirty="0" smtClean="0">
                <a:solidFill>
                  <a:schemeClr val="dk2"/>
                </a:solidFill>
              </a:rPr>
              <a:t>Abstract</a:t>
            </a:r>
            <a:r>
              <a:rPr lang="en-GB" sz="2620" b="1" u="sng" dirty="0" smtClean="0">
                <a:solidFill>
                  <a:schemeClr val="dk2"/>
                </a:solidFill>
              </a:rPr>
              <a:t> :</a:t>
            </a:r>
            <a:endParaRPr sz="2620" b="1" u="sng">
              <a:solidFill>
                <a:schemeClr val="dk2"/>
              </a:solidFill>
            </a:endParaRPr>
          </a:p>
        </p:txBody>
      </p:sp>
      <p:sp>
        <p:nvSpPr>
          <p:cNvPr id="67" name="Google Shape;67;p14"/>
          <p:cNvSpPr txBox="1">
            <a:spLocks noGrp="1"/>
          </p:cNvSpPr>
          <p:nvPr>
            <p:ph type="body" idx="1"/>
          </p:nvPr>
        </p:nvSpPr>
        <p:spPr>
          <a:xfrm>
            <a:off x="106680" y="651511"/>
            <a:ext cx="8968740" cy="4411345"/>
          </a:xfrm>
          <a:prstGeom prst="rect">
            <a:avLst/>
          </a:prstGeom>
        </p:spPr>
        <p:txBody>
          <a:bodyPr spcFirstLastPara="1" wrap="square" lIns="91425" tIns="91425" rIns="91425" bIns="91425" anchor="t" anchorCtr="0">
            <a:noAutofit/>
          </a:bodyPr>
          <a:lstStyle/>
          <a:p>
            <a:pPr marL="0" lvl="0" indent="0">
              <a:spcBef>
                <a:spcPts val="1200"/>
              </a:spcBef>
              <a:spcAft>
                <a:spcPts val="1200"/>
              </a:spcAf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Crop production in India is one of the most important sources </a:t>
            </a:r>
            <a:r>
              <a:rPr lang="en-US" sz="2800" dirty="0" smtClean="0">
                <a:latin typeface="Times New Roman" pitchFamily="18" charset="0"/>
                <a:cs typeface="Times New Roman" pitchFamily="18" charset="0"/>
              </a:rPr>
              <a:t>of income </a:t>
            </a:r>
            <a:r>
              <a:rPr lang="en-US" sz="2800" dirty="0" smtClean="0">
                <a:latin typeface="Times New Roman" pitchFamily="18" charset="0"/>
                <a:cs typeface="Times New Roman" pitchFamily="18" charset="0"/>
              </a:rPr>
              <a:t>and India is one of the top countries to produce crops. As </a:t>
            </a:r>
            <a:r>
              <a:rPr lang="en-US" sz="2800" dirty="0" smtClean="0">
                <a:latin typeface="Times New Roman" pitchFamily="18" charset="0"/>
                <a:cs typeface="Times New Roman" pitchFamily="18" charset="0"/>
              </a:rPr>
              <a:t>per this </a:t>
            </a:r>
            <a:r>
              <a:rPr lang="en-US" sz="2800" dirty="0" smtClean="0">
                <a:latin typeface="Times New Roman" pitchFamily="18" charset="0"/>
                <a:cs typeface="Times New Roman" pitchFamily="18" charset="0"/>
              </a:rPr>
              <a:t>project we will be analyzing some important </a:t>
            </a:r>
            <a:r>
              <a:rPr lang="en-US" sz="2800" dirty="0" smtClean="0">
                <a:latin typeface="Times New Roman" pitchFamily="18" charset="0"/>
                <a:cs typeface="Times New Roman" pitchFamily="18" charset="0"/>
              </a:rPr>
              <a:t>visualization, creating </a:t>
            </a:r>
            <a:r>
              <a:rPr lang="en-US" sz="2800" dirty="0" smtClean="0">
                <a:latin typeface="Times New Roman" pitchFamily="18" charset="0"/>
                <a:cs typeface="Times New Roman" pitchFamily="18" charset="0"/>
              </a:rPr>
              <a:t>a dashboard and by going through these we will get most </a:t>
            </a:r>
            <a:r>
              <a:rPr lang="en-US" sz="2800" dirty="0" smtClean="0">
                <a:latin typeface="Times New Roman" pitchFamily="18" charset="0"/>
                <a:cs typeface="Times New Roman" pitchFamily="18" charset="0"/>
              </a:rPr>
              <a:t>of the </a:t>
            </a:r>
            <a:r>
              <a:rPr lang="en-US" sz="2800" dirty="0" smtClean="0">
                <a:latin typeface="Times New Roman" pitchFamily="18" charset="0"/>
                <a:cs typeface="Times New Roman" pitchFamily="18" charset="0"/>
              </a:rPr>
              <a:t>insights of Crop production in India.</a:t>
            </a:r>
            <a:endParaRPr sz="28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Objectives :</a:t>
            </a:r>
            <a:endParaRPr lang="en-US" dirty="0"/>
          </a:p>
        </p:txBody>
      </p:sp>
      <p:sp>
        <p:nvSpPr>
          <p:cNvPr id="3" name="TextBox 2"/>
          <p:cNvSpPr txBox="1"/>
          <p:nvPr/>
        </p:nvSpPr>
        <p:spPr>
          <a:xfrm>
            <a:off x="457200" y="1730829"/>
            <a:ext cx="8109857" cy="2308324"/>
          </a:xfrm>
          <a:prstGeom prst="rect">
            <a:avLst/>
          </a:prstGeom>
          <a:noFill/>
        </p:spPr>
        <p:txBody>
          <a:bodyPr wrap="square" rtlCol="0">
            <a:spAutoFit/>
          </a:bodyPr>
          <a:lstStyle/>
          <a:p>
            <a:pPr>
              <a:buFont typeface="Wingdings" pitchFamily="2" charset="2"/>
              <a:buChar char="§"/>
            </a:pPr>
            <a:r>
              <a:rPr lang="en-US" sz="2400" dirty="0" smtClean="0">
                <a:latin typeface="Times New Roman" pitchFamily="18" charset="0"/>
                <a:cs typeface="Times New Roman" pitchFamily="18" charset="0"/>
              </a:rPr>
              <a:t> Know </a:t>
            </a:r>
            <a:r>
              <a:rPr lang="en-US" sz="2400" dirty="0" smtClean="0">
                <a:latin typeface="Times New Roman" pitchFamily="18" charset="0"/>
                <a:cs typeface="Times New Roman" pitchFamily="18" charset="0"/>
              </a:rPr>
              <a:t>fundamental concepts and can work on IBM </a:t>
            </a:r>
            <a:r>
              <a:rPr lang="en-US" sz="2400" dirty="0" err="1" smtClean="0">
                <a:latin typeface="Times New Roman" pitchFamily="18" charset="0"/>
                <a:cs typeface="Times New Roman" pitchFamily="18" charset="0"/>
              </a:rPr>
              <a:t>Cognos</a:t>
            </a:r>
            <a:r>
              <a:rPr lang="en-US" sz="2400" dirty="0" smtClean="0">
                <a:latin typeface="Times New Roman" pitchFamily="18" charset="0"/>
                <a:cs typeface="Times New Roman" pitchFamily="18" charset="0"/>
              </a:rPr>
              <a:t> Analytics.</a:t>
            </a:r>
          </a:p>
          <a:p>
            <a:pPr>
              <a:buFont typeface="Wingdings" pitchFamily="2" charset="2"/>
              <a:buChar char="§"/>
            </a:pPr>
            <a:endParaRPr lang="en-US" sz="240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 Gain </a:t>
            </a:r>
            <a:r>
              <a:rPr lang="en-US" sz="2400" dirty="0" smtClean="0">
                <a:latin typeface="Times New Roman" pitchFamily="18" charset="0"/>
                <a:cs typeface="Times New Roman" pitchFamily="18" charset="0"/>
              </a:rPr>
              <a:t>a broad understanding of plotting different graphs.</a:t>
            </a:r>
          </a:p>
          <a:p>
            <a:pPr>
              <a:buFont typeface="Wingdings" pitchFamily="2" charset="2"/>
              <a:buChar char="§"/>
            </a:pPr>
            <a:endParaRPr lang="en-US" sz="2400" dirty="0" smtClean="0">
              <a:latin typeface="Times New Roman" pitchFamily="18" charset="0"/>
              <a:cs typeface="Times New Roman" pitchFamily="18" charset="0"/>
            </a:endParaRPr>
          </a:p>
          <a:p>
            <a:pPr>
              <a:buFont typeface="Wingdings" pitchFamily="2" charset="2"/>
              <a:buChar char="§"/>
            </a:pPr>
            <a:r>
              <a:rPr lang="en-US" sz="2400" dirty="0" smtClean="0">
                <a:latin typeface="Times New Roman" pitchFamily="18" charset="0"/>
                <a:cs typeface="Times New Roman" pitchFamily="18" charset="0"/>
              </a:rPr>
              <a:t> Able </a:t>
            </a:r>
            <a:r>
              <a:rPr lang="en-US" sz="2400" dirty="0" smtClean="0">
                <a:latin typeface="Times New Roman" pitchFamily="18" charset="0"/>
                <a:cs typeface="Times New Roman" pitchFamily="18" charset="0"/>
              </a:rPr>
              <a:t>to create meaningful dashboards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2941" y="315686"/>
            <a:ext cx="44958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Project Flow</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TextBox 2"/>
          <p:cNvSpPr txBox="1"/>
          <p:nvPr/>
        </p:nvSpPr>
        <p:spPr>
          <a:xfrm>
            <a:off x="153389" y="1083127"/>
            <a:ext cx="8784772" cy="3970318"/>
          </a:xfrm>
          <a:prstGeom prst="rect">
            <a:avLst/>
          </a:prstGeom>
          <a:noFill/>
        </p:spPr>
        <p:txBody>
          <a:bodyPr wrap="square" rtlCol="0">
            <a:spAutoFit/>
          </a:bodyPr>
          <a:lstStyle/>
          <a:p>
            <a:pPr>
              <a:buFont typeface="Wingdings" pitchFamily="2" charset="2"/>
              <a:buChar char="q"/>
            </a:pPr>
            <a:r>
              <a:rPr lang="en-US" dirty="0" smtClean="0"/>
              <a:t> Users </a:t>
            </a:r>
            <a:r>
              <a:rPr lang="en-US" dirty="0" smtClean="0"/>
              <a:t>create multiple analysis graphs/charts.</a:t>
            </a:r>
          </a:p>
          <a:p>
            <a:pPr>
              <a:buFont typeface="Wingdings" pitchFamily="2" charset="2"/>
              <a:buChar char="q"/>
            </a:pPr>
            <a:endParaRPr lang="en-US" dirty="0" smtClean="0"/>
          </a:p>
          <a:p>
            <a:pPr>
              <a:buFont typeface="Wingdings" pitchFamily="2" charset="2"/>
              <a:buChar char="q"/>
            </a:pPr>
            <a:r>
              <a:rPr lang="en-US" dirty="0" smtClean="0"/>
              <a:t> Using </a:t>
            </a:r>
            <a:r>
              <a:rPr lang="en-US" dirty="0" smtClean="0"/>
              <a:t>the analyzed chart creation of the Dashboard is done.</a:t>
            </a:r>
          </a:p>
          <a:p>
            <a:pPr>
              <a:buFont typeface="Wingdings" pitchFamily="2" charset="2"/>
              <a:buChar char="q"/>
            </a:pPr>
            <a:endParaRPr lang="en-US" dirty="0" smtClean="0"/>
          </a:p>
          <a:p>
            <a:pPr>
              <a:buFont typeface="Wingdings" pitchFamily="2" charset="2"/>
              <a:buChar char="q"/>
            </a:pPr>
            <a:r>
              <a:rPr lang="en-US" dirty="0" smtClean="0"/>
              <a:t> Saving </a:t>
            </a:r>
            <a:r>
              <a:rPr lang="en-US" dirty="0" smtClean="0"/>
              <a:t>and Visualizing the final dashboard in the IBM </a:t>
            </a:r>
            <a:r>
              <a:rPr lang="en-US" dirty="0" err="1" smtClean="0"/>
              <a:t>Cognos</a:t>
            </a:r>
            <a:r>
              <a:rPr lang="en-US" dirty="0" smtClean="0"/>
              <a:t> Analytics.</a:t>
            </a:r>
          </a:p>
          <a:p>
            <a:endParaRPr lang="en-US" dirty="0" smtClean="0"/>
          </a:p>
          <a:p>
            <a:r>
              <a:rPr lang="en-US" b="1" dirty="0" smtClean="0"/>
              <a:t>To accomplish this, we have to complete all the activities and tasks listed below</a:t>
            </a:r>
          </a:p>
          <a:p>
            <a:endParaRPr lang="en-US" dirty="0" smtClean="0"/>
          </a:p>
          <a:p>
            <a:pPr>
              <a:buFont typeface="Wingdings" pitchFamily="2" charset="2"/>
              <a:buChar char="Ø"/>
            </a:pPr>
            <a:r>
              <a:rPr lang="en-US" dirty="0" smtClean="0"/>
              <a:t> IBM </a:t>
            </a:r>
            <a:r>
              <a:rPr lang="en-US" dirty="0" smtClean="0"/>
              <a:t>Cloud Account</a:t>
            </a:r>
          </a:p>
          <a:p>
            <a:pPr>
              <a:buFont typeface="Wingdings" pitchFamily="2" charset="2"/>
              <a:buChar char="Ø"/>
            </a:pPr>
            <a:endParaRPr lang="en-US" dirty="0" smtClean="0"/>
          </a:p>
          <a:p>
            <a:pPr>
              <a:buFont typeface="Wingdings" pitchFamily="2" charset="2"/>
              <a:buChar char="Ø"/>
            </a:pPr>
            <a:r>
              <a:rPr lang="en-US" dirty="0" smtClean="0"/>
              <a:t> Login </a:t>
            </a:r>
            <a:r>
              <a:rPr lang="en-US" dirty="0" smtClean="0"/>
              <a:t>to </a:t>
            </a:r>
            <a:r>
              <a:rPr lang="en-US" dirty="0" err="1" smtClean="0"/>
              <a:t>Cognos</a:t>
            </a:r>
            <a:r>
              <a:rPr lang="en-US" dirty="0" smtClean="0"/>
              <a:t> Analytics</a:t>
            </a:r>
          </a:p>
          <a:p>
            <a:endParaRPr lang="en-US" dirty="0" smtClean="0"/>
          </a:p>
          <a:p>
            <a:r>
              <a:rPr lang="en-US" b="1" dirty="0" smtClean="0"/>
              <a:t>Working with the Dataset</a:t>
            </a:r>
          </a:p>
          <a:p>
            <a:endParaRPr lang="en-US" dirty="0" smtClean="0"/>
          </a:p>
          <a:p>
            <a:pPr>
              <a:buFont typeface="Wingdings" pitchFamily="2" charset="2"/>
              <a:buChar char="Ø"/>
            </a:pPr>
            <a:r>
              <a:rPr lang="en-US" dirty="0" smtClean="0"/>
              <a:t>Understand the Dataset</a:t>
            </a:r>
          </a:p>
          <a:p>
            <a:pPr>
              <a:buFont typeface="Wingdings" pitchFamily="2" charset="2"/>
              <a:buChar char="Ø"/>
            </a:pPr>
            <a:endParaRPr lang="en-US" dirty="0" smtClean="0"/>
          </a:p>
          <a:p>
            <a:pPr>
              <a:buFont typeface="Wingdings" pitchFamily="2" charset="2"/>
              <a:buChar char="Ø"/>
            </a:pPr>
            <a:r>
              <a:rPr lang="en-US" dirty="0" smtClean="0"/>
              <a:t>Loading the Dataset</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91" y="983673"/>
            <a:ext cx="8347364" cy="3323987"/>
          </a:xfrm>
          <a:prstGeom prst="rect">
            <a:avLst/>
          </a:prstGeom>
          <a:noFill/>
        </p:spPr>
        <p:txBody>
          <a:bodyPr wrap="square" rtlCol="0">
            <a:spAutoFit/>
          </a:bodyPr>
          <a:lstStyle/>
          <a:p>
            <a:r>
              <a:rPr lang="en-US" b="1" dirty="0" smtClean="0"/>
              <a:t>Data visualization charts</a:t>
            </a:r>
          </a:p>
          <a:p>
            <a:pPr>
              <a:buFont typeface="Wingdings" pitchFamily="2" charset="2"/>
              <a:buChar char="§"/>
            </a:pPr>
            <a:endParaRPr lang="en-US" dirty="0" smtClean="0"/>
          </a:p>
          <a:p>
            <a:pPr>
              <a:buFont typeface="Wingdings" pitchFamily="2" charset="2"/>
              <a:buChar char="§"/>
            </a:pPr>
            <a:r>
              <a:rPr lang="en-US" dirty="0" smtClean="0"/>
              <a:t> Seasons </a:t>
            </a:r>
            <a:r>
              <a:rPr lang="en-US" dirty="0" smtClean="0"/>
              <a:t>with average productions</a:t>
            </a:r>
          </a:p>
          <a:p>
            <a:pPr>
              <a:buFont typeface="Wingdings" pitchFamily="2" charset="2"/>
              <a:buChar char="§"/>
            </a:pPr>
            <a:endParaRPr lang="en-US" dirty="0" smtClean="0"/>
          </a:p>
          <a:p>
            <a:pPr>
              <a:buFont typeface="Wingdings" pitchFamily="2" charset="2"/>
              <a:buChar char="§"/>
            </a:pPr>
            <a:r>
              <a:rPr lang="en-US" dirty="0" smtClean="0"/>
              <a:t> With </a:t>
            </a:r>
            <a:r>
              <a:rPr lang="en-US" dirty="0" smtClean="0"/>
              <a:t>years usage of Area and Production</a:t>
            </a:r>
          </a:p>
          <a:p>
            <a:pPr>
              <a:buFont typeface="Wingdings" pitchFamily="2" charset="2"/>
              <a:buChar char="§"/>
            </a:pPr>
            <a:endParaRPr lang="en-US" dirty="0" smtClean="0"/>
          </a:p>
          <a:p>
            <a:pPr>
              <a:buFont typeface="Wingdings" pitchFamily="2" charset="2"/>
              <a:buChar char="§"/>
            </a:pPr>
            <a:r>
              <a:rPr lang="en-US" dirty="0" smtClean="0"/>
              <a:t> Top </a:t>
            </a:r>
            <a:r>
              <a:rPr lang="en-US" dirty="0" smtClean="0"/>
              <a:t>10 States with most area</a:t>
            </a:r>
          </a:p>
          <a:p>
            <a:pPr>
              <a:buFont typeface="Wingdings" pitchFamily="2" charset="2"/>
              <a:buChar char="§"/>
            </a:pPr>
            <a:endParaRPr lang="en-US" dirty="0" smtClean="0"/>
          </a:p>
          <a:p>
            <a:pPr>
              <a:buFont typeface="Wingdings" pitchFamily="2" charset="2"/>
              <a:buChar char="§"/>
            </a:pPr>
            <a:r>
              <a:rPr lang="en-US" dirty="0" smtClean="0"/>
              <a:t> State </a:t>
            </a:r>
            <a:r>
              <a:rPr lang="en-US" dirty="0" smtClean="0"/>
              <a:t>with crop production</a:t>
            </a:r>
          </a:p>
          <a:p>
            <a:pPr>
              <a:buFont typeface="Wingdings" pitchFamily="2" charset="2"/>
              <a:buChar char="§"/>
            </a:pPr>
            <a:endParaRPr lang="en-US" dirty="0" smtClean="0"/>
          </a:p>
          <a:p>
            <a:pPr>
              <a:buFont typeface="Wingdings" pitchFamily="2" charset="2"/>
              <a:buChar char="§"/>
            </a:pPr>
            <a:r>
              <a:rPr lang="en-US" dirty="0" smtClean="0"/>
              <a:t> States </a:t>
            </a:r>
            <a:r>
              <a:rPr lang="en-US" dirty="0" smtClean="0"/>
              <a:t>with the crop production along with season (Text Table)</a:t>
            </a:r>
          </a:p>
          <a:p>
            <a:endParaRPr lang="en-US" dirty="0" smtClean="0"/>
          </a:p>
          <a:p>
            <a:pPr>
              <a:buFont typeface="Wingdings" pitchFamily="2" charset="2"/>
              <a:buChar char="Ø"/>
            </a:pPr>
            <a:r>
              <a:rPr lang="en-US" dirty="0" smtClean="0"/>
              <a:t> Dashboard </a:t>
            </a:r>
            <a:r>
              <a:rPr lang="en-US" dirty="0" smtClean="0"/>
              <a:t>Creation</a:t>
            </a:r>
          </a:p>
          <a:p>
            <a:pPr>
              <a:buFont typeface="Wingdings" pitchFamily="2" charset="2"/>
              <a:buChar char="Ø"/>
            </a:pPr>
            <a:endParaRPr lang="en-US" dirty="0" smtClean="0"/>
          </a:p>
          <a:p>
            <a:pPr>
              <a:buFont typeface="Wingdings" pitchFamily="2" charset="2"/>
              <a:buChar char="Ø"/>
            </a:pPr>
            <a:r>
              <a:rPr lang="en-US" dirty="0" smtClean="0"/>
              <a:t> Export </a:t>
            </a:r>
            <a:r>
              <a:rPr lang="en-US" dirty="0" smtClean="0"/>
              <a:t>the Analytics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72" name="Google Shape;72;p15"/>
          <p:cNvGraphicFramePr/>
          <p:nvPr/>
        </p:nvGraphicFramePr>
        <p:xfrm>
          <a:off x="-25" y="-30"/>
          <a:ext cx="9137098" cy="5120670"/>
        </p:xfrm>
        <a:graphic>
          <a:graphicData uri="http://schemas.openxmlformats.org/drawingml/2006/table">
            <a:tbl>
              <a:tblPr>
                <a:noFill/>
                <a:tableStyleId>{65F7E12D-70C2-4CEF-A91C-BF2A62843682}</a:tableStyleId>
              </a:tblPr>
              <a:tblGrid>
                <a:gridCol w="772185"/>
                <a:gridCol w="2190390"/>
                <a:gridCol w="1658150"/>
                <a:gridCol w="1485460"/>
                <a:gridCol w="3030913"/>
              </a:tblGrid>
              <a:tr h="67053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a:t>
                      </a:r>
                      <a:r>
                        <a:rPr lang="en-GB" sz="1600">
                          <a:solidFill>
                            <a:schemeClr val="dk1"/>
                          </a:solidFill>
                          <a:latin typeface="Times New Roman" pitchFamily="18" charset="0"/>
                          <a:cs typeface="Times New Roman" pitchFamily="18" charset="0"/>
                        </a:rPr>
                        <a:t> </a:t>
                      </a:r>
                      <a:endParaRPr sz="1600">
                        <a:latin typeface="Times New Roman" pitchFamily="18" charset="0"/>
                        <a:cs typeface="Times New Roman" pitchFamily="18" charset="0"/>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14890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a:t>
                      </a:r>
                    </a:p>
                  </a:txBody>
                  <a:tcPr marL="91425" marR="91425" marT="91425" marB="91425"/>
                </a:tc>
                <a:tc>
                  <a:txBody>
                    <a:bodyPr/>
                    <a:lstStyle/>
                    <a:p>
                      <a:pPr marL="0" lvl="0" indent="0" algn="l" rtl="0">
                        <a:spcBef>
                          <a:spcPts val="0"/>
                        </a:spcBef>
                        <a:spcAft>
                          <a:spcPts val="0"/>
                        </a:spcAft>
                        <a:buNone/>
                      </a:pPr>
                      <a:r>
                        <a:rPr lang="en-US" sz="1600" b="0" dirty="0" smtClean="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Rice Crop Yield Prediction</a:t>
                      </a:r>
                      <a:r>
                        <a:rPr lang="en-US" sz="1600" b="0" baseline="0" dirty="0" smtClean="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 </a:t>
                      </a:r>
                      <a:r>
                        <a:rPr lang="en-US" sz="1600" b="0" dirty="0" smtClean="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using Data Mining</a:t>
                      </a:r>
                      <a:endParaRPr sz="1600" b="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Dakshayini</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Patil</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Dr. M .S, </a:t>
                      </a: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Shirdhonkar</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0"/>
                        </a:spcBef>
                        <a:spcAft>
                          <a:spcPts val="0"/>
                        </a:spcAft>
                        <a:buNone/>
                      </a:pPr>
                      <a:endParaRPr sz="1600">
                        <a:solidFill>
                          <a:schemeClr val="dk1"/>
                        </a:solidFill>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l" rtl="0">
                        <a:spcBef>
                          <a:spcPts val="0"/>
                        </a:spcBef>
                        <a:spcAft>
                          <a:spcPts val="0"/>
                        </a:spcAft>
                        <a:buNone/>
                      </a:pP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Discussed various data mining</a:t>
                      </a:r>
                    </a:p>
                    <a:p>
                      <a:pPr marL="0" lvl="0" indent="0" algn="l" rtl="0">
                        <a:spcBef>
                          <a:spcPts val="0"/>
                        </a:spcBef>
                        <a:spcAft>
                          <a:spcPts val="0"/>
                        </a:spcAft>
                        <a:buNone/>
                      </a:pP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techniques utilized for prediction of</a:t>
                      </a:r>
                      <a:r>
                        <a:rPr lang="en-US" sz="1600" baseline="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 </a:t>
                      </a: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rice crop yield for the state of Maharashtra, India.</a:t>
                      </a:r>
                    </a:p>
                    <a:p>
                      <a:pPr marL="0" lvl="0" indent="0" algn="l" rtl="0">
                        <a:spcBef>
                          <a:spcPts val="0"/>
                        </a:spcBef>
                        <a:spcAft>
                          <a:spcPts val="0"/>
                        </a:spcAft>
                        <a:buNone/>
                      </a:pP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WEKA tool was applied in dataset processing</a:t>
                      </a: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
                      </a:r>
                      <a:b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br>
                      <a:endParaRPr sz="160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r>
              <a:tr h="230124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2</a:t>
                      </a:r>
                    </a:p>
                  </a:txBody>
                  <a:tcPr marL="91425" marR="91425" marT="91425" marB="91425"/>
                </a:tc>
                <a:tc>
                  <a:txBody>
                    <a:bodyPr/>
                    <a:lstStyle/>
                    <a:p>
                      <a:pPr marL="0" lvl="0" indent="0" algn="l" rtl="0">
                        <a:spcBef>
                          <a:spcPts val="0"/>
                        </a:spcBef>
                        <a:spcAft>
                          <a:spcPts val="0"/>
                        </a:spcAft>
                        <a:buNone/>
                      </a:pPr>
                      <a:r>
                        <a:rPr lang="en-US" sz="1600" b="0" dirty="0" smtClean="0">
                          <a:highlight>
                            <a:schemeClr val="lt1"/>
                          </a:highlight>
                          <a:latin typeface="Times New Roman" pitchFamily="18" charset="0"/>
                          <a:ea typeface="Roboto" panose="02000000000000000000"/>
                          <a:cs typeface="Times New Roman" pitchFamily="18" charset="0"/>
                          <a:sym typeface="Roboto" panose="02000000000000000000"/>
                        </a:rPr>
                        <a:t>A Survey on Crop Yield</a:t>
                      </a:r>
                    </a:p>
                    <a:p>
                      <a:pPr marL="0" lvl="0" indent="0" algn="l" rtl="0">
                        <a:spcBef>
                          <a:spcPts val="0"/>
                        </a:spcBef>
                        <a:spcAft>
                          <a:spcPts val="0"/>
                        </a:spcAft>
                        <a:buNone/>
                      </a:pPr>
                      <a:endParaRPr lang="en-US" sz="1600" b="0" dirty="0" smtClean="0">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r>
                        <a:rPr lang="en-US" sz="1600" b="0" dirty="0" smtClean="0">
                          <a:highlight>
                            <a:schemeClr val="lt1"/>
                          </a:highlight>
                          <a:latin typeface="Times New Roman" pitchFamily="18" charset="0"/>
                          <a:ea typeface="Roboto" panose="02000000000000000000"/>
                          <a:cs typeface="Times New Roman" pitchFamily="18" charset="0"/>
                          <a:sym typeface="Roboto" panose="02000000000000000000"/>
                        </a:rPr>
                        <a:t>Prediction based on</a:t>
                      </a:r>
                    </a:p>
                    <a:p>
                      <a:pPr marL="0" lvl="0" indent="0" algn="l" rtl="0">
                        <a:spcBef>
                          <a:spcPts val="0"/>
                        </a:spcBef>
                        <a:spcAft>
                          <a:spcPts val="0"/>
                        </a:spcAft>
                        <a:buNone/>
                      </a:pPr>
                      <a:endParaRPr lang="en-US" sz="1600" b="0" dirty="0" smtClean="0">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r>
                        <a:rPr lang="en-US" sz="1600" b="0" dirty="0" smtClean="0">
                          <a:highlight>
                            <a:schemeClr val="lt1"/>
                          </a:highlight>
                          <a:latin typeface="Times New Roman" pitchFamily="18" charset="0"/>
                          <a:ea typeface="Roboto" panose="02000000000000000000"/>
                          <a:cs typeface="Times New Roman" pitchFamily="18" charset="0"/>
                          <a:sym typeface="Roboto" panose="02000000000000000000"/>
                        </a:rPr>
                        <a:t>Agricultural Data</a:t>
                      </a:r>
                      <a:endParaRPr sz="1600" b="0">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None/>
                      </a:pPr>
                      <a:r>
                        <a:rPr lang="pt-BR"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Dhivya B H, Manjula R,</a:t>
                      </a:r>
                    </a:p>
                    <a:p>
                      <a:pPr marL="0" lvl="0" indent="0" algn="ctr" rtl="0">
                        <a:lnSpc>
                          <a:spcPct val="130000"/>
                        </a:lnSpc>
                        <a:spcBef>
                          <a:spcPts val="0"/>
                        </a:spcBef>
                        <a:spcAft>
                          <a:spcPts val="0"/>
                        </a:spcAft>
                        <a:buNone/>
                      </a:pPr>
                      <a:r>
                        <a:rPr lang="pt-BR"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Siva Bharathi S,Madhumathi R</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457200" lvl="0" indent="0" algn="l" rtl="0">
                        <a:lnSpc>
                          <a:spcPct val="130000"/>
                        </a:lnSpc>
                        <a:spcBef>
                          <a:spcPts val="0"/>
                        </a:spcBef>
                        <a:spcAft>
                          <a:spcPts val="0"/>
                        </a:spcAft>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Presented a survey on the different algorithms applied in the assessment and prediction of crop yield .Discussed about the mechanism of knowledge the discovery in Agricultural data mining</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aphicFrame>
        <p:nvGraphicFramePr>
          <p:cNvPr id="77" name="Google Shape;77;p16"/>
          <p:cNvGraphicFramePr/>
          <p:nvPr/>
        </p:nvGraphicFramePr>
        <p:xfrm>
          <a:off x="0" y="-9"/>
          <a:ext cx="9144025" cy="5173890"/>
        </p:xfrm>
        <a:graphic>
          <a:graphicData uri="http://schemas.openxmlformats.org/drawingml/2006/table">
            <a:tbl>
              <a:tblPr>
                <a:noFill/>
                <a:tableStyleId>{65F7E12D-70C2-4CEF-A91C-BF2A62843682}</a:tableStyleId>
              </a:tblPr>
              <a:tblGrid>
                <a:gridCol w="716750"/>
                <a:gridCol w="2265936"/>
                <a:gridCol w="1719943"/>
                <a:gridCol w="881742"/>
                <a:gridCol w="3559654"/>
              </a:tblGrid>
              <a:tr h="66291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u="sng">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1383613">
                <a:tc>
                  <a:txBody>
                    <a:bodyPr/>
                    <a:lstStyle/>
                    <a:p>
                      <a:pPr marL="0" lvl="0" indent="0" algn="l" rtl="0">
                        <a:spcBef>
                          <a:spcPts val="0"/>
                        </a:spcBef>
                        <a:spcAft>
                          <a:spcPts val="0"/>
                        </a:spcAft>
                        <a:buNone/>
                      </a:pPr>
                      <a:r>
                        <a:rPr lang="en-GB" sz="1600">
                          <a:latin typeface="Times New Roman" pitchFamily="18" charset="0"/>
                          <a:cs typeface="Times New Roman" pitchFamily="18" charset="0"/>
                        </a:rPr>
                        <a:t>3</a:t>
                      </a:r>
                    </a:p>
                  </a:txBody>
                  <a:tcPr marL="91425" marR="91425" marT="91425" marB="91425"/>
                </a:tc>
                <a:tc>
                  <a:txBody>
                    <a:bodyPr/>
                    <a:lstStyle/>
                    <a:p>
                      <a:pPr marL="0" lvl="0" indent="0" algn="l"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 Study on Various Data</a:t>
                      </a:r>
                    </a:p>
                    <a:p>
                      <a:pPr marL="0" lvl="0" indent="0" algn="l"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Mining Techniques for</a:t>
                      </a:r>
                    </a:p>
                    <a:p>
                      <a:pPr marL="0" lvl="0" indent="0" algn="l"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Crop Yield Prediction</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Yogesh</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Gandge</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Sandhya</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l" rtl="0">
                        <a:lnSpc>
                          <a:spcPct val="130000"/>
                        </a:lnSpc>
                        <a:spcBef>
                          <a:spcPts val="0"/>
                        </a:spcBef>
                        <a:spcAft>
                          <a:spcPts val="0"/>
                        </a:spcAft>
                        <a:buNone/>
                      </a:pPr>
                      <a:r>
                        <a:rPr lang="en-GB" sz="1600" dirty="0">
                          <a:solidFill>
                            <a:schemeClr val="dk1"/>
                          </a:solidFill>
                          <a:latin typeface="Times New Roman" pitchFamily="18" charset="0"/>
                          <a:ea typeface="Calibri" panose="020F0502020204030204"/>
                          <a:cs typeface="Times New Roman" pitchFamily="18" charset="0"/>
                          <a:sym typeface="Calibri" panose="020F0502020204030204"/>
                        </a:rPr>
                        <a:t>       </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rgbClr val="555555"/>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5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Discussed various data mining techniques</a:t>
                      </a:r>
                      <a:r>
                        <a:rPr lang="en-US" sz="1600"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employed for predicting the crop yield and signifies</a:t>
                      </a:r>
                      <a:r>
                        <a:rPr lang="en-US" sz="1600"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the importance</a:t>
                      </a:r>
                      <a:r>
                        <a:rPr lang="en-US" sz="1600"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of accurate data extraction methods of  big data</a:t>
                      </a:r>
                      <a:r>
                        <a:rPr lang="en-US" sz="1600"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analytics.  </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755362">
                <a:tc>
                  <a:txBody>
                    <a:bodyPr/>
                    <a:lstStyle/>
                    <a:p>
                      <a:pPr marL="0" lvl="0" indent="0" algn="l" rtl="0">
                        <a:spcBef>
                          <a:spcPts val="0"/>
                        </a:spcBef>
                        <a:spcAft>
                          <a:spcPts val="0"/>
                        </a:spcAft>
                        <a:buNone/>
                      </a:pPr>
                      <a:r>
                        <a:rPr lang="en-GB" sz="1600">
                          <a:latin typeface="Times New Roman" pitchFamily="18" charset="0"/>
                          <a:cs typeface="Times New Roman" pitchFamily="18" charset="0"/>
                        </a:rPr>
                        <a:t>4</a:t>
                      </a:r>
                    </a:p>
                  </a:txBody>
                  <a:tcPr marL="91425" marR="91425" marT="91425" marB="91425"/>
                </a:tc>
                <a:tc>
                  <a:txBody>
                    <a:bodyPr/>
                    <a:lstStyle/>
                    <a:p>
                      <a:pPr marL="457200" marR="0" lvl="0" indent="0" algn="l" defTabSz="914400" rtl="0" eaLnBrk="1" fontAlgn="auto" latinLnBrk="0" hangingPunct="1">
                        <a:lnSpc>
                          <a:spcPct val="130000"/>
                        </a:lnSpc>
                        <a:spcBef>
                          <a:spcPts val="800"/>
                        </a:spcBef>
                        <a:spcAft>
                          <a:spcPts val="0"/>
                        </a:spcAft>
                        <a:buClr>
                          <a:srgbClr val="000000"/>
                        </a:buClr>
                        <a:buSzTx/>
                        <a:buFont typeface="Arial" panose="020B0604020202020204"/>
                        <a:buNone/>
                        <a:tabLst/>
                        <a:defRPr/>
                      </a:pPr>
                      <a:r>
                        <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Big Data for weed control and crop protection</a:t>
                      </a:r>
                      <a:endParaRPr lang="en-US" sz="1600" dirty="0" smtClean="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endParaRP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F K Van Evert, S</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Fountas</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 </a:t>
                      </a: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Jakovetic</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V</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Crnojevic</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I </a:t>
                      </a: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Travlos</a:t>
                      </a:r>
                      <a:r>
                        <a:rPr lang="en-GB"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&amp; C</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Kempenaar</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Outlined Big Data analytics models with numerical algorithms applied Represent the importance of reforming the mined data in the form of understandable information to the farmers. Discussed about various advances, tools and algorithms applied in transforming the data in to easily understandable information to the framers and thrown a light on success story of Netherlands in achieving the maximum crop yield and their smart forming practices.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aphicFrame>
        <p:nvGraphicFramePr>
          <p:cNvPr id="82" name="Google Shape;82;p17"/>
          <p:cNvGraphicFramePr/>
          <p:nvPr/>
        </p:nvGraphicFramePr>
        <p:xfrm>
          <a:off x="0" y="-11038"/>
          <a:ext cx="9144000" cy="5195133"/>
        </p:xfrm>
        <a:graphic>
          <a:graphicData uri="http://schemas.openxmlformats.org/drawingml/2006/table">
            <a:tbl>
              <a:tblPr>
                <a:noFill/>
                <a:tableStyleId>{65F7E12D-70C2-4CEF-A91C-BF2A62843682}</a:tableStyleId>
              </a:tblPr>
              <a:tblGrid>
                <a:gridCol w="685800"/>
                <a:gridCol w="2057400"/>
                <a:gridCol w="1319514"/>
                <a:gridCol w="983848"/>
                <a:gridCol w="4097438"/>
              </a:tblGrid>
              <a:tr h="621288">
                <a:tc>
                  <a:txBody>
                    <a:bodyPr/>
                    <a:lstStyle/>
                    <a:p>
                      <a:pPr marL="0" lvl="0" indent="0" algn="l"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Author</a:t>
                      </a:r>
                      <a:r>
                        <a:rPr lang="en-GB" sz="1600" dirty="0">
                          <a:solidFill>
                            <a:schemeClr val="dk1"/>
                          </a:solidFill>
                          <a:latin typeface="Times New Roman" pitchFamily="18" charset="0"/>
                          <a:cs typeface="Times New Roman" pitchFamily="18" charset="0"/>
                        </a:rPr>
                        <a:t> </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318145">
                <a:tc>
                  <a:txBody>
                    <a:bodyPr/>
                    <a:lstStyle/>
                    <a:p>
                      <a:pPr marL="0" lvl="0" indent="0" algn="l" rtl="0">
                        <a:spcBef>
                          <a:spcPts val="0"/>
                        </a:spcBef>
                        <a:spcAft>
                          <a:spcPts val="0"/>
                        </a:spcAft>
                        <a:buNone/>
                      </a:pPr>
                      <a:r>
                        <a:rPr lang="en-GB" sz="1600">
                          <a:latin typeface="Times New Roman" pitchFamily="18" charset="0"/>
                          <a:cs typeface="Times New Roman" pitchFamily="18" charset="0"/>
                        </a:rPr>
                        <a:t>5</a:t>
                      </a:r>
                    </a:p>
                  </a:txBody>
                  <a:tcPr marL="91425" marR="91425" marT="91425" marB="91425"/>
                </a:tc>
                <a:tc>
                  <a:txBody>
                    <a:bodyPr/>
                    <a:lstStyle/>
                    <a:p>
                      <a:pPr marL="0" lvl="0" indent="0" algn="l" rtl="0">
                        <a:spcBef>
                          <a:spcPts val="0"/>
                        </a:spcBef>
                        <a:spcAft>
                          <a:spcPts val="0"/>
                        </a:spcAft>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The Impact of Data</a:t>
                      </a:r>
                    </a:p>
                    <a:p>
                      <a:pPr marL="0" lvl="0" indent="0" algn="l" rtl="0">
                        <a:spcBef>
                          <a:spcPts val="0"/>
                        </a:spcBef>
                        <a:spcAft>
                          <a:spcPts val="0"/>
                        </a:spcAft>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Analytics in Crop</a:t>
                      </a:r>
                    </a:p>
                    <a:p>
                      <a:pPr marL="0" lvl="0" indent="0" algn="l" rtl="0">
                        <a:spcBef>
                          <a:spcPts val="0"/>
                        </a:spcBef>
                        <a:spcAft>
                          <a:spcPts val="0"/>
                        </a:spcAft>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Management based on</a:t>
                      </a:r>
                    </a:p>
                    <a:p>
                      <a:pPr marL="0" lvl="0" indent="0" algn="l" rtl="0">
                        <a:spcBef>
                          <a:spcPts val="0"/>
                        </a:spcBef>
                        <a:spcAft>
                          <a:spcPts val="0"/>
                        </a:spcAft>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Weather Conditions</a:t>
                      </a:r>
                      <a:endParaRPr sz="1600" b="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None/>
                      </a:pP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Swarupa</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Rani</a:t>
                      </a: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a:t>
                      </a:r>
                      <a:endParaRPr sz="1600">
                        <a:solidFill>
                          <a:schemeClr val="hlink"/>
                        </a:solidFill>
                        <a:highlight>
                          <a:srgbClr val="FFFFFF"/>
                        </a:highlight>
                        <a:latin typeface="Times New Roman" pitchFamily="18" charset="0"/>
                        <a:ea typeface="Roboto" panose="02000000000000000000"/>
                        <a:cs typeface="Times New Roman" pitchFamily="18" charset="0"/>
                        <a:sym typeface="Roboto" panose="02000000000000000000"/>
                      </a:endParaRPr>
                    </a:p>
                    <a:p>
                      <a:pPr marL="457200" lvl="0" indent="0" algn="l" rtl="0">
                        <a:lnSpc>
                          <a:spcPct val="130000"/>
                        </a:lnSpc>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Discussed the application of mathematical model like fuzzy </a:t>
                      </a:r>
                      <a:r>
                        <a:rPr lang="en-US"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logicvdesigns</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in optimization of the crop yield, artificial neural networks in validation studies, genetic algorithms designs in accessing the fitness of the model applied, decision trees, and support vector machines to study soil, climate conditions and water regimes related to crop growth and pest management in agriculture.</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1831829">
                <a:tc>
                  <a:txBody>
                    <a:bodyPr/>
                    <a:lstStyle/>
                    <a:p>
                      <a:pPr marL="0" lvl="0" indent="0" algn="l" rtl="0">
                        <a:spcBef>
                          <a:spcPts val="0"/>
                        </a:spcBef>
                        <a:spcAft>
                          <a:spcPts val="0"/>
                        </a:spcAft>
                        <a:buNone/>
                      </a:pPr>
                      <a:r>
                        <a:rPr lang="en-GB" sz="1600">
                          <a:latin typeface="Times New Roman" pitchFamily="18" charset="0"/>
                          <a:cs typeface="Times New Roman" pitchFamily="18" charset="0"/>
                        </a:rPr>
                        <a:t>6</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A Study on Crop Yield</a:t>
                      </a:r>
                    </a:p>
                    <a:p>
                      <a:pPr marL="0" lvl="0" indent="0" algn="l" rtl="0">
                        <a:lnSpc>
                          <a:spcPct val="130000"/>
                        </a:lnSpc>
                        <a:spcBef>
                          <a:spcPts val="0"/>
                        </a:spcBef>
                        <a:spcAft>
                          <a:spcPts val="0"/>
                        </a:spcAft>
                        <a:buClr>
                          <a:schemeClr val="dk1"/>
                        </a:buClr>
                        <a:buSzPts val="1100"/>
                        <a:buFont typeface="Arial" panose="020B0604020202020204"/>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Forecasting Using</a:t>
                      </a:r>
                    </a:p>
                    <a:p>
                      <a:pPr marL="0" lvl="0" indent="0" algn="l" rtl="0">
                        <a:lnSpc>
                          <a:spcPct val="130000"/>
                        </a:lnSpc>
                        <a:spcBef>
                          <a:spcPts val="0"/>
                        </a:spcBef>
                        <a:spcAft>
                          <a:spcPts val="0"/>
                        </a:spcAft>
                        <a:buClr>
                          <a:schemeClr val="dk1"/>
                        </a:buClr>
                        <a:buSzPts val="1100"/>
                        <a:buFont typeface="Arial" panose="020B0604020202020204"/>
                        <a:buNone/>
                      </a:pP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Classification</a:t>
                      </a:r>
                      <a:r>
                        <a:rPr lang="en-US" sz="1600" b="0" baseline="0" dirty="0" smtClean="0">
                          <a:highlight>
                            <a:srgbClr val="FFFFFF"/>
                          </a:highlight>
                          <a:latin typeface="Times New Roman" pitchFamily="18" charset="0"/>
                          <a:ea typeface="Roboto" panose="02000000000000000000"/>
                          <a:cs typeface="Times New Roman" pitchFamily="18" charset="0"/>
                          <a:sym typeface="Roboto" panose="02000000000000000000"/>
                        </a:rPr>
                        <a:t> </a:t>
                      </a:r>
                      <a:r>
                        <a:rPr lang="en-US" sz="1600" b="0" dirty="0" smtClean="0">
                          <a:highlight>
                            <a:srgbClr val="FFFFFF"/>
                          </a:highlight>
                          <a:latin typeface="Times New Roman" pitchFamily="18" charset="0"/>
                          <a:ea typeface="Roboto" panose="02000000000000000000"/>
                          <a:cs typeface="Times New Roman" pitchFamily="18" charset="0"/>
                          <a:sym typeface="Roboto" panose="02000000000000000000"/>
                        </a:rPr>
                        <a:t>Techniques</a:t>
                      </a:r>
                      <a:endParaRPr sz="1600" b="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R.Sujatha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Dr.P.Isakki</a:t>
                      </a:r>
                      <a:endPar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Devi</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2016</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Discuss the importance of comparing</a:t>
                      </a:r>
                    </a:p>
                    <a:p>
                      <a:pPr marL="0" lvl="0" indent="0" algn="just" rtl="0">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previous agricultural data with present to identify optimum condition favor enhanced crop yield. Envisaged the importance of best crop selection depending on the season and the climatic factors which supports enhanced crop yield.</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87" name="Google Shape;87;p18"/>
          <p:cNvGraphicFramePr/>
          <p:nvPr/>
        </p:nvGraphicFramePr>
        <p:xfrm>
          <a:off x="2" y="30480"/>
          <a:ext cx="9143975" cy="5130800"/>
        </p:xfrm>
        <a:graphic>
          <a:graphicData uri="http://schemas.openxmlformats.org/drawingml/2006/table">
            <a:tbl>
              <a:tblPr>
                <a:noFill/>
                <a:tableStyleId>{65F7E12D-70C2-4CEF-A91C-BF2A62843682}</a:tableStyleId>
              </a:tblPr>
              <a:tblGrid>
                <a:gridCol w="691200"/>
                <a:gridCol w="1959401"/>
                <a:gridCol w="1794075"/>
                <a:gridCol w="1180618"/>
                <a:gridCol w="3518681"/>
              </a:tblGrid>
              <a:tr h="290596">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Year</a:t>
                      </a: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346990">
                <a:tc>
                  <a:txBody>
                    <a:bodyPr/>
                    <a:lstStyle/>
                    <a:p>
                      <a:pPr marL="0" lvl="0" indent="0" algn="l" rtl="0">
                        <a:spcBef>
                          <a:spcPts val="0"/>
                        </a:spcBef>
                        <a:spcAft>
                          <a:spcPts val="0"/>
                        </a:spcAft>
                        <a:buNone/>
                      </a:pPr>
                      <a:r>
                        <a:rPr lang="en-GB" sz="1600">
                          <a:latin typeface="Times New Roman" pitchFamily="18" charset="0"/>
                          <a:cs typeface="Times New Roman" pitchFamily="18" charset="0"/>
                        </a:rPr>
                        <a:t>7</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Prediction of Crop Yield</a:t>
                      </a:r>
                    </a:p>
                    <a:p>
                      <a:pPr marL="0" lvl="0" indent="0" algn="l" rtl="0">
                        <a:lnSpc>
                          <a:spcPct val="130000"/>
                        </a:lnSpc>
                        <a:spcBef>
                          <a:spcPts val="0"/>
                        </a:spcBef>
                        <a:spcAft>
                          <a:spcPts val="0"/>
                        </a:spcAft>
                        <a:buClr>
                          <a:schemeClr val="dk1"/>
                        </a:buClr>
                        <a:buSzPts val="1100"/>
                        <a:buFont typeface="Arial" panose="020B0604020202020204"/>
                        <a:buNone/>
                      </a:pPr>
                      <a:r>
                        <a:rPr lang="en-US" sz="1600" dirty="0" smtClean="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using Regression Analysis</a:t>
                      </a:r>
                      <a:endParaRPr sz="160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Swarupa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Rani</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a:t>
                      </a:r>
                      <a:endParaRPr sz="1600">
                        <a:latin typeface="Times New Roman" pitchFamily="18" charset="0"/>
                        <a:cs typeface="Times New Roman" pitchFamily="18" charset="0"/>
                      </a:endParaRPr>
                    </a:p>
                  </a:txBody>
                  <a:tcPr marL="91425" marR="91425" marT="91425" marB="91425"/>
                </a:tc>
                <a:tc>
                  <a:txBody>
                    <a:bodyPr/>
                    <a:lstStyle/>
                    <a:p>
                      <a:pPr marL="457200" lvl="0" indent="0" algn="l" rtl="0">
                        <a:lnSpc>
                          <a:spcPct val="130000"/>
                        </a:lnSpc>
                        <a:spcBef>
                          <a:spcPts val="800"/>
                        </a:spcBef>
                        <a:spcAft>
                          <a:spcPts val="0"/>
                        </a:spcAft>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Regression analysis was carried out to find the relationship among the parameters </a:t>
                      </a:r>
                      <a:r>
                        <a:rPr lang="en-US" sz="16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i.e</a:t>
                      </a:r>
                      <a:r>
                        <a:rPr lang="en-US"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Area under Cultivation (AUC), Annual Rainfall (AR) and Food Price Index (FPI) which influences the final crop yield and reported that the crop yield principally depends on the Annual Rainfall (AR).</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r>
              <a:tr h="2300411">
                <a:tc>
                  <a:txBody>
                    <a:bodyPr/>
                    <a:lstStyle/>
                    <a:p>
                      <a:pPr marL="0" lvl="0" indent="0" algn="l" rtl="0">
                        <a:spcBef>
                          <a:spcPts val="0"/>
                        </a:spcBef>
                        <a:spcAft>
                          <a:spcPts val="0"/>
                        </a:spcAft>
                        <a:buNone/>
                      </a:pPr>
                      <a:r>
                        <a:rPr lang="en-GB" sz="1600">
                          <a:latin typeface="Times New Roman" pitchFamily="18" charset="0"/>
                          <a:cs typeface="Times New Roman" pitchFamily="18" charset="0"/>
                        </a:rPr>
                        <a:t>8</a:t>
                      </a:r>
                    </a:p>
                  </a:txBody>
                  <a:tcPr marL="91425" marR="91425" marT="91425" marB="91425"/>
                </a:tc>
                <a:tc>
                  <a:txBody>
                    <a:bodyPr/>
                    <a:lstStyle/>
                    <a:p>
                      <a:pPr marL="0" lvl="0" indent="0" algn="l" rtl="0">
                        <a:spcBef>
                          <a:spcPts val="0"/>
                        </a:spcBef>
                        <a:spcAft>
                          <a:spcPts val="0"/>
                        </a:spcAft>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Data requirements for</a:t>
                      </a:r>
                      <a:r>
                        <a:rPr lang="en-US" sz="1600" baseline="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reliable crop yield simulations and</a:t>
                      </a:r>
                    </a:p>
                    <a:p>
                      <a:pPr marL="0" lvl="0" indent="0" algn="l" rtl="0">
                        <a:spcBef>
                          <a:spcPts val="0"/>
                        </a:spcBef>
                        <a:spcAft>
                          <a:spcPts val="0"/>
                        </a:spcAft>
                        <a:buNone/>
                      </a:pPr>
                      <a:r>
                        <a:rPr lang="en-US"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yield- gap analysis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Patricio</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Grassinia</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Lenny G.J. van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Bussel</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Hugo de</a:t>
                      </a:r>
                      <a:r>
                        <a:rPr lang="en-GB" sz="1600" baseline="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Groote,Martin</a:t>
                      </a:r>
                      <a:endPar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 van </a:t>
                      </a:r>
                      <a:r>
                        <a:rPr lang="en-GB" sz="1600" dirty="0" err="1"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Ittersumb</a:t>
                      </a: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smtClean="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Kenneth G.</a:t>
                      </a:r>
                      <a:endParaRPr sz="1600">
                        <a:latin typeface="Times New Roman" pitchFamily="18" charset="0"/>
                        <a:cs typeface="Times New Roman" pitchFamily="18" charset="0"/>
                      </a:endParaRPr>
                    </a:p>
                  </a:txBody>
                  <a:tcPr marL="91425" marR="91425" marT="91425" marB="91425"/>
                </a:tc>
                <a:tc>
                  <a:txBody>
                    <a:bodyPr/>
                    <a:lstStyle/>
                    <a:p>
                      <a:pPr marL="457200" lvl="0" indent="0" algn="l" rtl="0">
                        <a:lnSpc>
                          <a:spcPct val="130000"/>
                        </a:lnSpc>
                        <a:spcBef>
                          <a:spcPts val="800"/>
                        </a:spcBef>
                        <a:spcAft>
                          <a:spcPts val="0"/>
                        </a:spcAft>
                        <a:buClr>
                          <a:schemeClr val="dk1"/>
                        </a:buClr>
                        <a:buSzPts val="1100"/>
                        <a:buFont typeface="Arial" panose="020B0604020202020204"/>
                        <a:buNone/>
                      </a:pPr>
                      <a:r>
                        <a:rPr lang="en-GB" sz="16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2015</a:t>
                      </a: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smtClean="0">
                          <a:latin typeface="Times New Roman" pitchFamily="18" charset="0"/>
                          <a:cs typeface="Times New Roman" pitchFamily="18" charset="0"/>
                        </a:rPr>
                        <a:t>Presented a case study (Nebraska - USA and at a national scale for Argentina and Kenya) on the application of an explicit rationale design approach in identifying the data sources which simulates Crop (maize) yield and also helps in quantifying the maize yield gaps.</a:t>
                      </a:r>
                      <a:endParaRPr lang="en-GB" sz="1600" dirty="0">
                        <a:latin typeface="Times New Roman" pitchFamily="18" charset="0"/>
                        <a:cs typeface="Times New Roman" pitchFamily="18" charset="0"/>
                      </a:endParaRPr>
                    </a:p>
                  </a:txBody>
                  <a:tcPr marL="91425" marR="91425" marT="91425" marB="91425"/>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303</TotalTime>
  <Words>1166</Words>
  <Application>WPS Presentation</Application>
  <PresentationFormat>On-screen Show (16:9)</PresentationFormat>
  <Paragraphs>224</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Times New Roman</vt:lpstr>
      <vt:lpstr>Wingdings 2</vt:lpstr>
      <vt:lpstr>Constantia</vt:lpstr>
      <vt:lpstr>Calibri</vt:lpstr>
      <vt:lpstr>Wingdings</vt:lpstr>
      <vt:lpstr>Roboto</vt:lpstr>
      <vt:lpstr>Flow</vt:lpstr>
      <vt:lpstr>Estimate The Crop Yield Using Data Analytics</vt:lpstr>
      <vt:lpstr>Abstract :</vt:lpstr>
      <vt:lpstr>Project Objectives :</vt:lpstr>
      <vt:lpstr>Slide 4</vt:lpstr>
      <vt:lpstr>Slide 5</vt:lpstr>
      <vt:lpstr>Slide 6</vt:lpstr>
      <vt:lpstr>Slide 7</vt:lpstr>
      <vt:lpstr>Slide 8</vt:lpstr>
      <vt:lpstr>Slide 9</vt:lpstr>
      <vt:lpstr>Slide 10</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MANAGEMENT SYSTEM</dc:title>
  <dc:creator>Dharun</dc:creator>
  <cp:lastModifiedBy>Dharun</cp:lastModifiedBy>
  <cp:revision>43</cp:revision>
  <dcterms:created xsi:type="dcterms:W3CDTF">2022-09-24T04:57:51Z</dcterms:created>
  <dcterms:modified xsi:type="dcterms:W3CDTF">2022-10-10T06:35:13Z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00CE7318F52449B4A431773A4CF94CEC</vt:lpwstr>
  </property>
  <property fmtid="{D5CDD505-2E9C-101B-9397-08002B2CF9AE}" pid="3" name="KSOProductBuildVer">
    <vt:lpwstr>1033-11.2.0.11210</vt:lpwstr>
  </property>
</Properties>
</file>