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7" r:id="rId3"/>
    <p:sldId id="273" r:id="rId4"/>
    <p:sldId id="257" r:id="rId5"/>
    <p:sldId id="258" r:id="rId6"/>
    <p:sldId id="261" r:id="rId7"/>
    <p:sldId id="263" r:id="rId8"/>
    <p:sldId id="267" r:id="rId9"/>
    <p:sldId id="276" r:id="rId10"/>
    <p:sldId id="264" r:id="rId11"/>
    <p:sldId id="271" r:id="rId12"/>
    <p:sldId id="268" r:id="rId13"/>
    <p:sldId id="269" r:id="rId14"/>
    <p:sldId id="274" r:id="rId15"/>
    <p:sldId id="275" r:id="rId16"/>
    <p:sldId id="270" r:id="rId1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97" d="100"/>
          <a:sy n="9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
        <p:nvSpPr>
          <p:cNvPr id="2"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a:rPr>
              <a:t>&lt;date/time&gt;</a:t>
            </a:r>
          </a:p>
        </p:txBody>
      </p:sp>
      <p:sp>
        <p:nvSpPr>
          <p:cNvPr id="3"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a:rPr>
              <a:t>&lt;footer&gt;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9211A8FE-B59D-4EAE-89FC-80D09C3A0452}"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F9-_VuwA-K2Cz3Yb7Es5tvI10ERrQ6f8/view"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221829" y="1016876"/>
            <a:ext cx="8071944" cy="4414345"/>
          </a:xfrm>
          <a:prstGeom prst="rect">
            <a:avLst/>
          </a:prstGeom>
          <a:noFill/>
          <a:ln>
            <a:noFill/>
          </a:ln>
        </p:spPr>
        <p:txBody>
          <a:bodyPr lIns="0" tIns="0" rIns="0" bIns="0" anchor="ctr">
            <a:noAutofit/>
          </a:bodyPr>
          <a:lstStyle/>
          <a:p>
            <a:r>
              <a:rPr lang="en-IN" sz="4000" b="1" u="sng" spc="-1" dirty="0">
                <a:latin typeface="Times New Roman"/>
              </a:rPr>
              <a:t>PLASMA DONOR APPLICATION</a:t>
            </a:r>
            <a:endParaRPr lang="en-IN" sz="4000" b="0" strike="noStrike" spc="-1" dirty="0">
              <a:latin typeface="Times New Roman"/>
            </a:endParaRPr>
          </a:p>
          <a:p>
            <a:pPr algn="ctr"/>
            <a:endParaRPr lang="en-IN" sz="4000" b="0" strike="noStrike" spc="-1" dirty="0">
              <a:latin typeface="Times New Roman"/>
            </a:endParaRPr>
          </a:p>
          <a:p>
            <a:pPr algn="ctr"/>
            <a:endParaRPr lang="en-IN" sz="4000" b="0" strike="noStrike" spc="-1" dirty="0">
              <a:latin typeface="Times New Roman"/>
            </a:endParaRPr>
          </a:p>
          <a:p>
            <a:pPr algn="ctr"/>
            <a:endParaRPr lang="en-IN" sz="4000" b="0" strike="noStrike" spc="-1" dirty="0">
              <a:latin typeface="Times New Roman"/>
            </a:endParaRPr>
          </a:p>
          <a:p>
            <a:pPr algn="ctr"/>
            <a:endParaRPr lang="en-IN" sz="4000" b="0" strike="noStrike" spc="-1" dirty="0">
              <a:latin typeface="Times New Roman"/>
            </a:endParaRPr>
          </a:p>
          <a:p>
            <a:pPr algn="ctr"/>
            <a:r>
              <a:rPr lang="en-IN" sz="2000" b="0" strike="noStrike" spc="-1" dirty="0">
                <a:latin typeface="Times New Roman"/>
              </a:rPr>
              <a:t>                                      BY</a:t>
            </a:r>
          </a:p>
          <a:p>
            <a:pPr algn="r"/>
            <a:r>
              <a:rPr lang="en-IN" spc="-1" dirty="0">
                <a:latin typeface="Times New Roman"/>
              </a:rPr>
              <a:t>GOKUL A P</a:t>
            </a:r>
            <a:r>
              <a:rPr lang="en-IN" sz="1800" b="0" strike="noStrike" spc="-1" dirty="0">
                <a:latin typeface="Times New Roman"/>
              </a:rPr>
              <a:t> (917719C024)</a:t>
            </a:r>
            <a:endParaRPr lang="en-IN" spc="-1" dirty="0">
              <a:latin typeface="Times New Roman"/>
            </a:endParaRPr>
          </a:p>
          <a:p>
            <a:pPr algn="r"/>
            <a:r>
              <a:rPr lang="en-IN" sz="1800" b="0" strike="noStrike" spc="-1" dirty="0">
                <a:latin typeface="Times New Roman"/>
              </a:rPr>
              <a:t>PRIT</a:t>
            </a:r>
            <a:r>
              <a:rPr lang="en-IN" spc="-1" dirty="0">
                <a:latin typeface="Times New Roman"/>
              </a:rPr>
              <a:t>HIVI RAJ V</a:t>
            </a:r>
            <a:r>
              <a:rPr lang="en-IN" sz="1800" b="0" strike="noStrike" spc="-1" dirty="0">
                <a:latin typeface="Times New Roman"/>
              </a:rPr>
              <a:t>(917719C073)</a:t>
            </a:r>
          </a:p>
          <a:p>
            <a:pPr algn="r"/>
            <a:r>
              <a:rPr lang="en-IN" spc="-1" dirty="0">
                <a:latin typeface="Times New Roman"/>
              </a:rPr>
              <a:t>SHIVANESH</a:t>
            </a:r>
            <a:r>
              <a:rPr lang="en-IN" sz="1800" b="0" strike="noStrike" spc="-1" dirty="0">
                <a:latin typeface="Times New Roman"/>
              </a:rPr>
              <a:t>(917719C095)</a:t>
            </a:r>
          </a:p>
          <a:p>
            <a:pPr algn="r"/>
            <a:r>
              <a:rPr lang="en-IN" spc="-1" dirty="0">
                <a:latin typeface="Times New Roman"/>
              </a:rPr>
              <a:t>VARUN PRATAP SINGH</a:t>
            </a:r>
            <a:r>
              <a:rPr lang="en-IN" sz="1800" b="0" strike="noStrike" spc="-1" dirty="0">
                <a:latin typeface="Times New Roman"/>
              </a:rPr>
              <a:t> (917719C112)</a:t>
            </a:r>
          </a:p>
        </p:txBody>
      </p:sp>
      <p:sp>
        <p:nvSpPr>
          <p:cNvPr id="42" name="TextShape 2"/>
          <p:cNvSpPr txBox="1"/>
          <p:nvPr/>
        </p:nvSpPr>
        <p:spPr>
          <a:xfrm>
            <a:off x="346841" y="178066"/>
            <a:ext cx="9229784" cy="1871451"/>
          </a:xfrm>
          <a:prstGeom prst="rect">
            <a:avLst/>
          </a:prstGeom>
          <a:noFill/>
          <a:ln>
            <a:noFill/>
          </a:ln>
        </p:spPr>
        <p:txBody>
          <a:bodyPr lIns="90000" tIns="45000" rIns="90000" bIns="45000">
            <a:noAutofit/>
          </a:bodyPr>
          <a:lstStyle/>
          <a:p>
            <a:pPr algn="ctr"/>
            <a:r>
              <a:rPr lang="en-IN" sz="3200" b="1" strike="noStrike" spc="-1" dirty="0">
                <a:latin typeface="Times New Roman"/>
              </a:rPr>
              <a:t>IBM SMARTINTERNZ - NALAIYA THIRAN</a:t>
            </a:r>
          </a:p>
          <a:p>
            <a:r>
              <a:rPr lang="en-IN" sz="3200" b="1" spc="-1" dirty="0">
                <a:latin typeface="Times New Roman"/>
              </a:rPr>
              <a:t>              </a:t>
            </a:r>
          </a:p>
          <a:p>
            <a:endParaRPr lang="en-IN" sz="3200" b="1"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202432"/>
            <a:ext cx="9071640" cy="946440"/>
          </a:xfrm>
          <a:prstGeom prst="rect">
            <a:avLst/>
          </a:prstGeom>
          <a:noFill/>
          <a:ln>
            <a:noFill/>
          </a:ln>
        </p:spPr>
        <p:txBody>
          <a:bodyPr lIns="0" tIns="0" rIns="0" bIns="0" anchor="ctr">
            <a:noAutofit/>
          </a:bodyPr>
          <a:lstStyle/>
          <a:p>
            <a:pPr algn="ctr"/>
            <a:r>
              <a:rPr lang="en-IN" sz="4400" b="1" spc="-1" dirty="0">
                <a:latin typeface="Times New Roman"/>
              </a:rPr>
              <a:t>DATABASE IMAGES</a:t>
            </a:r>
            <a:endParaRPr lang="en-IN" sz="4400" b="1" strike="noStrike" spc="-1" dirty="0">
              <a:latin typeface="Times New Roman"/>
            </a:endParaRPr>
          </a:p>
        </p:txBody>
      </p:sp>
      <p:pic>
        <p:nvPicPr>
          <p:cNvPr id="3" name="Picture 2">
            <a:extLst>
              <a:ext uri="{FF2B5EF4-FFF2-40B4-BE49-F238E27FC236}">
                <a16:creationId xmlns:a16="http://schemas.microsoft.com/office/drawing/2014/main" id="{F950B76A-D46C-F623-CBFC-5944DC4D98F7}"/>
              </a:ext>
            </a:extLst>
          </p:cNvPr>
          <p:cNvPicPr>
            <a:picLocks noChangeAspect="1"/>
          </p:cNvPicPr>
          <p:nvPr/>
        </p:nvPicPr>
        <p:blipFill>
          <a:blip r:embed="rId2"/>
          <a:stretch>
            <a:fillRect/>
          </a:stretch>
        </p:blipFill>
        <p:spPr>
          <a:xfrm>
            <a:off x="886810" y="1352678"/>
            <a:ext cx="8307004" cy="35697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92DC-D0AE-7C89-4EFD-45D0A359CE00}"/>
              </a:ext>
            </a:extLst>
          </p:cNvPr>
          <p:cNvSpPr>
            <a:spLocks noGrp="1"/>
          </p:cNvSpPr>
          <p:nvPr>
            <p:ph type="title"/>
          </p:nvPr>
        </p:nvSpPr>
        <p:spPr/>
        <p:txBody>
          <a:bodyPr/>
          <a:lstStyle/>
          <a:p>
            <a:pPr algn="ctr"/>
            <a:r>
              <a:rPr lang="en-IN" dirty="0"/>
              <a:t>USING DB2 SERVICE</a:t>
            </a:r>
          </a:p>
        </p:txBody>
      </p:sp>
      <p:sp>
        <p:nvSpPr>
          <p:cNvPr id="3" name="Text Placeholder 2">
            <a:extLst>
              <a:ext uri="{FF2B5EF4-FFF2-40B4-BE49-F238E27FC236}">
                <a16:creationId xmlns:a16="http://schemas.microsoft.com/office/drawing/2014/main" id="{69C5AFB6-108E-7DC7-FB1B-C77273E8F976}"/>
              </a:ext>
            </a:extLst>
          </p:cNvPr>
          <p:cNvSpPr>
            <a:spLocks noGrp="1"/>
          </p:cNvSpPr>
          <p:nvPr>
            <p:ph type="body"/>
          </p:nvPr>
        </p:nvSpPr>
        <p:spPr>
          <a:xfrm>
            <a:off x="1568669" y="354724"/>
            <a:ext cx="7267904" cy="817796"/>
          </a:xfrm>
        </p:spPr>
        <p:txBody>
          <a:bodyPr/>
          <a:lstStyle/>
          <a:p>
            <a:r>
              <a:rPr lang="en-US" dirty="0"/>
              <a:t>        </a:t>
            </a:r>
            <a:endParaRPr lang="en-IN" dirty="0"/>
          </a:p>
        </p:txBody>
      </p:sp>
      <p:pic>
        <p:nvPicPr>
          <p:cNvPr id="5" name="Picture 4">
            <a:extLst>
              <a:ext uri="{FF2B5EF4-FFF2-40B4-BE49-F238E27FC236}">
                <a16:creationId xmlns:a16="http://schemas.microsoft.com/office/drawing/2014/main" id="{EAAEBE78-1062-64A5-9151-BC19A322BFEA}"/>
              </a:ext>
            </a:extLst>
          </p:cNvPr>
          <p:cNvPicPr>
            <a:picLocks noChangeAspect="1"/>
          </p:cNvPicPr>
          <p:nvPr/>
        </p:nvPicPr>
        <p:blipFill>
          <a:blip r:embed="rId2"/>
          <a:stretch>
            <a:fillRect/>
          </a:stretch>
        </p:blipFill>
        <p:spPr>
          <a:xfrm>
            <a:off x="504000" y="1350249"/>
            <a:ext cx="8945508" cy="3830982"/>
          </a:xfrm>
          <a:prstGeom prst="rect">
            <a:avLst/>
          </a:prstGeom>
        </p:spPr>
      </p:pic>
    </p:spTree>
    <p:extLst>
      <p:ext uri="{BB962C8B-B14F-4D97-AF65-F5344CB8AC3E}">
        <p14:creationId xmlns:p14="http://schemas.microsoft.com/office/powerpoint/2010/main" val="368065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27649" y="202432"/>
            <a:ext cx="9071640" cy="946440"/>
          </a:xfrm>
          <a:prstGeom prst="rect">
            <a:avLst/>
          </a:prstGeom>
          <a:noFill/>
          <a:ln>
            <a:noFill/>
          </a:ln>
        </p:spPr>
        <p:txBody>
          <a:bodyPr lIns="0" tIns="0" rIns="0" bIns="0" anchor="ctr">
            <a:noAutofit/>
          </a:bodyPr>
          <a:lstStyle/>
          <a:p>
            <a:pPr algn="ctr"/>
            <a:r>
              <a:rPr lang="en-IN" sz="4400" b="1" spc="-1" dirty="0">
                <a:latin typeface="Times New Roman"/>
              </a:rPr>
              <a:t>Login</a:t>
            </a:r>
            <a:r>
              <a:rPr lang="en-IN" sz="4400" b="1" strike="noStrike" spc="-1" dirty="0">
                <a:latin typeface="Times New Roman"/>
              </a:rPr>
              <a:t> Page</a:t>
            </a:r>
          </a:p>
        </p:txBody>
      </p:sp>
      <p:pic>
        <p:nvPicPr>
          <p:cNvPr id="3" name="Picture 2">
            <a:extLst>
              <a:ext uri="{FF2B5EF4-FFF2-40B4-BE49-F238E27FC236}">
                <a16:creationId xmlns:a16="http://schemas.microsoft.com/office/drawing/2014/main" id="{CDAB8D01-853B-B998-7838-0E1B362F2234}"/>
              </a:ext>
            </a:extLst>
          </p:cNvPr>
          <p:cNvPicPr>
            <a:picLocks noChangeAspect="1"/>
          </p:cNvPicPr>
          <p:nvPr/>
        </p:nvPicPr>
        <p:blipFill>
          <a:blip r:embed="rId2"/>
          <a:stretch>
            <a:fillRect/>
          </a:stretch>
        </p:blipFill>
        <p:spPr>
          <a:xfrm>
            <a:off x="984852" y="1046396"/>
            <a:ext cx="8362184" cy="4487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178784"/>
            <a:ext cx="9071640" cy="946440"/>
          </a:xfrm>
          <a:prstGeom prst="rect">
            <a:avLst/>
          </a:prstGeom>
          <a:noFill/>
          <a:ln>
            <a:noFill/>
          </a:ln>
        </p:spPr>
        <p:txBody>
          <a:bodyPr lIns="0" tIns="0" rIns="0" bIns="0" anchor="ctr">
            <a:noAutofit/>
          </a:bodyPr>
          <a:lstStyle/>
          <a:p>
            <a:pPr algn="ctr"/>
            <a:r>
              <a:rPr lang="en-IN" sz="4400" b="1" spc="-1" dirty="0">
                <a:latin typeface="Times New Roman"/>
              </a:rPr>
              <a:t>Register Page</a:t>
            </a:r>
            <a:endParaRPr lang="en-IN" sz="4400" b="1" strike="noStrike" spc="-1" dirty="0">
              <a:latin typeface="Times New Roman"/>
            </a:endParaRPr>
          </a:p>
        </p:txBody>
      </p:sp>
      <p:pic>
        <p:nvPicPr>
          <p:cNvPr id="3" name="Picture 2">
            <a:extLst>
              <a:ext uri="{FF2B5EF4-FFF2-40B4-BE49-F238E27FC236}">
                <a16:creationId xmlns:a16="http://schemas.microsoft.com/office/drawing/2014/main" id="{009C1136-9FF8-9201-F89C-ACAD39FC822C}"/>
              </a:ext>
            </a:extLst>
          </p:cNvPr>
          <p:cNvPicPr>
            <a:picLocks noChangeAspect="1"/>
          </p:cNvPicPr>
          <p:nvPr/>
        </p:nvPicPr>
        <p:blipFill>
          <a:blip r:embed="rId2"/>
          <a:stretch>
            <a:fillRect/>
          </a:stretch>
        </p:blipFill>
        <p:spPr>
          <a:xfrm>
            <a:off x="1048406" y="1148872"/>
            <a:ext cx="8102053" cy="43475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5F3C-A27F-A9EA-7400-2901B7D784B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Donor Application Dashboard</a:t>
            </a:r>
          </a:p>
        </p:txBody>
      </p:sp>
      <p:pic>
        <p:nvPicPr>
          <p:cNvPr id="5" name="Picture 4">
            <a:extLst>
              <a:ext uri="{FF2B5EF4-FFF2-40B4-BE49-F238E27FC236}">
                <a16:creationId xmlns:a16="http://schemas.microsoft.com/office/drawing/2014/main" id="{F9F28EF4-75EB-ECFC-2CD2-805D43185783}"/>
              </a:ext>
            </a:extLst>
          </p:cNvPr>
          <p:cNvPicPr>
            <a:picLocks noChangeAspect="1"/>
          </p:cNvPicPr>
          <p:nvPr/>
        </p:nvPicPr>
        <p:blipFill>
          <a:blip r:embed="rId2"/>
          <a:stretch>
            <a:fillRect/>
          </a:stretch>
        </p:blipFill>
        <p:spPr>
          <a:xfrm>
            <a:off x="503999" y="1172520"/>
            <a:ext cx="8821303" cy="4478454"/>
          </a:xfrm>
          <a:prstGeom prst="rect">
            <a:avLst/>
          </a:prstGeom>
        </p:spPr>
      </p:pic>
    </p:spTree>
    <p:extLst>
      <p:ext uri="{BB962C8B-B14F-4D97-AF65-F5344CB8AC3E}">
        <p14:creationId xmlns:p14="http://schemas.microsoft.com/office/powerpoint/2010/main" val="105465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648B-7F06-32C1-0E33-5AC5E5DE9CA9}"/>
              </a:ext>
            </a:extLst>
          </p:cNvPr>
          <p:cNvSpPr>
            <a:spLocks noGrp="1"/>
          </p:cNvSpPr>
          <p:nvPr>
            <p:ph type="title"/>
          </p:nvPr>
        </p:nvSpPr>
        <p:spPr/>
        <p:txBody>
          <a:bodyPr/>
          <a:lstStyle/>
          <a:p>
            <a:pPr algn="ctr"/>
            <a:r>
              <a:rPr lang="en-IN" dirty="0"/>
              <a:t>DEMO LINK</a:t>
            </a:r>
          </a:p>
        </p:txBody>
      </p:sp>
      <p:sp>
        <p:nvSpPr>
          <p:cNvPr id="3" name="Text Placeholder 2">
            <a:extLst>
              <a:ext uri="{FF2B5EF4-FFF2-40B4-BE49-F238E27FC236}">
                <a16:creationId xmlns:a16="http://schemas.microsoft.com/office/drawing/2014/main" id="{B2A7D522-F3DD-EDC8-6637-6D6F9C9CBE16}"/>
              </a:ext>
            </a:extLst>
          </p:cNvPr>
          <p:cNvSpPr>
            <a:spLocks noGrp="1"/>
          </p:cNvSpPr>
          <p:nvPr>
            <p:ph type="body"/>
          </p:nvPr>
        </p:nvSpPr>
        <p:spPr>
          <a:xfrm>
            <a:off x="417786" y="1172520"/>
            <a:ext cx="9157854" cy="3442320"/>
          </a:xfrm>
        </p:spPr>
        <p:txBody>
          <a:bodyPr/>
          <a:lstStyle/>
          <a:p>
            <a:pPr marL="0" indent="0">
              <a:buNone/>
            </a:pPr>
            <a:endParaRPr lang="en-IN" dirty="0">
              <a:hlinkClick r:id="rId2"/>
            </a:endParaRPr>
          </a:p>
          <a:p>
            <a:pPr marL="0" indent="0">
              <a:buNone/>
            </a:pPr>
            <a:endParaRPr lang="en-IN" dirty="0">
              <a:hlinkClick r:id="rId2"/>
            </a:endParaRPr>
          </a:p>
          <a:p>
            <a:pPr marL="0" indent="0">
              <a:buNone/>
            </a:pPr>
            <a:r>
              <a:rPr lang="en-IN" sz="4000" dirty="0">
                <a:latin typeface="Times New Roman" panose="02020603050405020304" pitchFamily="18" charset="0"/>
                <a:cs typeface="Times New Roman" panose="02020603050405020304" pitchFamily="18" charset="0"/>
                <a:hlinkClick r:id="rId2"/>
              </a:rPr>
              <a:t>IBM-Plasma-Donor-App-demo.mp4 - Google Drive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49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2880360" y="2255760"/>
            <a:ext cx="9071640" cy="3288240"/>
          </a:xfrm>
          <a:prstGeom prst="rect">
            <a:avLst/>
          </a:prstGeom>
          <a:noFill/>
          <a:ln>
            <a:noFill/>
          </a:ln>
        </p:spPr>
        <p:txBody>
          <a:bodyPr lIns="0" tIns="0" rIns="0" bIns="0">
            <a:normAutofit/>
          </a:bodyPr>
          <a:lstStyle/>
          <a:p>
            <a:pPr marL="108000">
              <a:spcBef>
                <a:spcPts val="1417"/>
              </a:spcBef>
              <a:buClr>
                <a:srgbClr val="000000"/>
              </a:buClr>
              <a:buSzPct val="45000"/>
            </a:pPr>
            <a:r>
              <a:rPr lang="en-IN" sz="4800" b="1" strike="noStrike" spc="-1" dirty="0">
                <a:latin typeface="Times New Roman"/>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9E12-7162-F980-7CA7-FF6D8329CEA8}"/>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9032E324-6DC2-0521-3AB0-FD39C3A3F131}"/>
              </a:ext>
            </a:extLst>
          </p:cNvPr>
          <p:cNvSpPr>
            <a:spLocks noGrp="1"/>
          </p:cNvSpPr>
          <p:nvPr>
            <p:ph type="body"/>
          </p:nvPr>
        </p:nvSpPr>
        <p:spPr>
          <a:xfrm>
            <a:off x="504000" y="1326600"/>
            <a:ext cx="9071640" cy="4117870"/>
          </a:xfrm>
        </p:spPr>
        <p:txBody>
          <a:bodyPr/>
          <a:lstStyle/>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Patients with severe liver disease or numerous clotting factor deficits, as well as</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those who have undergone trauma, burns, or shock, frequently get plasma.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patient's blood volume is increased as a result, which can aids in blood coagulation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helps to prevent shock. The number of people with Covid-19 infection has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increased, as has the demand for the plasma of patients who have recovered. </a:t>
            </a:r>
          </a:p>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Plasma donation saves lives, and donors' and blood/plasma facilities' communication</a:t>
            </a:r>
            <a:r>
              <a:rPr lang="en-US" sz="2400" spc="-3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 key to this. Smart apps are increasingly viewed as a crucial communication tool,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if they are created with the users' requirements and preferences in mind, plasma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donation could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make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best</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 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them.</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7221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C9B6-2057-F391-E958-2AC50106E45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2D0AD46-AC2B-D55E-A46F-E3AD774FFBFA}"/>
              </a:ext>
            </a:extLst>
          </p:cNvPr>
          <p:cNvSpPr>
            <a:spLocks noGrp="1"/>
          </p:cNvSpPr>
          <p:nvPr>
            <p:ph type="body"/>
          </p:nvPr>
        </p:nvSpPr>
        <p:spPr/>
        <p:txBody>
          <a:bodyPr/>
          <a:lstStyle/>
          <a:p>
            <a:endParaRPr lang="en-IN" dirty="0"/>
          </a:p>
        </p:txBody>
      </p:sp>
      <p:pic>
        <p:nvPicPr>
          <p:cNvPr id="5" name="Picture 4">
            <a:extLst>
              <a:ext uri="{FF2B5EF4-FFF2-40B4-BE49-F238E27FC236}">
                <a16:creationId xmlns:a16="http://schemas.microsoft.com/office/drawing/2014/main" id="{5356CEF7-97B8-AD23-54AE-3D31B9BC720D}"/>
              </a:ext>
            </a:extLst>
          </p:cNvPr>
          <p:cNvPicPr>
            <a:picLocks noChangeAspect="1"/>
          </p:cNvPicPr>
          <p:nvPr/>
        </p:nvPicPr>
        <p:blipFill>
          <a:blip r:embed="rId2"/>
          <a:stretch>
            <a:fillRect/>
          </a:stretch>
        </p:blipFill>
        <p:spPr>
          <a:xfrm>
            <a:off x="437842" y="226080"/>
            <a:ext cx="8627330" cy="4668002"/>
          </a:xfrm>
          <a:prstGeom prst="rect">
            <a:avLst/>
          </a:prstGeom>
        </p:spPr>
      </p:pic>
    </p:spTree>
    <p:extLst>
      <p:ext uri="{BB962C8B-B14F-4D97-AF65-F5344CB8AC3E}">
        <p14:creationId xmlns:p14="http://schemas.microsoft.com/office/powerpoint/2010/main" val="11693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178784"/>
            <a:ext cx="9071640" cy="946440"/>
          </a:xfrm>
          <a:prstGeom prst="rect">
            <a:avLst/>
          </a:prstGeom>
          <a:noFill/>
          <a:ln>
            <a:noFill/>
          </a:ln>
        </p:spPr>
        <p:txBody>
          <a:bodyPr lIns="0" tIns="0" rIns="0" bIns="0" anchor="ctr">
            <a:noAutofit/>
          </a:bodyPr>
          <a:lstStyle/>
          <a:p>
            <a:pPr algn="ctr"/>
            <a:endParaRPr lang="en-IN" sz="4400" b="1" strike="noStrike" spc="-1" dirty="0">
              <a:latin typeface="Times New Roman"/>
            </a:endParaRPr>
          </a:p>
        </p:txBody>
      </p:sp>
      <p:sp>
        <p:nvSpPr>
          <p:cNvPr id="44" name="TextShape 2"/>
          <p:cNvSpPr txBox="1"/>
          <p:nvPr/>
        </p:nvSpPr>
        <p:spPr>
          <a:xfrm>
            <a:off x="503999" y="1326600"/>
            <a:ext cx="9191793" cy="393120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2400" dirty="0">
                <a:effectLst/>
                <a:latin typeface="Times New Roman" panose="02020603050405020304" pitchFamily="18" charset="0"/>
                <a:ea typeface="Times New Roman" panose="02020603050405020304" pitchFamily="18" charset="0"/>
              </a:rPr>
              <a:t>Plasma is commonly given to trauma, burn and shock patients, as well as people with severe liver disease or multiple clotting factor deficiencies. It helps boost the patient's blood volume, which can prevent shock, and helps with blood clotting. With the number of people affected by Covid-19 infection, the demand for the plasma of recovered patients has also gone up tremendously.</a:t>
            </a:r>
          </a:p>
          <a:p>
            <a:pPr marL="432000" indent="-324000">
              <a:spcBef>
                <a:spcPts val="1417"/>
              </a:spcBef>
              <a:buClr>
                <a:srgbClr val="000000"/>
              </a:buClr>
              <a:buSzPct val="45000"/>
              <a:buFont typeface="Wingdings" charset="2"/>
              <a:buChar char=""/>
            </a:pPr>
            <a:r>
              <a:rPr lang="en-US" sz="18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plan to make a User-friendly</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 for users who are in need for plasma or who wish to donate plasma 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anyone who are in need. The donation </a:t>
            </a:r>
            <a:r>
              <a:rPr lang="en-US" sz="2400" dirty="0" err="1">
                <a:effectLst/>
                <a:latin typeface="Times New Roman" panose="02020603050405020304" pitchFamily="18" charset="0"/>
                <a:ea typeface="Times New Roman" panose="02020603050405020304" pitchFamily="18" charset="0"/>
              </a:rPr>
              <a:t>centre</a:t>
            </a:r>
            <a:r>
              <a:rPr lang="en-US" sz="2400" dirty="0">
                <a:effectLst/>
                <a:latin typeface="Times New Roman" panose="02020603050405020304" pitchFamily="18" charset="0"/>
                <a:ea typeface="Times New Roman" panose="02020603050405020304" pitchFamily="18" charset="0"/>
              </a:rPr>
              <a:t> staff focused on the educational features of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 and emphasized the importance of the app providing statistics and sending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notifications 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reminders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donors.</a:t>
            </a:r>
          </a:p>
          <a:p>
            <a:pPr marL="432000" indent="-324000">
              <a:spcBef>
                <a:spcPts val="1417"/>
              </a:spcBef>
              <a:buClr>
                <a:srgbClr val="000000"/>
              </a:buClr>
              <a:buSzPct val="45000"/>
              <a:buFont typeface="Wingdings" charset="2"/>
              <a:buChar char=""/>
            </a:pPr>
            <a:endParaRPr lang="en-IN" sz="3200" b="0" strike="noStrike" spc="-1" dirty="0">
              <a:latin typeface="Times New Roman"/>
            </a:endParaRPr>
          </a:p>
        </p:txBody>
      </p:sp>
      <p:sp>
        <p:nvSpPr>
          <p:cNvPr id="2" name="TextShape 2">
            <a:extLst>
              <a:ext uri="{FF2B5EF4-FFF2-40B4-BE49-F238E27FC236}">
                <a16:creationId xmlns:a16="http://schemas.microsoft.com/office/drawing/2014/main" id="{35D1AF7F-1E65-3A70-F0DB-E096E1E41C36}"/>
              </a:ext>
            </a:extLst>
          </p:cNvPr>
          <p:cNvSpPr txBox="1"/>
          <p:nvPr/>
        </p:nvSpPr>
        <p:spPr>
          <a:xfrm>
            <a:off x="1340267" y="202432"/>
            <a:ext cx="9000000" cy="1363879"/>
          </a:xfrm>
          <a:prstGeom prst="rect">
            <a:avLst/>
          </a:prstGeom>
          <a:noFill/>
          <a:ln>
            <a:noFill/>
          </a:ln>
        </p:spPr>
        <p:txBody>
          <a:bodyPr lIns="90000" tIns="45000" rIns="90000" bIns="45000">
            <a:noAutofit/>
          </a:bodyPr>
          <a:lstStyle/>
          <a:p>
            <a:r>
              <a:rPr lang="en-IN" sz="3200" b="1" strike="noStrike" spc="-1" dirty="0">
                <a:latin typeface="Times New Roman"/>
              </a:rPr>
              <a:t>PLASMA DONOR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14160" y="188944"/>
            <a:ext cx="9071640" cy="946440"/>
          </a:xfrm>
          <a:prstGeom prst="rect">
            <a:avLst/>
          </a:prstGeom>
          <a:noFill/>
          <a:ln>
            <a:noFill/>
          </a:ln>
        </p:spPr>
        <p:txBody>
          <a:bodyPr lIns="0" tIns="0" rIns="0" bIns="0" anchor="ctr">
            <a:noAutofit/>
          </a:bodyPr>
          <a:lstStyle/>
          <a:p>
            <a:r>
              <a:rPr lang="en-IN" sz="4400" dirty="0"/>
              <a:t>Technologies Used</a:t>
            </a:r>
            <a:endParaRPr lang="en-IN" sz="4400" b="1" strike="noStrike" spc="-1" dirty="0">
              <a:latin typeface="Times New Roman"/>
            </a:endParaRPr>
          </a:p>
        </p:txBody>
      </p:sp>
      <p:sp>
        <p:nvSpPr>
          <p:cNvPr id="46" name="TextShape 2"/>
          <p:cNvSpPr txBox="1"/>
          <p:nvPr/>
        </p:nvSpPr>
        <p:spPr>
          <a:xfrm>
            <a:off x="432000" y="1247648"/>
            <a:ext cx="9288000" cy="3348000"/>
          </a:xfrm>
          <a:prstGeom prst="rect">
            <a:avLst/>
          </a:prstGeom>
          <a:noFill/>
          <a:ln>
            <a:noFill/>
          </a:ln>
        </p:spPr>
        <p:txBody>
          <a:bodyPr lIns="90000" tIns="45000" rIns="90000" bIns="45000">
            <a:noAutofit/>
          </a:bodyPr>
          <a:lstStyle/>
          <a:p>
            <a:pPr marL="457200" indent="-457200">
              <a:buAutoNum type="arabicParenR"/>
            </a:pPr>
            <a:r>
              <a:rPr lang="en-IN" sz="3000" b="0" strike="noStrike" spc="-1" dirty="0">
                <a:latin typeface="Times New Roman" panose="02020603050405020304" pitchFamily="18" charset="0"/>
                <a:cs typeface="Times New Roman" panose="02020603050405020304" pitchFamily="18" charset="0"/>
              </a:rPr>
              <a:t>User Interface  -  HTML,CSS, PYTHON FLASK</a:t>
            </a:r>
          </a:p>
          <a:p>
            <a:r>
              <a:rPr lang="en-IN" sz="3000" dirty="0">
                <a:latin typeface="Times New Roman" panose="02020603050405020304" pitchFamily="18" charset="0"/>
                <a:cs typeface="Times New Roman" panose="02020603050405020304" pitchFamily="18" charset="0"/>
              </a:rPr>
              <a:t>2)  Email Services – </a:t>
            </a:r>
            <a:r>
              <a:rPr lang="en-IN" sz="3000" dirty="0" err="1">
                <a:latin typeface="Times New Roman" panose="02020603050405020304" pitchFamily="18" charset="0"/>
                <a:cs typeface="Times New Roman" panose="02020603050405020304" pitchFamily="18" charset="0"/>
              </a:rPr>
              <a:t>Sendgrid</a:t>
            </a:r>
            <a:r>
              <a:rPr lang="en-IN" sz="3000" dirty="0">
                <a:latin typeface="Times New Roman" panose="02020603050405020304" pitchFamily="18" charset="0"/>
                <a:cs typeface="Times New Roman" panose="02020603050405020304" pitchFamily="18" charset="0"/>
              </a:rPr>
              <a:t> API</a:t>
            </a:r>
          </a:p>
          <a:p>
            <a:pPr marL="514350" indent="-514350">
              <a:buAutoNum type="arabicParenR" startAt="3"/>
            </a:pPr>
            <a:r>
              <a:rPr lang="en-IN" sz="3000" dirty="0">
                <a:latin typeface="Times New Roman" panose="02020603050405020304" pitchFamily="18" charset="0"/>
                <a:cs typeface="Times New Roman" panose="02020603050405020304" pitchFamily="18" charset="0"/>
              </a:rPr>
              <a:t>Environment – Docker Container</a:t>
            </a:r>
          </a:p>
          <a:p>
            <a:pPr marL="457200" indent="-457200">
              <a:buAutoNum type="arabicParenR" startAt="4"/>
            </a:pPr>
            <a:r>
              <a:rPr lang="en-IN" sz="3000" b="0" strike="noStrike" spc="-1" dirty="0">
                <a:latin typeface="Times New Roman" panose="02020603050405020304" pitchFamily="18" charset="0"/>
                <a:cs typeface="Times New Roman" panose="02020603050405020304" pitchFamily="18" charset="0"/>
              </a:rPr>
              <a:t>Cloud Database- IBM DB2</a:t>
            </a:r>
            <a:endParaRPr lang="en-IN" sz="3000" spc="-1" dirty="0">
              <a:latin typeface="Times New Roman" panose="02020603050405020304" pitchFamily="18" charset="0"/>
              <a:cs typeface="Times New Roman" panose="02020603050405020304" pitchFamily="18" charset="0"/>
            </a:endParaRPr>
          </a:p>
          <a:p>
            <a:pPr marL="457200" indent="-457200">
              <a:buAutoNum type="arabicParenR" startAt="4"/>
            </a:pPr>
            <a:r>
              <a:rPr lang="en-IN" sz="3000" b="0" strike="noStrike" spc="-1" dirty="0">
                <a:latin typeface="Times New Roman" panose="02020603050405020304" pitchFamily="18" charset="0"/>
                <a:cs typeface="Times New Roman" panose="02020603050405020304" pitchFamily="18" charset="0"/>
              </a:rPr>
              <a:t>Infrastructure- Kubernetes</a:t>
            </a:r>
          </a:p>
          <a:p>
            <a:endParaRPr lang="en-IN" sz="2000" b="0" strike="noStrike" spc="-1" dirty="0">
              <a:latin typeface="Times New Roman"/>
            </a:endParaRPr>
          </a:p>
          <a:p>
            <a:endParaRPr lang="en-IN" sz="2000" b="0" strike="noStrike" spc="-1" dirty="0">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1" strike="noStrike" spc="-1" dirty="0">
                <a:latin typeface="Times New Roman"/>
              </a:rPr>
              <a:t>Technical Architecture</a:t>
            </a:r>
          </a:p>
        </p:txBody>
      </p:sp>
      <p:pic>
        <p:nvPicPr>
          <p:cNvPr id="3" name="Picture 2">
            <a:extLst>
              <a:ext uri="{FF2B5EF4-FFF2-40B4-BE49-F238E27FC236}">
                <a16:creationId xmlns:a16="http://schemas.microsoft.com/office/drawing/2014/main" id="{8006E454-1102-93DC-6D64-7E843783A873}"/>
              </a:ext>
            </a:extLst>
          </p:cNvPr>
          <p:cNvPicPr>
            <a:picLocks noChangeAspect="1"/>
          </p:cNvPicPr>
          <p:nvPr/>
        </p:nvPicPr>
        <p:blipFill>
          <a:blip r:embed="rId2"/>
          <a:stretch>
            <a:fillRect/>
          </a:stretch>
        </p:blipFill>
        <p:spPr>
          <a:xfrm>
            <a:off x="504000" y="1100669"/>
            <a:ext cx="9415641" cy="405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000" b="1" strike="noStrike" spc="-1">
                <a:latin typeface="Times New Roman"/>
              </a:rPr>
              <a:t>Deploying the Application on IBM Cloud</a:t>
            </a:r>
          </a:p>
        </p:txBody>
      </p:sp>
      <p:sp>
        <p:nvSpPr>
          <p:cNvPr id="58" name="TextShape 2"/>
          <p:cNvSpPr txBox="1"/>
          <p:nvPr/>
        </p:nvSpPr>
        <p:spPr>
          <a:xfrm>
            <a:off x="504000" y="1326600"/>
            <a:ext cx="9432000" cy="39294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endParaRPr lang="en-IN" sz="2200" b="0" strike="noStrike" spc="-1" dirty="0">
              <a:latin typeface="Times New Roman"/>
            </a:endParaRPr>
          </a:p>
          <a:p>
            <a:pPr marL="432000" indent="-324000">
              <a:spcBef>
                <a:spcPts val="1417"/>
              </a:spcBef>
              <a:buClr>
                <a:srgbClr val="000000"/>
              </a:buClr>
              <a:buSzPct val="45000"/>
              <a:buFont typeface="Wingdings" charset="2"/>
              <a:buChar char=""/>
            </a:pPr>
            <a:r>
              <a:rPr lang="en-IN" sz="2200" b="0" strike="noStrike" spc="-1" dirty="0">
                <a:latin typeface="Times New Roman"/>
              </a:rPr>
              <a:t>Step 1: </a:t>
            </a:r>
            <a:r>
              <a:rPr lang="en-IN" sz="2200" spc="-1" dirty="0">
                <a:latin typeface="Times New Roman"/>
              </a:rPr>
              <a:t>Built Plasma Donor Application using Flask</a:t>
            </a:r>
            <a:endParaRPr lang="en-IN" sz="2200" b="0" strike="noStrike" spc="-1" dirty="0">
              <a:latin typeface="Times New Roman"/>
            </a:endParaRPr>
          </a:p>
          <a:p>
            <a:pPr marL="432000" indent="-324000">
              <a:spcBef>
                <a:spcPts val="1417"/>
              </a:spcBef>
              <a:buClr>
                <a:srgbClr val="000000"/>
              </a:buClr>
              <a:buSzPct val="45000"/>
              <a:buFont typeface="Wingdings" charset="2"/>
              <a:buChar char=""/>
            </a:pPr>
            <a:r>
              <a:rPr lang="en-IN" sz="2200" b="0" strike="noStrike" spc="-1" dirty="0">
                <a:latin typeface="Times New Roman"/>
              </a:rPr>
              <a:t>Step 2: </a:t>
            </a:r>
            <a:r>
              <a:rPr lang="en-IN" sz="2200" spc="-1" dirty="0" err="1">
                <a:latin typeface="Times New Roman"/>
              </a:rPr>
              <a:t>Dockerized</a:t>
            </a:r>
            <a:r>
              <a:rPr lang="en-IN" sz="2200" spc="-1" dirty="0">
                <a:latin typeface="Times New Roman"/>
              </a:rPr>
              <a:t> the Flask Application</a:t>
            </a:r>
            <a:endParaRPr lang="en-IN" sz="2200" b="0" strike="noStrike" spc="-1" dirty="0">
              <a:latin typeface="Times New Roman"/>
            </a:endParaRPr>
          </a:p>
          <a:p>
            <a:pPr marL="432000" indent="-324000">
              <a:spcBef>
                <a:spcPts val="1417"/>
              </a:spcBef>
              <a:buClr>
                <a:srgbClr val="000000"/>
              </a:buClr>
              <a:buSzPct val="45000"/>
              <a:buFont typeface="Wingdings" charset="2"/>
              <a:buChar char=""/>
            </a:pPr>
            <a:r>
              <a:rPr lang="en-IN" sz="2200" b="0" strike="noStrike" spc="-1" dirty="0">
                <a:latin typeface="Times New Roman"/>
              </a:rPr>
              <a:t>Step 3: </a:t>
            </a:r>
            <a:r>
              <a:rPr lang="en-IN" sz="2200" spc="-1" dirty="0">
                <a:latin typeface="Times New Roman"/>
              </a:rPr>
              <a:t>Pushed the Docker image to Container Registry</a:t>
            </a:r>
            <a:endParaRPr lang="en-IN" sz="2200" b="0" strike="noStrike" spc="-1" dirty="0">
              <a:latin typeface="Times New Roman"/>
            </a:endParaRPr>
          </a:p>
          <a:p>
            <a:pPr marL="432000" indent="-324000">
              <a:spcBef>
                <a:spcPts val="1417"/>
              </a:spcBef>
              <a:buClr>
                <a:srgbClr val="000000"/>
              </a:buClr>
              <a:buSzPct val="45000"/>
              <a:buFont typeface="Wingdings" charset="2"/>
              <a:buChar char=""/>
            </a:pPr>
            <a:r>
              <a:rPr lang="en-IN" sz="2200" b="0" strike="noStrike" spc="-1" dirty="0">
                <a:latin typeface="Times New Roman"/>
              </a:rPr>
              <a:t>Step 4: Created a Kubernetes cluster to deploy </a:t>
            </a:r>
            <a:r>
              <a:rPr lang="en-IN" sz="2200" spc="-1" dirty="0" err="1">
                <a:latin typeface="Times New Roman"/>
              </a:rPr>
              <a:t>containarized</a:t>
            </a:r>
            <a:r>
              <a:rPr lang="en-IN" sz="2200" spc="-1" dirty="0">
                <a:latin typeface="Times New Roman"/>
              </a:rPr>
              <a:t> </a:t>
            </a:r>
            <a:r>
              <a:rPr lang="en-IN" sz="2200" b="0" strike="noStrike" spc="-1" dirty="0">
                <a:latin typeface="Times New Roman"/>
              </a:rPr>
              <a:t>application</a:t>
            </a:r>
          </a:p>
          <a:p>
            <a:pPr marL="432000" indent="-324000">
              <a:spcBef>
                <a:spcPts val="1417"/>
              </a:spcBef>
              <a:buClr>
                <a:srgbClr val="000000"/>
              </a:buClr>
              <a:buSzPct val="45000"/>
              <a:buFont typeface="Wingdings" charset="2"/>
              <a:buChar char=""/>
            </a:pPr>
            <a:r>
              <a:rPr lang="en-IN" sz="2200" b="0" strike="noStrike" spc="-1" dirty="0">
                <a:latin typeface="Times New Roman"/>
              </a:rPr>
              <a:t>Step 5: </a:t>
            </a:r>
            <a:r>
              <a:rPr lang="en-IN" sz="2200" spc="-1" dirty="0">
                <a:latin typeface="Times New Roman"/>
              </a:rPr>
              <a:t>Created a deployment </a:t>
            </a:r>
            <a:r>
              <a:rPr lang="en-IN" sz="2200" spc="-1" dirty="0" err="1">
                <a:latin typeface="Times New Roman"/>
              </a:rPr>
              <a:t>yaml</a:t>
            </a:r>
            <a:r>
              <a:rPr lang="en-IN" sz="2200" spc="-1" dirty="0">
                <a:latin typeface="Times New Roman"/>
              </a:rPr>
              <a:t> file with docker image. </a:t>
            </a:r>
          </a:p>
          <a:p>
            <a:pPr marL="432000" indent="-324000">
              <a:spcBef>
                <a:spcPts val="1417"/>
              </a:spcBef>
              <a:buClr>
                <a:srgbClr val="000000"/>
              </a:buClr>
              <a:buSzPct val="45000"/>
              <a:buFont typeface="Wingdings" charset="2"/>
              <a:buChar char=""/>
            </a:pPr>
            <a:r>
              <a:rPr lang="en-IN" sz="2200" b="0" strike="noStrike" spc="-1" dirty="0">
                <a:latin typeface="Times New Roman"/>
              </a:rPr>
              <a:t>Step 6: Deploy to Kubernetes.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492" y="-207471"/>
            <a:ext cx="9071640" cy="946440"/>
          </a:xfrm>
          <a:prstGeom prst="rect">
            <a:avLst/>
          </a:prstGeom>
          <a:noFill/>
          <a:ln>
            <a:noFill/>
          </a:ln>
        </p:spPr>
        <p:txBody>
          <a:bodyPr lIns="0" tIns="0" rIns="0" bIns="0" anchor="ctr">
            <a:noAutofit/>
          </a:bodyPr>
          <a:lstStyle/>
          <a:p>
            <a:pPr algn="ctr"/>
            <a:r>
              <a:rPr lang="en-IN" sz="4400" b="1" spc="-1" dirty="0">
                <a:latin typeface="Times New Roman"/>
              </a:rPr>
              <a:t>IBM KUBERNETES CLUSTER</a:t>
            </a:r>
            <a:endParaRPr lang="en-IN" sz="4400" b="1" strike="noStrike" spc="-1" dirty="0">
              <a:latin typeface="Times New Roman"/>
            </a:endParaRPr>
          </a:p>
        </p:txBody>
      </p:sp>
      <p:pic>
        <p:nvPicPr>
          <p:cNvPr id="4" name="Picture 3">
            <a:extLst>
              <a:ext uri="{FF2B5EF4-FFF2-40B4-BE49-F238E27FC236}">
                <a16:creationId xmlns:a16="http://schemas.microsoft.com/office/drawing/2014/main" id="{79143C71-55C9-6FD0-7DE7-46C8F3CCEFFD}"/>
              </a:ext>
            </a:extLst>
          </p:cNvPr>
          <p:cNvPicPr>
            <a:picLocks noChangeAspect="1"/>
          </p:cNvPicPr>
          <p:nvPr/>
        </p:nvPicPr>
        <p:blipFill>
          <a:blip r:embed="rId2"/>
          <a:stretch>
            <a:fillRect/>
          </a:stretch>
        </p:blipFill>
        <p:spPr>
          <a:xfrm>
            <a:off x="504492" y="808906"/>
            <a:ext cx="8843645" cy="44725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7D6A-D183-68CF-567D-E467E8651E0E}"/>
              </a:ext>
            </a:extLst>
          </p:cNvPr>
          <p:cNvSpPr>
            <a:spLocks noGrp="1"/>
          </p:cNvSpPr>
          <p:nvPr>
            <p:ph type="title"/>
          </p:nvPr>
        </p:nvSpPr>
        <p:spPr/>
        <p:txBody>
          <a:bodyPr/>
          <a:lstStyle/>
          <a:p>
            <a:r>
              <a:rPr lang="en-US" dirty="0"/>
              <a:t>WORKING OF APPLICATION</a:t>
            </a:r>
            <a:endParaRPr lang="en-IN" dirty="0"/>
          </a:p>
        </p:txBody>
      </p:sp>
      <p:graphicFrame>
        <p:nvGraphicFramePr>
          <p:cNvPr id="4" name="Table 3">
            <a:extLst>
              <a:ext uri="{FF2B5EF4-FFF2-40B4-BE49-F238E27FC236}">
                <a16:creationId xmlns:a16="http://schemas.microsoft.com/office/drawing/2014/main" id="{0AA1C08B-210B-6F7E-06F8-B3BDBEB589E1}"/>
              </a:ext>
            </a:extLst>
          </p:cNvPr>
          <p:cNvGraphicFramePr>
            <a:graphicFrameLocks noGrp="1"/>
          </p:cNvGraphicFramePr>
          <p:nvPr>
            <p:extLst>
              <p:ext uri="{D42A27DB-BD31-4B8C-83A1-F6EECF244321}">
                <p14:modId xmlns:p14="http://schemas.microsoft.com/office/powerpoint/2010/main" val="43335801"/>
              </p:ext>
            </p:extLst>
          </p:nvPr>
        </p:nvGraphicFramePr>
        <p:xfrm>
          <a:off x="402022" y="1172521"/>
          <a:ext cx="8812924" cy="3683126"/>
        </p:xfrm>
        <a:graphic>
          <a:graphicData uri="http://schemas.openxmlformats.org/drawingml/2006/table">
            <a:tbl>
              <a:tblPr firstRow="1" firstCol="1" lastRow="1" lastCol="1" bandRow="1" bandCol="1">
                <a:tableStyleId>{5C22544A-7EE6-4342-B048-85BDC9FD1C3A}</a:tableStyleId>
              </a:tblPr>
              <a:tblGrid>
                <a:gridCol w="3303404">
                  <a:extLst>
                    <a:ext uri="{9D8B030D-6E8A-4147-A177-3AD203B41FA5}">
                      <a16:colId xmlns:a16="http://schemas.microsoft.com/office/drawing/2014/main" val="3062707521"/>
                    </a:ext>
                  </a:extLst>
                </a:gridCol>
                <a:gridCol w="5509520">
                  <a:extLst>
                    <a:ext uri="{9D8B030D-6E8A-4147-A177-3AD203B41FA5}">
                      <a16:colId xmlns:a16="http://schemas.microsoft.com/office/drawing/2014/main" val="3334556100"/>
                    </a:ext>
                  </a:extLst>
                </a:gridCol>
              </a:tblGrid>
              <a:tr h="664162">
                <a:tc>
                  <a:txBody>
                    <a:bodyPr/>
                    <a:lstStyle/>
                    <a:p>
                      <a:pPr marL="71120">
                        <a:lnSpc>
                          <a:spcPts val="1610"/>
                        </a:lnSpc>
                        <a:spcBef>
                          <a:spcPts val="10"/>
                        </a:spcBef>
                        <a:spcAft>
                          <a:spcPts val="0"/>
                        </a:spcAft>
                      </a:pPr>
                      <a:endParaRPr lang="en-US" sz="1800" dirty="0">
                        <a:effectLst/>
                      </a:endParaRPr>
                    </a:p>
                    <a:p>
                      <a:pPr marL="71120">
                        <a:lnSpc>
                          <a:spcPts val="1610"/>
                        </a:lnSpc>
                        <a:spcBef>
                          <a:spcPts val="10"/>
                        </a:spcBef>
                        <a:spcAft>
                          <a:spcPts val="0"/>
                        </a:spcAft>
                      </a:pPr>
                      <a:r>
                        <a:rPr lang="en-US" sz="1800" dirty="0">
                          <a:effectLst/>
                        </a:rPr>
                        <a:t>FUNCTIONS</a:t>
                      </a:r>
                      <a:endParaRPr lang="en-IN" sz="1800" dirty="0">
                        <a:effectLst/>
                      </a:endParaRPr>
                    </a:p>
                  </a:txBody>
                  <a:tcPr marL="0" marR="0" marT="0" marB="0"/>
                </a:tc>
                <a:tc>
                  <a:txBody>
                    <a:bodyPr/>
                    <a:lstStyle/>
                    <a:p>
                      <a:pPr marL="76200" marR="423545">
                        <a:spcBef>
                          <a:spcPts val="1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marR="423545">
                        <a:spcBef>
                          <a:spcPts val="1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INFORMATION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11455496"/>
                  </a:ext>
                </a:extLst>
              </a:tr>
              <a:tr h="440396">
                <a:tc>
                  <a:txBody>
                    <a:bodyPr/>
                    <a:lstStyle/>
                    <a:p>
                      <a:pPr marL="71120">
                        <a:spcBef>
                          <a:spcPts val="35"/>
                        </a:spcBef>
                        <a:spcAft>
                          <a:spcPts val="0"/>
                        </a:spcAft>
                      </a:pPr>
                      <a:r>
                        <a:rPr lang="en-US" sz="1400" spc="-10" dirty="0">
                          <a:effectLst/>
                        </a:rPr>
                        <a:t>User</a:t>
                      </a:r>
                      <a:r>
                        <a:rPr lang="en-US" sz="1400" spc="-95" dirty="0">
                          <a:effectLst/>
                        </a:rPr>
                        <a:t> </a:t>
                      </a:r>
                      <a:r>
                        <a:rPr lang="en-US" sz="1400" spc="-5" dirty="0">
                          <a:effectLst/>
                        </a:rPr>
                        <a:t>Registration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spcBef>
                          <a:spcPts val="35"/>
                        </a:spcBef>
                        <a:spcAft>
                          <a:spcPts val="0"/>
                        </a:spcAft>
                      </a:pPr>
                      <a:r>
                        <a:rPr lang="en-US" sz="1400" dirty="0">
                          <a:effectLst/>
                        </a:rPr>
                        <a:t>Registration</a:t>
                      </a:r>
                      <a:r>
                        <a:rPr lang="en-US" sz="1400" spc="95" dirty="0">
                          <a:effectLst/>
                        </a:rPr>
                        <a:t> to the application as donor/requester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7104379"/>
                  </a:ext>
                </a:extLst>
              </a:tr>
              <a:tr h="482688">
                <a:tc>
                  <a:txBody>
                    <a:bodyPr/>
                    <a:lstStyle/>
                    <a:p>
                      <a:pPr marL="71120"/>
                      <a:r>
                        <a:rPr lang="en-US" sz="1400" dirty="0">
                          <a:effectLst/>
                        </a:rPr>
                        <a:t>User</a:t>
                      </a:r>
                      <a:r>
                        <a:rPr lang="en-US" sz="1400" spc="15" dirty="0">
                          <a:effectLst/>
                        </a:rPr>
                        <a:t> </a:t>
                      </a:r>
                      <a:r>
                        <a:rPr lang="en-US" sz="1400" dirty="0">
                          <a:effectLst/>
                        </a:rPr>
                        <a:t>Confirmation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r>
                        <a:rPr lang="en-US" sz="1400" dirty="0">
                          <a:effectLst/>
                        </a:rPr>
                        <a:t>Confirmation</a:t>
                      </a:r>
                      <a:r>
                        <a:rPr lang="en-US" sz="1400" spc="25" dirty="0">
                          <a:effectLst/>
                        </a:rPr>
                        <a:t> </a:t>
                      </a:r>
                      <a:r>
                        <a:rPr lang="en-US" sz="1400" dirty="0">
                          <a:effectLst/>
                        </a:rPr>
                        <a:t>via</a:t>
                      </a:r>
                      <a:r>
                        <a:rPr lang="en-US" sz="1400" spc="5" dirty="0">
                          <a:effectLst/>
                        </a:rPr>
                        <a:t> </a:t>
                      </a:r>
                      <a:r>
                        <a:rPr lang="en-US" sz="1400" dirty="0">
                          <a:effectLst/>
                        </a:rPr>
                        <a:t>Email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23076380"/>
                  </a:ext>
                </a:extLst>
              </a:tr>
              <a:tr h="422928">
                <a:tc>
                  <a:txBody>
                    <a:bodyPr/>
                    <a:lstStyle/>
                    <a:p>
                      <a:pPr marL="71120"/>
                      <a:r>
                        <a:rPr lang="en-US" sz="1400">
                          <a:effectLst/>
                        </a:rPr>
                        <a:t>User</a:t>
                      </a:r>
                      <a:r>
                        <a:rPr lang="en-US" sz="1400" spc="-60">
                          <a:effectLst/>
                        </a:rPr>
                        <a:t> </a:t>
                      </a:r>
                      <a:r>
                        <a:rPr lang="en-US" sz="1400">
                          <a:effectLst/>
                        </a:rPr>
                        <a:t>Login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r>
                        <a:rPr lang="en-US" sz="1400" dirty="0">
                          <a:effectLst/>
                        </a:rPr>
                        <a:t>Login</a:t>
                      </a:r>
                      <a:r>
                        <a:rPr lang="en-US" sz="1400" spc="60" dirty="0">
                          <a:effectLst/>
                        </a:rPr>
                        <a:t> </a:t>
                      </a:r>
                      <a:r>
                        <a:rPr lang="en-US" sz="1400" dirty="0">
                          <a:effectLst/>
                        </a:rPr>
                        <a:t>using</a:t>
                      </a:r>
                      <a:r>
                        <a:rPr lang="en-US" sz="1400" spc="55" dirty="0">
                          <a:effectLst/>
                        </a:rPr>
                        <a:t> </a:t>
                      </a:r>
                      <a:r>
                        <a:rPr lang="en-US" sz="1400" dirty="0">
                          <a:effectLst/>
                        </a:rPr>
                        <a:t>Registered</a:t>
                      </a:r>
                      <a:r>
                        <a:rPr lang="en-US" sz="1400" spc="75" dirty="0">
                          <a:effectLst/>
                        </a:rPr>
                        <a:t> </a:t>
                      </a:r>
                      <a:r>
                        <a:rPr lang="en-US" sz="1400" dirty="0">
                          <a:effectLst/>
                        </a:rPr>
                        <a:t>Credentials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64895177"/>
                  </a:ext>
                </a:extLst>
              </a:tr>
              <a:tr h="843371">
                <a:tc>
                  <a:txBody>
                    <a:bodyPr/>
                    <a:lstStyle/>
                    <a:p>
                      <a:pPr marL="71120"/>
                      <a:r>
                        <a:rPr lang="en-US" sz="1400">
                          <a:effectLst/>
                        </a:rPr>
                        <a:t>Sent</a:t>
                      </a:r>
                      <a:r>
                        <a:rPr lang="en-US" sz="1400" spc="-40">
                          <a:effectLst/>
                        </a:rPr>
                        <a:t> </a:t>
                      </a:r>
                      <a:r>
                        <a:rPr lang="en-US" sz="1400">
                          <a:effectLst/>
                        </a:rPr>
                        <a:t>Request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marR="311785">
                        <a:spcAft>
                          <a:spcPts val="0"/>
                        </a:spcAft>
                      </a:pPr>
                      <a:r>
                        <a:rPr lang="en-US" sz="1400" dirty="0">
                          <a:effectLst/>
                        </a:rPr>
                        <a:t>If</a:t>
                      </a:r>
                      <a:r>
                        <a:rPr lang="en-US" sz="1400" spc="110" dirty="0">
                          <a:effectLst/>
                        </a:rPr>
                        <a:t> </a:t>
                      </a:r>
                      <a:r>
                        <a:rPr lang="en-US" sz="1400" dirty="0">
                          <a:effectLst/>
                        </a:rPr>
                        <a:t>plasma</a:t>
                      </a:r>
                      <a:r>
                        <a:rPr lang="en-US" sz="1400" spc="115" dirty="0">
                          <a:effectLst/>
                        </a:rPr>
                        <a:t> </a:t>
                      </a:r>
                      <a:r>
                        <a:rPr lang="en-US" sz="1400" dirty="0">
                          <a:effectLst/>
                        </a:rPr>
                        <a:t>is</a:t>
                      </a:r>
                      <a:r>
                        <a:rPr lang="en-US" sz="1400" spc="110" dirty="0">
                          <a:effectLst/>
                        </a:rPr>
                        <a:t> </a:t>
                      </a:r>
                      <a:r>
                        <a:rPr lang="en-US" sz="1400" dirty="0">
                          <a:effectLst/>
                        </a:rPr>
                        <a:t>required,</a:t>
                      </a:r>
                      <a:r>
                        <a:rPr lang="en-US" sz="1400" spc="110" dirty="0">
                          <a:effectLst/>
                        </a:rPr>
                        <a:t> </a:t>
                      </a:r>
                      <a:r>
                        <a:rPr lang="en-US" sz="1400" dirty="0">
                          <a:effectLst/>
                        </a:rPr>
                        <a:t>the</a:t>
                      </a:r>
                      <a:r>
                        <a:rPr lang="en-US" sz="1400" spc="90" dirty="0">
                          <a:effectLst/>
                        </a:rPr>
                        <a:t> </a:t>
                      </a:r>
                      <a:r>
                        <a:rPr lang="en-US" sz="1400" dirty="0">
                          <a:effectLst/>
                        </a:rPr>
                        <a:t>requester</a:t>
                      </a:r>
                      <a:r>
                        <a:rPr lang="en-US" sz="1400" spc="110" dirty="0">
                          <a:effectLst/>
                        </a:rPr>
                        <a:t> </a:t>
                      </a:r>
                      <a:r>
                        <a:rPr lang="en-US" sz="1400" dirty="0">
                          <a:effectLst/>
                        </a:rPr>
                        <a:t>will login and request for the blood group required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70965950"/>
                  </a:ext>
                </a:extLst>
              </a:tr>
              <a:tr h="829581">
                <a:tc>
                  <a:txBody>
                    <a:bodyPr/>
                    <a:lstStyle/>
                    <a:p>
                      <a:pPr marL="71120"/>
                      <a:r>
                        <a:rPr lang="en-US" sz="1400" dirty="0">
                          <a:effectLst/>
                        </a:rPr>
                        <a:t>Alerting</a:t>
                      </a:r>
                      <a:r>
                        <a:rPr lang="en-US" sz="1400" spc="-95" dirty="0">
                          <a:effectLst/>
                        </a:rPr>
                        <a:t> </a:t>
                      </a:r>
                      <a:r>
                        <a:rPr lang="en-US" sz="1400" dirty="0">
                          <a:effectLst/>
                        </a:rPr>
                        <a:t>Donor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spcAft>
                          <a:spcPts val="0"/>
                        </a:spcAft>
                      </a:pPr>
                      <a:r>
                        <a:rPr lang="en-US" sz="1400" dirty="0">
                          <a:effectLst/>
                        </a:rPr>
                        <a:t>An Alert email is sent to the donor of that blood group</a:t>
                      </a:r>
                      <a:endParaRPr lang="en-IN" sz="1100" dirty="0">
                        <a:effectLst/>
                      </a:endParaRPr>
                    </a:p>
                  </a:txBody>
                  <a:tcPr marL="0" marR="0" marT="0" marB="0"/>
                </a:tc>
                <a:extLst>
                  <a:ext uri="{0D108BD9-81ED-4DB2-BD59-A6C34878D82A}">
                    <a16:rowId xmlns:a16="http://schemas.microsoft.com/office/drawing/2014/main" val="2275060592"/>
                  </a:ext>
                </a:extLst>
              </a:tr>
            </a:tbl>
          </a:graphicData>
        </a:graphic>
      </p:graphicFrame>
    </p:spTree>
    <p:extLst>
      <p:ext uri="{BB962C8B-B14F-4D97-AF65-F5344CB8AC3E}">
        <p14:creationId xmlns:p14="http://schemas.microsoft.com/office/powerpoint/2010/main" val="366932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472</Words>
  <Application>Microsoft Office PowerPoint</Application>
  <PresentationFormat>Custom</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Symbol</vt:lpstr>
      <vt:lpstr>Times New Roman</vt:lpstr>
      <vt:lpstr>Wingdings</vt:lpstr>
      <vt:lpstr>Office Theme</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WORKING OF APPLICATION</vt:lpstr>
      <vt:lpstr>PowerPoint Presentation</vt:lpstr>
      <vt:lpstr>USING DB2 SERVICE</vt:lpstr>
      <vt:lpstr>PowerPoint Presentation</vt:lpstr>
      <vt:lpstr>PowerPoint Presentation</vt:lpstr>
      <vt:lpstr>Donor Application Dashboard</vt:lpstr>
      <vt:lpstr>DEMO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BALAJI</dc:creator>
  <dc:description/>
  <cp:lastModifiedBy>PRITHIVI RAJ</cp:lastModifiedBy>
  <cp:revision>10</cp:revision>
  <dcterms:created xsi:type="dcterms:W3CDTF">2022-11-18T21:51:09Z</dcterms:created>
  <dcterms:modified xsi:type="dcterms:W3CDTF">2022-11-19T06:55:06Z</dcterms:modified>
  <dc:language>en-IN</dc:language>
</cp:coreProperties>
</file>