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73" r:id="rId3"/>
    <p:sldId id="258" r:id="rId4"/>
    <p:sldId id="259" r:id="rId5"/>
    <p:sldId id="260" r:id="rId6"/>
    <p:sldId id="268" r:id="rId7"/>
    <p:sldId id="271" r:id="rId8"/>
    <p:sldId id="270" r:id="rId9"/>
    <p:sldId id="275" r:id="rId10"/>
    <p:sldId id="272" r:id="rId11"/>
    <p:sldId id="276" r:id="rId12"/>
    <p:sldId id="277" r:id="rId13"/>
    <p:sldId id="278" r:id="rId14"/>
    <p:sldId id="280" r:id="rId15"/>
    <p:sldId id="282"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90" autoAdjust="0"/>
  </p:normalViewPr>
  <p:slideViewPr>
    <p:cSldViewPr>
      <p:cViewPr>
        <p:scale>
          <a:sx n="73" d="100"/>
          <a:sy n="73" d="100"/>
        </p:scale>
        <p:origin x="-1718" y="-40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E76C7-45F6-4413-9D49-005D041B85D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E76C7-45F6-4413-9D49-005D041B85D9}" type="datetimeFigureOut">
              <a:rPr lang="en-US" smtClean="0"/>
              <a:pPr/>
              <a:t>10/18/2022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EC0E2-D968-499C-8EA3-6B5B9C6AD8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Box 6"/>
          <p:cNvSpPr txBox="1"/>
          <p:nvPr/>
        </p:nvSpPr>
        <p:spPr>
          <a:xfrm>
            <a:off x="4953000" y="4359533"/>
            <a:ext cx="4191000" cy="1846659"/>
          </a:xfrm>
          <a:prstGeom prst="rect">
            <a:avLst/>
          </a:prstGeom>
          <a:noFill/>
        </p:spPr>
        <p:txBody>
          <a:bodyPr wrap="square" rtlCol="0">
            <a:spAutoFit/>
          </a:bodyPr>
          <a:lstStyle/>
          <a:p>
            <a:r>
              <a:rPr lang="en-US" sz="2400" b="1" dirty="0">
                <a:latin typeface="Times New Roman" pitchFamily="18" charset="0"/>
                <a:cs typeface="Times New Roman" pitchFamily="18" charset="0"/>
              </a:rPr>
              <a:t>Team members,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Benazir M 	:1912004</a:t>
            </a:r>
          </a:p>
          <a:p>
            <a:r>
              <a:rPr lang="en-US" dirty="0" err="1">
                <a:latin typeface="Times New Roman" pitchFamily="18" charset="0"/>
                <a:cs typeface="Times New Roman" pitchFamily="18" charset="0"/>
              </a:rPr>
              <a:t>Ganga</a:t>
            </a:r>
            <a:r>
              <a:rPr lang="en-US" dirty="0">
                <a:latin typeface="Times New Roman" pitchFamily="18" charset="0"/>
                <a:cs typeface="Times New Roman" pitchFamily="18" charset="0"/>
              </a:rPr>
              <a:t> Devi G	:1912008</a:t>
            </a:r>
          </a:p>
          <a:p>
            <a:r>
              <a:rPr lang="en-US" dirty="0">
                <a:latin typeface="Times New Roman" pitchFamily="18" charset="0"/>
                <a:cs typeface="Times New Roman" pitchFamily="18" charset="0"/>
              </a:rPr>
              <a:t>Guru </a:t>
            </a:r>
            <a:r>
              <a:rPr lang="en-US" dirty="0" err="1">
                <a:latin typeface="Times New Roman" pitchFamily="18" charset="0"/>
                <a:cs typeface="Times New Roman" pitchFamily="18" charset="0"/>
              </a:rPr>
              <a:t>Gayathir</a:t>
            </a:r>
            <a:r>
              <a:rPr lang="en-US" dirty="0">
                <a:latin typeface="Times New Roman" pitchFamily="18" charset="0"/>
                <a:cs typeface="Times New Roman" pitchFamily="18" charset="0"/>
              </a:rPr>
              <a:t> V	:1912059</a:t>
            </a:r>
          </a:p>
          <a:p>
            <a:r>
              <a:rPr lang="en-US" dirty="0" err="1">
                <a:latin typeface="Times New Roman" pitchFamily="18" charset="0"/>
                <a:cs typeface="Times New Roman" pitchFamily="18" charset="0"/>
              </a:rPr>
              <a:t>Shruthi</a:t>
            </a:r>
            <a:r>
              <a:rPr lang="en-US" dirty="0">
                <a:latin typeface="Times New Roman" pitchFamily="18" charset="0"/>
                <a:cs typeface="Times New Roman" pitchFamily="18" charset="0"/>
              </a:rPr>
              <a:t> M	:1912027</a:t>
            </a:r>
          </a:p>
        </p:txBody>
      </p:sp>
      <p:sp>
        <p:nvSpPr>
          <p:cNvPr id="8" name="TextBox 7"/>
          <p:cNvSpPr txBox="1"/>
          <p:nvPr/>
        </p:nvSpPr>
        <p:spPr>
          <a:xfrm>
            <a:off x="757646" y="4495800"/>
            <a:ext cx="2514600" cy="1015663"/>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Mentor,</a:t>
            </a:r>
            <a:endParaRPr lang="en-US" sz="2400"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Dr.S.Dheenathayalan</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304800" y="457200"/>
            <a:ext cx="8606246" cy="1143000"/>
          </a:xfrm>
        </p:spPr>
        <p:txBody>
          <a:bodyPr>
            <a:normAutofit/>
          </a:bodyPr>
          <a:lstStyle/>
          <a:p>
            <a:pPr algn="ctr"/>
            <a:r>
              <a:rPr lang="en-IN" sz="2400" dirty="0" smtClean="0"/>
              <a:t>Ideation Phase</a:t>
            </a:r>
            <a:br>
              <a:rPr lang="en-IN" sz="2400" dirty="0" smtClean="0"/>
            </a:br>
            <a:r>
              <a:rPr lang="en-IN" sz="2400" dirty="0" smtClean="0"/>
              <a:t>Personal </a:t>
            </a:r>
            <a:r>
              <a:rPr lang="en-IN" sz="2400" dirty="0" smtClean="0"/>
              <a:t>Expenses </a:t>
            </a:r>
            <a:r>
              <a:rPr lang="en-IN" sz="2400" dirty="0" smtClean="0"/>
              <a:t>Tracker Application</a:t>
            </a:r>
            <a:endParaRPr lang="en-IN" sz="2400" dirty="0"/>
          </a:p>
        </p:txBody>
      </p:sp>
      <p:graphicFrame>
        <p:nvGraphicFramePr>
          <p:cNvPr id="9" name="Table 8"/>
          <p:cNvGraphicFramePr>
            <a:graphicFrameLocks noGrp="1"/>
          </p:cNvGraphicFramePr>
          <p:nvPr/>
        </p:nvGraphicFramePr>
        <p:xfrm>
          <a:off x="990600" y="1676400"/>
          <a:ext cx="7010400" cy="1381760"/>
        </p:xfrm>
        <a:graphic>
          <a:graphicData uri="http://schemas.openxmlformats.org/drawingml/2006/table">
            <a:tbl>
              <a:tblPr firstRow="1" bandRow="1"/>
              <a:tblGrid>
                <a:gridCol w="3505200"/>
                <a:gridCol w="3505200"/>
              </a:tblGrid>
              <a:tr h="370840">
                <a:tc>
                  <a:txBody>
                    <a:bodyPr/>
                    <a:lstStyle/>
                    <a:p>
                      <a:r>
                        <a:rPr lang="en-US" dirty="0" smtClean="0"/>
                        <a:t>Date </a:t>
                      </a:r>
                      <a:endParaRPr lang="en-US" dirty="0"/>
                    </a:p>
                  </a:txBody>
                  <a:tcPr/>
                </a:tc>
                <a:tc>
                  <a:txBody>
                    <a:bodyPr/>
                    <a:lstStyle/>
                    <a:p>
                      <a:r>
                        <a:rPr lang="en-US" dirty="0" smtClean="0"/>
                        <a:t>03 September 2022</a:t>
                      </a:r>
                      <a:endParaRPr lang="en-US" dirty="0"/>
                    </a:p>
                  </a:txBody>
                  <a:tcPr/>
                </a:tc>
              </a:tr>
              <a:tr h="370840">
                <a:tc>
                  <a:txBody>
                    <a:bodyPr/>
                    <a:lstStyle/>
                    <a:p>
                      <a:r>
                        <a:rPr lang="en-US" dirty="0" smtClean="0"/>
                        <a:t>Team ID</a:t>
                      </a:r>
                      <a:endParaRPr lang="en-US" dirty="0"/>
                    </a:p>
                  </a:txBody>
                  <a:tcPr/>
                </a:tc>
                <a:tc>
                  <a:txBody>
                    <a:bodyPr/>
                    <a:lstStyle/>
                    <a:p>
                      <a:r>
                        <a:rPr lang="en-US" dirty="0" smtClean="0"/>
                        <a:t>PNT2022TMID20031</a:t>
                      </a:r>
                      <a:endParaRPr lang="en-US" dirty="0"/>
                    </a:p>
                  </a:txBody>
                  <a:tcPr/>
                </a:tc>
              </a:tr>
              <a:tr h="370840">
                <a:tc>
                  <a:txBody>
                    <a:bodyPr/>
                    <a:lstStyle/>
                    <a:p>
                      <a:r>
                        <a:rPr lang="en-US" dirty="0" smtClean="0"/>
                        <a:t>Project Name</a:t>
                      </a:r>
                      <a:endParaRPr lang="en-US" dirty="0"/>
                    </a:p>
                  </a:txBody>
                  <a:tcPr/>
                </a:tc>
                <a:tc>
                  <a:txBody>
                    <a:bodyPr/>
                    <a:lstStyle/>
                    <a:p>
                      <a:r>
                        <a:rPr lang="en-US" dirty="0" smtClean="0"/>
                        <a:t>Personal Expenses Tracker Application</a:t>
                      </a:r>
                      <a:endParaRPr lang="en-US"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718180392"/>
              </p:ext>
            </p:extLst>
          </p:nvPr>
        </p:nvGraphicFramePr>
        <p:xfrm>
          <a:off x="381000" y="1143000"/>
          <a:ext cx="8382000" cy="515060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2870718">
                <a:tc>
                  <a:txBody>
                    <a:bodyPr/>
                    <a:lstStyle/>
                    <a:p>
                      <a:r>
                        <a:rPr lang="en-IN" sz="1800" dirty="0" smtClean="0">
                          <a:latin typeface="Times New Roman" panose="02020603050405020304" pitchFamily="18" charset="0"/>
                          <a:cs typeface="Times New Roman" panose="02020603050405020304" pitchFamily="18" charset="0"/>
                        </a:rPr>
                        <a:t>9</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itchFamily="18" charset="0"/>
                          <a:cs typeface="Times New Roman" pitchFamily="18" charset="0"/>
                        </a:rPr>
                        <a:t>Mobiwik</a:t>
                      </a:r>
                      <a:r>
                        <a:rPr lang="en-US" sz="1800" dirty="0">
                          <a:latin typeface="Times New Roman" pitchFamily="18" charset="0"/>
                          <a:cs typeface="Times New Roman" pitchFamily="18" charset="0"/>
                        </a:rPr>
                        <a:t> Expense Tracking Application</a:t>
                      </a:r>
                    </a:p>
                  </a:txBody>
                  <a:tcPr/>
                </a:tc>
                <a:tc>
                  <a:txBody>
                    <a:bodyPr/>
                    <a:lstStyle/>
                    <a:p>
                      <a:pPr algn="l"/>
                      <a:r>
                        <a:rPr lang="en-US" sz="1800" dirty="0" err="1">
                          <a:latin typeface="Times New Roman" panose="02020603050405020304" pitchFamily="18" charset="0"/>
                          <a:cs typeface="Times New Roman" panose="02020603050405020304" pitchFamily="18" charset="0"/>
                        </a:rPr>
                        <a:t>Aman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Garg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Mukul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Goel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Sagar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Mittal</a:t>
                      </a:r>
                      <a:r>
                        <a:rPr lang="en-US" sz="1800" dirty="0">
                          <a:latin typeface="Times New Roman" panose="02020603050405020304" pitchFamily="18" charset="0"/>
                          <a:cs typeface="Times New Roman" panose="02020603050405020304" pitchFamily="18" charset="0"/>
                        </a:rPr>
                        <a:t>, Mr. </a:t>
                      </a:r>
                      <a:r>
                        <a:rPr lang="en-US" sz="1800" dirty="0" err="1">
                          <a:latin typeface="Times New Roman" panose="02020603050405020304" pitchFamily="18" charset="0"/>
                          <a:cs typeface="Times New Roman" panose="02020603050405020304" pitchFamily="18" charset="0"/>
                        </a:rPr>
                        <a:t>Shekhar</a:t>
                      </a:r>
                      <a:r>
                        <a:rPr lang="en-US" sz="1800" dirty="0">
                          <a:latin typeface="Times New Roman" pitchFamily="18" charset="0"/>
                          <a:cs typeface="Times New Roman" pitchFamily="18" charset="0"/>
                        </a:rPr>
                        <a:t> Singh-April 2021</a:t>
                      </a:r>
                    </a:p>
                  </a:txBody>
                  <a:tcPr/>
                </a:tc>
                <a:tc>
                  <a:txBody>
                    <a:bodyPr/>
                    <a:lstStyle/>
                    <a:p>
                      <a:pPr marL="285750" indent="-285750" algn="just">
                        <a:buFont typeface="Wingdings" panose="05000000000000000000" pitchFamily="2" charset="2"/>
                        <a:buChar char="§"/>
                      </a:pPr>
                      <a:r>
                        <a:rPr lang="en-US" sz="1800" dirty="0">
                          <a:latin typeface="Times New Roman" pitchFamily="18" charset="0"/>
                          <a:cs typeface="Times New Roman" pitchFamily="18" charset="0"/>
                        </a:rPr>
                        <a:t>In this paper, </a:t>
                      </a:r>
                      <a:r>
                        <a:rPr lang="en-US" sz="1800" dirty="0" err="1">
                          <a:latin typeface="Times New Roman" pitchFamily="18" charset="0"/>
                          <a:cs typeface="Times New Roman" pitchFamily="18" charset="0"/>
                        </a:rPr>
                        <a:t>Mobikwik</a:t>
                      </a:r>
                      <a:r>
                        <a:rPr lang="en-US" sz="1800" dirty="0">
                          <a:latin typeface="Times New Roman" pitchFamily="18" charset="0"/>
                          <a:cs typeface="Times New Roman" pitchFamily="18" charset="0"/>
                        </a:rPr>
                        <a:t> came up with a new feature in their app called Expense Manager. </a:t>
                      </a:r>
                    </a:p>
                    <a:p>
                      <a:pPr marL="285750" indent="-285750" algn="just">
                        <a:buFont typeface="Wingdings" panose="05000000000000000000" pitchFamily="2" charset="2"/>
                        <a:buChar char="§"/>
                      </a:pPr>
                      <a:r>
                        <a:rPr lang="en-US" sz="1800" dirty="0">
                          <a:latin typeface="Times New Roman" pitchFamily="18" charset="0"/>
                          <a:cs typeface="Times New Roman" pitchFamily="18" charset="0"/>
                        </a:rPr>
                        <a:t>With this feature, you can track and manage your expenditures(expenses), savings, reminders and bill payments. </a:t>
                      </a:r>
                    </a:p>
                    <a:p>
                      <a:pPr marL="285750" indent="-285750" algn="just">
                        <a:buFont typeface="Wingdings" panose="05000000000000000000" pitchFamily="2" charset="2"/>
                        <a:buChar char="§"/>
                      </a:pPr>
                      <a:r>
                        <a:rPr lang="en-US" sz="1800" dirty="0">
                          <a:latin typeface="Times New Roman" pitchFamily="18" charset="0"/>
                          <a:cs typeface="Times New Roman" pitchFamily="18" charset="0"/>
                        </a:rPr>
                        <a:t>The main idea of developing this feature for giving users a clear picture that how much they are spending and where they are spending and when. </a:t>
                      </a:r>
                    </a:p>
                    <a:p>
                      <a:pPr marL="285750" indent="-285750" algn="just">
                        <a:buFont typeface="Wingdings" panose="05000000000000000000" pitchFamily="2" charset="2"/>
                        <a:buChar char="§"/>
                      </a:pPr>
                      <a:r>
                        <a:rPr lang="en-US" sz="1800" dirty="0">
                          <a:latin typeface="Times New Roman" pitchFamily="18" charset="0"/>
                          <a:cs typeface="Times New Roman" pitchFamily="18" charset="0"/>
                        </a:rPr>
                        <a:t>We remind them to pay their utilities and card bills before the due date by using the same platform in just one tap, instead of going any other way.</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718180392"/>
              </p:ext>
            </p:extLst>
          </p:nvPr>
        </p:nvGraphicFramePr>
        <p:xfrm>
          <a:off x="381000" y="1143000"/>
          <a:ext cx="8382000" cy="515060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2870718">
                <a:tc>
                  <a:txBody>
                    <a:bodyPr/>
                    <a:lstStyle/>
                    <a:p>
                      <a:r>
                        <a:rPr lang="en-IN" sz="1800" dirty="0" smtClean="0">
                          <a:latin typeface="Times New Roman" panose="02020603050405020304" pitchFamily="18" charset="0"/>
                          <a:cs typeface="Times New Roman" panose="02020603050405020304" pitchFamily="18" charset="0"/>
                        </a:rPr>
                        <a:t>10</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Online Income and Expense Tracker</a:t>
                      </a:r>
                    </a:p>
                    <a:p>
                      <a:endParaRPr lang="en-US" sz="1800"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T.Poojitha2 et al..,- Mar 2019</a:t>
                      </a:r>
                      <a:endParaRPr lang="en-US" sz="1800" dirty="0">
                        <a:latin typeface="Times New Roman" pitchFamily="18" charset="0"/>
                        <a:cs typeface="Times New Roman" pitchFamily="18" charset="0"/>
                      </a:endParaRPr>
                    </a:p>
                  </a:txBody>
                  <a:tcPr/>
                </a:tc>
                <a:tc>
                  <a:txBody>
                    <a:bodyPr/>
                    <a:lstStyle/>
                    <a:p>
                      <a:pPr algn="just">
                        <a:buFont typeface="Arial" pitchFamily="34" charset="0"/>
                        <a:buChar char="•"/>
                      </a:pPr>
                      <a:r>
                        <a:rPr lang="en-US" sz="1800" dirty="0" smtClean="0">
                          <a:latin typeface="Times New Roman" pitchFamily="18" charset="0"/>
                          <a:cs typeface="Times New Roman" pitchFamily="18" charset="0"/>
                        </a:rPr>
                        <a:t>In</a:t>
                      </a:r>
                      <a:r>
                        <a:rPr lang="en-US" sz="1800" baseline="0" dirty="0" smtClean="0">
                          <a:latin typeface="Times New Roman" pitchFamily="18" charset="0"/>
                          <a:cs typeface="Times New Roman" pitchFamily="18" charset="0"/>
                        </a:rPr>
                        <a:t> this paper System </a:t>
                      </a:r>
                      <a:r>
                        <a:rPr lang="en-US" sz="1800" dirty="0" smtClean="0">
                          <a:latin typeface="Times New Roman" pitchFamily="18" charset="0"/>
                          <a:cs typeface="Times New Roman" pitchFamily="18" charset="0"/>
                        </a:rPr>
                        <a:t>new Online Income and Expense Tracker  will eliminate all the demerits which was found under the existing system.</a:t>
                      </a:r>
                    </a:p>
                    <a:p>
                      <a:pPr algn="just">
                        <a:buFont typeface="Arial" pitchFamily="34" charset="0"/>
                        <a:buNone/>
                      </a:pPr>
                      <a:r>
                        <a:rPr lang="en-US" sz="1800" dirty="0" smtClean="0">
                          <a:latin typeface="Times New Roman" pitchFamily="18" charset="0"/>
                          <a:cs typeface="Times New Roman" pitchFamily="18" charset="0"/>
                        </a:rPr>
                        <a:t> </a:t>
                      </a:r>
                    </a:p>
                    <a:p>
                      <a:pPr algn="just">
                        <a:buFont typeface="Arial" pitchFamily="34" charset="0"/>
                        <a:buChar char="•"/>
                      </a:pPr>
                      <a:r>
                        <a:rPr lang="en-US" sz="1800" dirty="0" smtClean="0">
                          <a:latin typeface="Times New Roman" pitchFamily="18" charset="0"/>
                          <a:cs typeface="Times New Roman" pitchFamily="18" charset="0"/>
                        </a:rPr>
                        <a:t>Each user will be required to register on the system at registration time, the user will be provided id, which will be used to maintain the record of each unique user.</a:t>
                      </a:r>
                    </a:p>
                    <a:p>
                      <a:pPr algn="just">
                        <a:buFont typeface="Arial" pitchFamily="34" charset="0"/>
                        <a:buNone/>
                      </a:pPr>
                      <a:endParaRPr lang="en-US" sz="1800" dirty="0" smtClean="0">
                        <a:latin typeface="Times New Roman" pitchFamily="18" charset="0"/>
                        <a:cs typeface="Times New Roman" pitchFamily="18" charset="0"/>
                      </a:endParaRPr>
                    </a:p>
                    <a:p>
                      <a:pPr algn="just">
                        <a:buFont typeface="Arial" pitchFamily="34" charset="0"/>
                        <a:buChar char="•"/>
                      </a:pPr>
                      <a:r>
                        <a:rPr lang="en-US" sz="1800" dirty="0" smtClean="0">
                          <a:latin typeface="Times New Roman" pitchFamily="18" charset="0"/>
                          <a:cs typeface="Times New Roman" pitchFamily="18" charset="0"/>
                        </a:rPr>
                        <a:t> Expense Tracker project which will kept a track of Income-Expense of user on a day to day basis. </a:t>
                      </a:r>
                    </a:p>
                    <a:p>
                      <a:pPr marL="285750" indent="-285750" algn="just">
                        <a:buFont typeface="Wingdings" panose="05000000000000000000" pitchFamily="2" charset="2"/>
                        <a:buNone/>
                      </a:pP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899368790"/>
              </p:ext>
            </p:extLst>
          </p:nvPr>
        </p:nvGraphicFramePr>
        <p:xfrm>
          <a:off x="381000" y="838200"/>
          <a:ext cx="8382000" cy="566876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2870718">
                <a:tc>
                  <a:txBody>
                    <a:bodyPr/>
                    <a:lstStyle/>
                    <a:p>
                      <a:r>
                        <a:rPr lang="en-IN" sz="1800" dirty="0" smtClean="0">
                          <a:latin typeface="Times New Roman" panose="02020603050405020304" pitchFamily="18" charset="0"/>
                          <a:cs typeface="Times New Roman" panose="02020603050405020304" pitchFamily="18" charset="0"/>
                        </a:rPr>
                        <a:t>11</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Times New Roman" pitchFamily="18" charset="0"/>
                          <a:ea typeface="+mn-ea"/>
                          <a:cs typeface="Times New Roman" pitchFamily="18" charset="0"/>
                        </a:rPr>
                        <a:t>Intelligent Online Budget Tracker</a:t>
                      </a: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err="1" smtClean="0">
                          <a:solidFill>
                            <a:schemeClr val="tx1"/>
                          </a:solidFill>
                          <a:latin typeface="Times New Roman" pitchFamily="18" charset="0"/>
                          <a:ea typeface="+mn-ea"/>
                          <a:cs typeface="Times New Roman" pitchFamily="18" charset="0"/>
                        </a:rPr>
                        <a:t>Girish</a:t>
                      </a:r>
                      <a:r>
                        <a:rPr lang="en-US" sz="1800" b="0" i="0" u="none" strike="noStrike" kern="1200" dirty="0" smtClean="0">
                          <a:solidFill>
                            <a:schemeClr val="tx1"/>
                          </a:solidFill>
                          <a:latin typeface="Times New Roman" pitchFamily="18" charset="0"/>
                          <a:ea typeface="+mn-ea"/>
                          <a:cs typeface="Times New Roman" pitchFamily="18" charset="0"/>
                        </a:rPr>
                        <a:t> </a:t>
                      </a:r>
                      <a:r>
                        <a:rPr lang="en-US" sz="1800" b="0" i="0" u="none" strike="noStrike" kern="1200" dirty="0" err="1" smtClean="0">
                          <a:solidFill>
                            <a:schemeClr val="tx1"/>
                          </a:solidFill>
                          <a:latin typeface="Times New Roman" pitchFamily="18" charset="0"/>
                          <a:ea typeface="+mn-ea"/>
                          <a:cs typeface="Times New Roman" pitchFamily="18" charset="0"/>
                        </a:rPr>
                        <a:t>Bekaroo</a:t>
                      </a:r>
                      <a:r>
                        <a:rPr lang="en-US" sz="1800" b="0" i="0" u="none" strike="noStrike" kern="1200" dirty="0" smtClean="0">
                          <a:solidFill>
                            <a:schemeClr val="tx1"/>
                          </a:solidFill>
                          <a:latin typeface="Times New Roman" pitchFamily="18" charset="0"/>
                          <a:ea typeface="+mn-ea"/>
                          <a:cs typeface="Times New Roman" pitchFamily="18" charset="0"/>
                        </a:rPr>
                        <a:t> </a:t>
                      </a:r>
                      <a:r>
                        <a:rPr lang="en-US" dirty="0" smtClean="0">
                          <a:latin typeface="Times New Roman" pitchFamily="18" charset="0"/>
                          <a:cs typeface="Times New Roman" pitchFamily="18" charset="0"/>
                        </a:rPr>
                        <a:t>et al..,- </a:t>
                      </a:r>
                      <a:r>
                        <a:rPr lang="en-US" dirty="0" err="1" smtClean="0">
                          <a:latin typeface="Times New Roman" pitchFamily="18" charset="0"/>
                          <a:cs typeface="Times New Roman" pitchFamily="18" charset="0"/>
                        </a:rPr>
                        <a:t>oct</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2007</a:t>
                      </a:r>
                    </a:p>
                    <a:p>
                      <a:pPr algn="l"/>
                      <a:endParaRPr lang="en-US" sz="1800" dirty="0">
                        <a:latin typeface="Times New Roman" pitchFamily="18" charset="0"/>
                        <a:cs typeface="Times New Roman" pitchFamily="18" charset="0"/>
                      </a:endParaRPr>
                    </a:p>
                  </a:txBody>
                  <a:tcPr/>
                </a:tc>
                <a:tc>
                  <a:txBody>
                    <a:bodyPr/>
                    <a:lstStyle/>
                    <a:p>
                      <a:pPr algn="just">
                        <a:buFont typeface="Arial" pitchFamily="34" charset="0"/>
                        <a:buChar char="•"/>
                      </a:pPr>
                      <a:r>
                        <a:rPr lang="en-US" sz="1800" dirty="0" smtClean="0">
                          <a:latin typeface="Times New Roman" pitchFamily="18" charset="0"/>
                          <a:cs typeface="Times New Roman" pitchFamily="18" charset="0"/>
                        </a:rPr>
                        <a:t>In</a:t>
                      </a:r>
                      <a:r>
                        <a:rPr lang="en-US" sz="1800" baseline="0" dirty="0" smtClean="0">
                          <a:latin typeface="Times New Roman" pitchFamily="18" charset="0"/>
                          <a:cs typeface="Times New Roman" pitchFamily="18" charset="0"/>
                        </a:rPr>
                        <a:t> this paper,</a:t>
                      </a:r>
                      <a:r>
                        <a:rPr lang="en-US" sz="1800" b="0" i="0" kern="1200" baseline="0" dirty="0" smtClean="0">
                          <a:solidFill>
                            <a:schemeClr val="tx1"/>
                          </a:solidFill>
                          <a:effectLst/>
                          <a:latin typeface="Times New Roman" pitchFamily="18" charset="0"/>
                          <a:ea typeface="+mn-ea"/>
                          <a:cs typeface="Times New Roman" pitchFamily="18" charset="0"/>
                        </a:rPr>
                        <a:t> </a:t>
                      </a:r>
                      <a:r>
                        <a:rPr lang="en-US" sz="1800" b="0" i="0" kern="1200" dirty="0" smtClean="0">
                          <a:solidFill>
                            <a:schemeClr val="tx1"/>
                          </a:solidFill>
                          <a:effectLst/>
                          <a:latin typeface="Times New Roman" pitchFamily="18" charset="0"/>
                          <a:ea typeface="+mn-ea"/>
                          <a:cs typeface="Times New Roman" pitchFamily="18" charset="0"/>
                        </a:rPr>
                        <a:t>Intelligent online budget tracker  is</a:t>
                      </a:r>
                      <a:r>
                        <a:rPr lang="en-US" sz="1800" b="0" i="0" kern="1200" baseline="0" dirty="0" smtClean="0">
                          <a:solidFill>
                            <a:schemeClr val="tx1"/>
                          </a:solidFill>
                          <a:effectLst/>
                          <a:latin typeface="Times New Roman" pitchFamily="18" charset="0"/>
                          <a:ea typeface="+mn-ea"/>
                          <a:cs typeface="Times New Roman" pitchFamily="18" charset="0"/>
                        </a:rPr>
                        <a:t> </a:t>
                      </a:r>
                      <a:r>
                        <a:rPr lang="en-US" sz="1800" b="0" i="0" kern="1200" dirty="0" smtClean="0">
                          <a:solidFill>
                            <a:schemeClr val="tx1"/>
                          </a:solidFill>
                          <a:effectLst/>
                          <a:latin typeface="Times New Roman" pitchFamily="18" charset="0"/>
                          <a:ea typeface="+mn-ea"/>
                          <a:cs typeface="Times New Roman" pitchFamily="18" charset="0"/>
                        </a:rPr>
                        <a:t> efficiently manage house-hold budget. </a:t>
                      </a:r>
                    </a:p>
                    <a:p>
                      <a:pPr algn="just">
                        <a:buFont typeface="Arial" pitchFamily="34" charset="0"/>
                        <a:buNone/>
                      </a:pPr>
                      <a:endParaRPr lang="en-US" sz="1800" b="0" i="0" kern="1200" dirty="0" smtClean="0">
                        <a:solidFill>
                          <a:schemeClr val="tx1"/>
                        </a:solidFill>
                        <a:effectLst/>
                        <a:latin typeface="Times New Roman" pitchFamily="18" charset="0"/>
                        <a:ea typeface="+mn-ea"/>
                        <a:cs typeface="Times New Roman" pitchFamily="18" charset="0"/>
                      </a:endParaRPr>
                    </a:p>
                    <a:p>
                      <a:pPr algn="just">
                        <a:buFont typeface="Arial" pitchFamily="34" charset="0"/>
                        <a:buChar char="•"/>
                      </a:pPr>
                      <a:r>
                        <a:rPr lang="en-US" sz="1800" b="0" i="0" kern="1200" dirty="0" smtClean="0">
                          <a:solidFill>
                            <a:schemeClr val="tx1"/>
                          </a:solidFill>
                          <a:effectLst/>
                          <a:latin typeface="Times New Roman" pitchFamily="18" charset="0"/>
                          <a:ea typeface="+mn-ea"/>
                          <a:cs typeface="Times New Roman" pitchFamily="18" charset="0"/>
                        </a:rPr>
                        <a:t>Their system will help to plan and track household-budget related issues where members of the system can securely access it anytime from anywhere the Internet. </a:t>
                      </a:r>
                    </a:p>
                    <a:p>
                      <a:pPr algn="just">
                        <a:buFont typeface="Arial" pitchFamily="34" charset="0"/>
                        <a:buNone/>
                      </a:pPr>
                      <a:endParaRPr lang="en-US" sz="1800" b="0" i="0" kern="1200" dirty="0" smtClean="0">
                        <a:solidFill>
                          <a:schemeClr val="tx1"/>
                        </a:solidFill>
                        <a:effectLst/>
                        <a:latin typeface="Times New Roman" pitchFamily="18" charset="0"/>
                        <a:ea typeface="+mn-ea"/>
                        <a:cs typeface="Times New Roman" pitchFamily="18" charset="0"/>
                      </a:endParaRPr>
                    </a:p>
                    <a:p>
                      <a:pPr algn="just">
                        <a:buFont typeface="Arial" pitchFamily="34" charset="0"/>
                        <a:buChar char="•"/>
                      </a:pPr>
                      <a:r>
                        <a:rPr lang="en-US" sz="1800" b="0" i="0" kern="1200" dirty="0" smtClean="0">
                          <a:solidFill>
                            <a:schemeClr val="tx1"/>
                          </a:solidFill>
                          <a:effectLst/>
                          <a:latin typeface="Times New Roman" pitchFamily="18" charset="0"/>
                          <a:ea typeface="+mn-ea"/>
                          <a:cs typeface="Times New Roman" pitchFamily="18" charset="0"/>
                        </a:rPr>
                        <a:t>It</a:t>
                      </a:r>
                      <a:r>
                        <a:rPr lang="en-US" sz="1800" b="0" i="0" kern="1200" baseline="0" dirty="0" smtClean="0">
                          <a:solidFill>
                            <a:schemeClr val="tx1"/>
                          </a:solidFill>
                          <a:effectLst/>
                          <a:latin typeface="Times New Roman" pitchFamily="18" charset="0"/>
                          <a:ea typeface="+mn-ea"/>
                          <a:cs typeface="Times New Roman" pitchFamily="18" charset="0"/>
                        </a:rPr>
                        <a:t> </a:t>
                      </a:r>
                      <a:r>
                        <a:rPr lang="en-US" sz="1800" b="0" i="0" kern="1200" dirty="0" smtClean="0">
                          <a:solidFill>
                            <a:schemeClr val="tx1"/>
                          </a:solidFill>
                          <a:effectLst/>
                          <a:latin typeface="Times New Roman" pitchFamily="18" charset="0"/>
                          <a:ea typeface="+mn-ea"/>
                          <a:cs typeface="Times New Roman" pitchFamily="18" charset="0"/>
                        </a:rPr>
                        <a:t>also provides means to analyze data  charts and graphs as well as intelligently predicting future budgets and issues like bankruptcy</a:t>
                      </a:r>
                    </a:p>
                    <a:p>
                      <a:pPr algn="just"/>
                      <a:endParaRPr lang="en-US" sz="1600" dirty="0" smtClean="0">
                        <a:latin typeface="Times New Roman" pitchFamily="18" charset="0"/>
                        <a:cs typeface="Times New Roman" pitchFamily="18" charset="0"/>
                      </a:endParaRPr>
                    </a:p>
                    <a:p>
                      <a:pPr marL="285750" indent="-285750" algn="just">
                        <a:buFont typeface="Wingdings" panose="05000000000000000000" pitchFamily="2" charset="2"/>
                        <a:buNone/>
                      </a:pP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418103512"/>
              </p:ext>
            </p:extLst>
          </p:nvPr>
        </p:nvGraphicFramePr>
        <p:xfrm>
          <a:off x="304800" y="838200"/>
          <a:ext cx="8382000" cy="542492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2870718">
                <a:tc>
                  <a:txBody>
                    <a:bodyPr/>
                    <a:lstStyle/>
                    <a:p>
                      <a:r>
                        <a:rPr lang="en-IN" sz="1800" dirty="0" smtClean="0">
                          <a:latin typeface="Times New Roman" panose="02020603050405020304" pitchFamily="18" charset="0"/>
                          <a:cs typeface="Times New Roman" panose="02020603050405020304" pitchFamily="18" charset="0"/>
                        </a:rPr>
                        <a:t>12</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 Smart Approach to Track Everyday Expense </a:t>
                      </a: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itchFamily="18" charset="0"/>
                          <a:cs typeface="Times New Roman" pitchFamily="18" charset="0"/>
                        </a:rPr>
                        <a:t>Hrithik</a:t>
                      </a:r>
                      <a:r>
                        <a:rPr lang="en-US" dirty="0" smtClean="0">
                          <a:latin typeface="Times New Roman" pitchFamily="18" charset="0"/>
                          <a:cs typeface="Times New Roman" pitchFamily="18" charset="0"/>
                        </a:rPr>
                        <a:t> Gupta et al..,- Jan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2019</a:t>
                      </a:r>
                    </a:p>
                    <a:p>
                      <a:pPr algn="l"/>
                      <a:endParaRPr lang="en-US" sz="1800" dirty="0">
                        <a:latin typeface="Times New Roman" pitchFamily="18" charset="0"/>
                        <a:cs typeface="Times New Roman" pitchFamily="18" charset="0"/>
                      </a:endParaRPr>
                    </a:p>
                  </a:txBody>
                  <a:tcPr/>
                </a:tc>
                <a:tc>
                  <a:txBody>
                    <a:bodyPr/>
                    <a:lstStyle/>
                    <a:p>
                      <a:pPr algn="just">
                        <a:buFont typeface="Arial" pitchFamily="34" charset="0"/>
                        <a:buChar char="•"/>
                      </a:pPr>
                      <a:r>
                        <a:rPr lang="en-US" sz="1800" dirty="0" smtClean="0">
                          <a:latin typeface="Times New Roman" pitchFamily="18" charset="0"/>
                          <a:cs typeface="Times New Roman" pitchFamily="18" charset="0"/>
                        </a:rPr>
                        <a:t>In</a:t>
                      </a:r>
                      <a:r>
                        <a:rPr lang="en-US" sz="1800" baseline="0" dirty="0" smtClean="0">
                          <a:latin typeface="Times New Roman" pitchFamily="18" charset="0"/>
                          <a:cs typeface="Times New Roman" pitchFamily="18" charset="0"/>
                        </a:rPr>
                        <a:t> this paper, </a:t>
                      </a:r>
                      <a:r>
                        <a:rPr lang="en-US" sz="1800" dirty="0" smtClean="0">
                          <a:latin typeface="Times New Roman" pitchFamily="18" charset="0"/>
                          <a:cs typeface="Times New Roman" pitchFamily="18" charset="0"/>
                        </a:rPr>
                        <a:t>Expense Tracker is a day-to-day expense management system designed to easily and efficiently track the daily expenses of unpaid staff through a computerized system </a:t>
                      </a:r>
                    </a:p>
                    <a:p>
                      <a:pPr algn="just">
                        <a:buFont typeface="Arial" pitchFamily="34" charset="0"/>
                        <a:buNone/>
                      </a:pPr>
                      <a:endParaRPr lang="en-US" sz="1800" dirty="0" smtClean="0">
                        <a:latin typeface="Times New Roman" pitchFamily="18" charset="0"/>
                        <a:cs typeface="Times New Roman" pitchFamily="18" charset="0"/>
                      </a:endParaRPr>
                    </a:p>
                    <a:p>
                      <a:pPr algn="just">
                        <a:buFont typeface="Arial" pitchFamily="34" charset="0"/>
                        <a:buChar char="•"/>
                      </a:pPr>
                      <a:r>
                        <a:rPr lang="en-US" sz="1800" dirty="0" smtClean="0">
                          <a:latin typeface="Times New Roman" pitchFamily="18" charset="0"/>
                          <a:cs typeface="Times New Roman" pitchFamily="18" charset="0"/>
                        </a:rPr>
                        <a:t>It eliminates need for manual paper tasks that systematically maintains records and easily accesses data stored by the user.</a:t>
                      </a:r>
                    </a:p>
                    <a:p>
                      <a:pPr algn="just">
                        <a:buFont typeface="Arial" pitchFamily="34" charset="0"/>
                        <a:buNone/>
                      </a:pPr>
                      <a:endParaRPr lang="en-US" sz="1800" dirty="0" smtClean="0">
                        <a:latin typeface="Times New Roman" pitchFamily="18" charset="0"/>
                        <a:cs typeface="Times New Roman" pitchFamily="18" charset="0"/>
                      </a:endParaRPr>
                    </a:p>
                    <a:p>
                      <a:pPr algn="just">
                        <a:buFont typeface="Arial" pitchFamily="34" charset="0"/>
                        <a:buChar char="•"/>
                      </a:pPr>
                      <a:r>
                        <a:rPr lang="en-US" sz="1800" dirty="0" smtClean="0">
                          <a:latin typeface="Times New Roman" pitchFamily="18" charset="0"/>
                          <a:cs typeface="Times New Roman" pitchFamily="18" charset="0"/>
                        </a:rPr>
                        <a:t>They have tried to design the window application in such a way that the user does not have</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using this application without much effort</a:t>
                      </a:r>
                    </a:p>
                    <a:p>
                      <a:pPr marL="285750" indent="-285750" algn="just">
                        <a:buFont typeface="Wingdings" panose="05000000000000000000" pitchFamily="2" charset="2"/>
                        <a:buNone/>
                      </a:pP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843382049"/>
              </p:ext>
            </p:extLst>
          </p:nvPr>
        </p:nvGraphicFramePr>
        <p:xfrm>
          <a:off x="609600" y="657398"/>
          <a:ext cx="8153400" cy="5943600"/>
        </p:xfrm>
        <a:graphic>
          <a:graphicData uri="http://schemas.openxmlformats.org/drawingml/2006/table">
            <a:tbl>
              <a:tblPr firstRow="1" bandRow="1"/>
              <a:tblGrid>
                <a:gridCol w="830580">
                  <a:extLst>
                    <a:ext uri="{9D8B030D-6E8A-4147-A177-3AD203B41FA5}">
                      <a16:colId xmlns="" xmlns:a16="http://schemas.microsoft.com/office/drawing/2014/main" val="20000"/>
                    </a:ext>
                  </a:extLst>
                </a:gridCol>
                <a:gridCol w="1736667">
                  <a:extLst>
                    <a:ext uri="{9D8B030D-6E8A-4147-A177-3AD203B41FA5}">
                      <a16:colId xmlns="" xmlns:a16="http://schemas.microsoft.com/office/drawing/2014/main" val="20001"/>
                    </a:ext>
                  </a:extLst>
                </a:gridCol>
                <a:gridCol w="1661161">
                  <a:extLst>
                    <a:ext uri="{9D8B030D-6E8A-4147-A177-3AD203B41FA5}">
                      <a16:colId xmlns="" xmlns:a16="http://schemas.microsoft.com/office/drawing/2014/main" val="20002"/>
                    </a:ext>
                  </a:extLst>
                </a:gridCol>
                <a:gridCol w="3924992">
                  <a:extLst>
                    <a:ext uri="{9D8B030D-6E8A-4147-A177-3AD203B41FA5}">
                      <a16:colId xmlns="" xmlns:a16="http://schemas.microsoft.com/office/drawing/2014/main" val="20003"/>
                    </a:ext>
                  </a:extLst>
                </a:gridCol>
              </a:tblGrid>
              <a:tr h="1084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 xmlns:a16="http://schemas.microsoft.com/office/drawing/2014/main" val="10000"/>
                  </a:ext>
                </a:extLst>
              </a:tr>
              <a:tr h="4859482">
                <a:tc>
                  <a:txBody>
                    <a:bodyPr/>
                    <a:lstStyle/>
                    <a:p>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Family</a:t>
                      </a:r>
                      <a:r>
                        <a:rPr lang="en-US" baseline="0" dirty="0">
                          <a:latin typeface="Times New Roman" panose="02020603050405020304" pitchFamily="18" charset="0"/>
                          <a:cs typeface="Times New Roman" panose="02020603050405020304" pitchFamily="18" charset="0"/>
                        </a:rPr>
                        <a:t> Expense Manager Application in Android</a:t>
                      </a:r>
                      <a:endParaRPr lang="en-US" dirty="0">
                        <a:latin typeface="Times New Roman" pitchFamily="18" charset="0"/>
                        <a:cs typeface="Times New Roman"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Rajaprabha</a:t>
                      </a:r>
                      <a:r>
                        <a:rPr lang="en-US" sz="1800" baseline="0" dirty="0">
                          <a:latin typeface="Times New Roman" panose="02020603050405020304" pitchFamily="18" charset="0"/>
                          <a:cs typeface="Times New Roman" panose="02020603050405020304" pitchFamily="18" charset="0"/>
                        </a:rPr>
                        <a:t> M N </a:t>
                      </a:r>
                      <a:r>
                        <a:rPr lang="en-US" sz="1800" dirty="0">
                          <a:latin typeface="Times New Roman" pitchFamily="18" charset="0"/>
                          <a:cs typeface="Times New Roman" pitchFamily="18" charset="0"/>
                        </a:rPr>
                        <a:t>et al..,-2017</a:t>
                      </a:r>
                    </a:p>
                  </a:txBody>
                  <a:tcPr/>
                </a:tc>
                <a:tc>
                  <a:txBody>
                    <a:bodyPr/>
                    <a:lstStyle/>
                    <a:p>
                      <a:pPr marL="285750" indent="-285750" algn="just">
                        <a:buFont typeface="Wingdings" panose="05000000000000000000" pitchFamily="2" charset="2"/>
                        <a:buChar char="§"/>
                      </a:pPr>
                      <a:r>
                        <a:rPr lang="en-US" sz="1800" dirty="0">
                          <a:latin typeface="Times New Roman" pitchFamily="18" charset="0"/>
                          <a:cs typeface="Times New Roman" pitchFamily="18" charset="0"/>
                        </a:rPr>
                        <a:t>In</a:t>
                      </a:r>
                      <a:r>
                        <a:rPr lang="en-US" sz="1800" baseline="0" dirty="0">
                          <a:latin typeface="Times New Roman" pitchFamily="18" charset="0"/>
                          <a:cs typeface="Times New Roman" pitchFamily="18" charset="0"/>
                        </a:rPr>
                        <a:t> this paper, </a:t>
                      </a:r>
                      <a:r>
                        <a:rPr lang="en-US" sz="1800" baseline="0" dirty="0" smtClean="0">
                          <a:latin typeface="Times New Roman" pitchFamily="18" charset="0"/>
                          <a:cs typeface="Times New Roman" pitchFamily="18" charset="0"/>
                        </a:rPr>
                        <a:t>they </a:t>
                      </a:r>
                      <a:r>
                        <a:rPr lang="en-US" sz="1800" baseline="0" dirty="0">
                          <a:latin typeface="Times New Roman" pitchFamily="18" charset="0"/>
                          <a:cs typeface="Times New Roman" pitchFamily="18" charset="0"/>
                        </a:rPr>
                        <a:t>represented that </a:t>
                      </a:r>
                      <a:r>
                        <a:rPr lang="en-US" sz="1800" baseline="0" dirty="0" smtClean="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his android application monitors their own costs, family costs and incidental costs. This resembles a present day costs day book in our versatile. </a:t>
                      </a:r>
                    </a:p>
                    <a:p>
                      <a:pPr marL="285750" indent="-28575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This application helps us to monitor our every day costs, settlement points of interest, general rundown, report in detail and periodic costs subtle elements. </a:t>
                      </a:r>
                    </a:p>
                    <a:p>
                      <a:pPr marL="285750" indent="-28575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Every one of the information was put away in database and can be recovered by the client and their relatives. </a:t>
                      </a:r>
                      <a:endParaRPr lang="en-US" sz="1800" baseline="0" dirty="0" smtClean="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xmlns="" val="1013766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972203479"/>
              </p:ext>
            </p:extLst>
          </p:nvPr>
        </p:nvGraphicFramePr>
        <p:xfrm>
          <a:off x="381000" y="1397000"/>
          <a:ext cx="8382000" cy="5150602"/>
        </p:xfrm>
        <a:graphic>
          <a:graphicData uri="http://schemas.openxmlformats.org/drawingml/2006/table">
            <a:tbl>
              <a:tblPr firstRow="1" bandRow="1"/>
              <a:tblGrid>
                <a:gridCol w="8382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gridCol w="4114800">
                  <a:extLst>
                    <a:ext uri="{9D8B030D-6E8A-4147-A177-3AD203B41FA5}">
                      <a16:colId xmlns=""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 xmlns:a16="http://schemas.microsoft.com/office/drawing/2014/main" val="10000"/>
                  </a:ext>
                </a:extLst>
              </a:tr>
              <a:tr h="2870718">
                <a:tc>
                  <a:txBody>
                    <a:bodyPr/>
                    <a:lstStyle/>
                    <a:p>
                      <a:r>
                        <a:rPr lang="en-US" dirty="0" smtClean="0"/>
                        <a:t>14</a:t>
                      </a:r>
                      <a:endParaRPr lang="en-US" dirty="0"/>
                    </a:p>
                  </a:txBody>
                  <a:tcPr/>
                </a:tc>
                <a:tc>
                  <a:txBody>
                    <a:bodyPr/>
                    <a:lstStyle/>
                    <a:p>
                      <a:pPr algn="l"/>
                      <a:r>
                        <a:rPr lang="en-US" sz="1800" dirty="0">
                          <a:latin typeface="Times New Roman" panose="02020603050405020304" pitchFamily="18" charset="0"/>
                          <a:cs typeface="Times New Roman" panose="02020603050405020304" pitchFamily="18" charset="0"/>
                        </a:rPr>
                        <a:t>Expenditure</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Mangement</a:t>
                      </a:r>
                      <a:r>
                        <a:rPr lang="en-US" sz="1800" baseline="0" dirty="0">
                          <a:latin typeface="Times New Roman" panose="02020603050405020304" pitchFamily="18" charset="0"/>
                          <a:cs typeface="Times New Roman" panose="02020603050405020304" pitchFamily="18" charset="0"/>
                        </a:rPr>
                        <a:t> System</a:t>
                      </a:r>
                      <a:endParaRPr lang="en-US" sz="1800" dirty="0">
                        <a:latin typeface="Times New Roman" pitchFamily="18" charset="0"/>
                        <a:cs typeface="Times New Roman"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Dr. </a:t>
                      </a:r>
                      <a:r>
                        <a:rPr lang="en-US" sz="1800" dirty="0" err="1">
                          <a:latin typeface="Times New Roman" panose="02020603050405020304" pitchFamily="18" charset="0"/>
                          <a:cs typeface="Times New Roman" panose="02020603050405020304" pitchFamily="18" charset="0"/>
                        </a:rPr>
                        <a:t>V.Geetha</a:t>
                      </a:r>
                      <a:r>
                        <a:rPr lang="en-US" sz="1800" dirty="0">
                          <a:latin typeface="Times New Roman" pitchFamily="18" charset="0"/>
                          <a:cs typeface="Times New Roman" pitchFamily="18" charset="0"/>
                        </a:rPr>
                        <a:t> et al..,-2022</a:t>
                      </a:r>
                    </a:p>
                  </a:txBody>
                  <a:tcPr/>
                </a:tc>
                <a:tc>
                  <a:txBody>
                    <a:bodyPr/>
                    <a:lstStyle/>
                    <a:p>
                      <a:pPr marL="285750" indent="-285750" algn="just">
                        <a:buFont typeface="Wingdings" panose="05000000000000000000" pitchFamily="2" charset="2"/>
                        <a:buChar char="§"/>
                      </a:pPr>
                      <a:r>
                        <a:rPr lang="en-US" sz="1800" dirty="0">
                          <a:latin typeface="Times New Roman" pitchFamily="18" charset="0"/>
                          <a:cs typeface="Times New Roman" pitchFamily="18" charset="0"/>
                        </a:rPr>
                        <a:t>In</a:t>
                      </a:r>
                      <a:r>
                        <a:rPr lang="en-US" sz="1800" baseline="0" dirty="0">
                          <a:latin typeface="Times New Roman" pitchFamily="18" charset="0"/>
                          <a:cs typeface="Times New Roman" pitchFamily="18" charset="0"/>
                        </a:rPr>
                        <a:t> this paper, the proposed </a:t>
                      </a:r>
                      <a:r>
                        <a:rPr lang="en-US" sz="1800" baseline="0" dirty="0" smtClean="0">
                          <a:latin typeface="Times New Roman" pitchFamily="18" charset="0"/>
                          <a:cs typeface="Times New Roman" pitchFamily="18" charset="0"/>
                        </a:rPr>
                        <a:t>system that the </a:t>
                      </a:r>
                      <a:r>
                        <a:rPr lang="en-US" sz="1800" baseline="0" dirty="0">
                          <a:latin typeface="Times New Roman" pitchFamily="18" charset="0"/>
                          <a:cs typeface="Times New Roman" pitchFamily="18" charset="0"/>
                        </a:rPr>
                        <a:t>user </a:t>
                      </a:r>
                      <a:r>
                        <a:rPr lang="en-US" sz="1800" baseline="0" dirty="0" smtClean="0">
                          <a:latin typeface="Times New Roman" pitchFamily="18" charset="0"/>
                          <a:cs typeface="Times New Roman" pitchFamily="18" charset="0"/>
                        </a:rPr>
                        <a:t>had </a:t>
                      </a:r>
                      <a:r>
                        <a:rPr lang="en-US" sz="1800" baseline="0" dirty="0">
                          <a:latin typeface="Times New Roman" pitchFamily="18" charset="0"/>
                          <a:cs typeface="Times New Roman" pitchFamily="18" charset="0"/>
                        </a:rPr>
                        <a:t>more number of added features to the existing features like Weekly Budget Planner to track their expenses, Automated message Alert is generated when they cross their budget, UPI linkup to track their online </a:t>
                      </a:r>
                      <a:r>
                        <a:rPr lang="en-US" sz="1800" baseline="0" dirty="0" smtClean="0">
                          <a:latin typeface="Times New Roman" pitchFamily="18" charset="0"/>
                          <a:cs typeface="Times New Roman" pitchFamily="18" charset="0"/>
                        </a:rPr>
                        <a:t>transactions.</a:t>
                      </a:r>
                    </a:p>
                    <a:p>
                      <a:pPr marL="285750" indent="-285750" algn="just">
                        <a:buFont typeface="Wingdings" panose="05000000000000000000" pitchFamily="2" charset="2"/>
                        <a:buChar char="§"/>
                      </a:pPr>
                      <a:r>
                        <a:rPr lang="en-US" sz="1800" baseline="0" dirty="0" smtClean="0">
                          <a:latin typeface="Times New Roman" pitchFamily="18" charset="0"/>
                          <a:cs typeface="Times New Roman" pitchFamily="18" charset="0"/>
                        </a:rPr>
                        <a:t>Weekly </a:t>
                      </a:r>
                      <a:r>
                        <a:rPr lang="en-US" sz="1800" baseline="0" dirty="0">
                          <a:latin typeface="Times New Roman" pitchFamily="18" charset="0"/>
                          <a:cs typeface="Times New Roman" pitchFamily="18" charset="0"/>
                        </a:rPr>
                        <a:t>and Monthly Analysis are generated in the form of pie chart, App Authentication for security of the user. Income, Expenses, and Wish List are the three data entry choices available to the user.</a:t>
                      </a: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xmlns="" val="1839974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194441325"/>
              </p:ext>
            </p:extLst>
          </p:nvPr>
        </p:nvGraphicFramePr>
        <p:xfrm>
          <a:off x="381000" y="1143000"/>
          <a:ext cx="8534400" cy="5562600"/>
        </p:xfrm>
        <a:graphic>
          <a:graphicData uri="http://schemas.openxmlformats.org/drawingml/2006/table">
            <a:tbl>
              <a:tblPr firstRow="1" bandRow="1"/>
              <a:tblGrid>
                <a:gridCol w="853440">
                  <a:extLst>
                    <a:ext uri="{9D8B030D-6E8A-4147-A177-3AD203B41FA5}">
                      <a16:colId xmlns="" xmlns:a16="http://schemas.microsoft.com/office/drawing/2014/main" val="20000"/>
                    </a:ext>
                  </a:extLst>
                </a:gridCol>
                <a:gridCol w="1784465">
                  <a:extLst>
                    <a:ext uri="{9D8B030D-6E8A-4147-A177-3AD203B41FA5}">
                      <a16:colId xmlns="" xmlns:a16="http://schemas.microsoft.com/office/drawing/2014/main" val="20001"/>
                    </a:ext>
                  </a:extLst>
                </a:gridCol>
                <a:gridCol w="1706880">
                  <a:extLst>
                    <a:ext uri="{9D8B030D-6E8A-4147-A177-3AD203B41FA5}">
                      <a16:colId xmlns="" xmlns:a16="http://schemas.microsoft.com/office/drawing/2014/main" val="20002"/>
                    </a:ext>
                  </a:extLst>
                </a:gridCol>
                <a:gridCol w="4189615">
                  <a:extLst>
                    <a:ext uri="{9D8B030D-6E8A-4147-A177-3AD203B41FA5}">
                      <a16:colId xmlns="" xmlns:a16="http://schemas.microsoft.com/office/drawing/2014/main" val="20003"/>
                    </a:ext>
                  </a:extLst>
                </a:gridCol>
              </a:tblGrid>
              <a:tr h="11493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 xmlns:a16="http://schemas.microsoft.com/office/drawing/2014/main" val="10000"/>
                  </a:ext>
                </a:extLst>
              </a:tr>
              <a:tr h="4413212">
                <a:tc>
                  <a:txBody>
                    <a:bodyPr/>
                    <a:lstStyle/>
                    <a:p>
                      <a:r>
                        <a:rPr lang="en-IN"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GB" sz="1800" dirty="0">
                          <a:latin typeface="Times New Roman" pitchFamily="18" charset="0"/>
                          <a:cs typeface="Times New Roman" pitchFamily="18" charset="0"/>
                        </a:rPr>
                        <a:t>A</a:t>
                      </a:r>
                      <a:r>
                        <a:rPr lang="en-GB" sz="1800" baseline="0" dirty="0">
                          <a:latin typeface="Times New Roman" pitchFamily="18" charset="0"/>
                          <a:cs typeface="Times New Roman" pitchFamily="18" charset="0"/>
                        </a:rPr>
                        <a:t> Novel Expense Tracker using Statistical Analysis</a:t>
                      </a:r>
                      <a:endParaRPr lang="en-US" sz="180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Muskaan</a:t>
                      </a:r>
                      <a:r>
                        <a:rPr lang="en-US" sz="1800" dirty="0">
                          <a:latin typeface="Times New Roman" pitchFamily="18" charset="0"/>
                          <a:cs typeface="Times New Roman" pitchFamily="18" charset="0"/>
                        </a:rPr>
                        <a:t> Sharma</a:t>
                      </a:r>
                    </a:p>
                    <a:p>
                      <a:r>
                        <a:rPr lang="en-US" sz="1800" dirty="0">
                          <a:latin typeface="Times New Roman" pitchFamily="18" charset="0"/>
                          <a:cs typeface="Times New Roman" pitchFamily="18" charset="0"/>
                        </a:rPr>
                        <a:t>Et al..,- 2021</a:t>
                      </a:r>
                    </a:p>
                  </a:txBody>
                  <a:tcPr/>
                </a:tc>
                <a:tc>
                  <a:txBody>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this paper, states that system user can actually have a knowledge about their expenditure on their </a:t>
                      </a:r>
                      <a:r>
                        <a:rPr lang="en-US" sz="1800" dirty="0" smtClean="0">
                          <a:latin typeface="Times New Roman" panose="02020603050405020304" pitchFamily="18" charset="0"/>
                          <a:cs typeface="Times New Roman" panose="02020603050405020304" pitchFamily="18" charset="0"/>
                        </a:rPr>
                        <a:t>daily, </a:t>
                      </a:r>
                      <a:r>
                        <a:rPr lang="en-US" sz="1800" dirty="0">
                          <a:latin typeface="Times New Roman" panose="02020603050405020304" pitchFamily="18" charset="0"/>
                          <a:cs typeface="Times New Roman" panose="02020603050405020304" pitchFamily="18" charset="0"/>
                        </a:rPr>
                        <a:t>weekly as well as monthly basis. This systematic way of storing our information related to our expenses would help us to keep a track of our expenditure and further we do not have to do the manual stuff.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User </a:t>
                      </a:r>
                      <a:r>
                        <a:rPr lang="en-US" sz="1800" dirty="0">
                          <a:latin typeface="Times New Roman" panose="02020603050405020304" pitchFamily="18" charset="0"/>
                          <a:cs typeface="Times New Roman" panose="02020603050405020304" pitchFamily="18" charset="0"/>
                        </a:rPr>
                        <a:t>can provide his/her income to calculate the total expense per day and the results will be stored for each individual user. </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xmlns="" val="801101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838200"/>
            <a:ext cx="594360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LITERATURE SURVEY</a:t>
            </a:r>
          </a:p>
        </p:txBody>
      </p:sp>
      <p:graphicFrame>
        <p:nvGraphicFramePr>
          <p:cNvPr id="3" name="Table 2"/>
          <p:cNvGraphicFramePr>
            <a:graphicFrameLocks noGrp="1"/>
          </p:cNvGraphicFramePr>
          <p:nvPr/>
        </p:nvGraphicFramePr>
        <p:xfrm>
          <a:off x="457200" y="1600200"/>
          <a:ext cx="8382000" cy="4116944"/>
        </p:xfrm>
        <a:graphic>
          <a:graphicData uri="http://schemas.openxmlformats.org/drawingml/2006/table">
            <a:tbl>
              <a:tblPr/>
              <a:tblGrid>
                <a:gridCol w="646231">
                  <a:extLst>
                    <a:ext uri="{9D8B030D-6E8A-4147-A177-3AD203B41FA5}">
                      <a16:colId xmlns:a16="http://schemas.microsoft.com/office/drawing/2014/main" xmlns="" val="20000"/>
                    </a:ext>
                  </a:extLst>
                </a:gridCol>
                <a:gridCol w="1425510">
                  <a:extLst>
                    <a:ext uri="{9D8B030D-6E8A-4147-A177-3AD203B41FA5}">
                      <a16:colId xmlns:a16="http://schemas.microsoft.com/office/drawing/2014/main" xmlns="" val="20001"/>
                    </a:ext>
                  </a:extLst>
                </a:gridCol>
                <a:gridCol w="1662059">
                  <a:extLst>
                    <a:ext uri="{9D8B030D-6E8A-4147-A177-3AD203B41FA5}">
                      <a16:colId xmlns:a16="http://schemas.microsoft.com/office/drawing/2014/main" xmlns="" val="20002"/>
                    </a:ext>
                  </a:extLst>
                </a:gridCol>
                <a:gridCol w="4648200">
                  <a:extLst>
                    <a:ext uri="{9D8B030D-6E8A-4147-A177-3AD203B41FA5}">
                      <a16:colId xmlns:a16="http://schemas.microsoft.com/office/drawing/2014/main" xmlns="" val="20003"/>
                    </a:ext>
                  </a:extLst>
                </a:gridCol>
              </a:tblGrid>
              <a:tr h="831453">
                <a:tc>
                  <a:txBody>
                    <a:bodyPr/>
                    <a:lstStyle/>
                    <a:p>
                      <a:pPr algn="ctr" rtl="0" fontAlgn="t">
                        <a:spcBef>
                          <a:spcPts val="0"/>
                        </a:spcBef>
                        <a:spcAft>
                          <a:spcPts val="0"/>
                        </a:spcAft>
                      </a:pPr>
                      <a:endParaRPr lang="en-US" sz="1600" b="1" i="0" u="none" strike="noStrike" dirty="0">
                        <a:solidFill>
                          <a:srgbClr val="000000"/>
                        </a:solidFill>
                        <a:latin typeface="Times New Roman" pitchFamily="18" charset="0"/>
                        <a:cs typeface="Times New Roman" pitchFamily="18" charset="0"/>
                      </a:endParaRPr>
                    </a:p>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US" sz="1800" b="1" i="0" u="none" strike="noStrike" dirty="0">
                        <a:solidFill>
                          <a:srgbClr val="000000"/>
                        </a:solidFill>
                        <a:latin typeface="Times New Roman" pitchFamily="18" charset="0"/>
                        <a:cs typeface="Times New Roman" pitchFamily="18" charset="0"/>
                      </a:endParaRPr>
                    </a:p>
                    <a:p>
                      <a:pPr algn="ctr" rtl="0" fontAlgn="t">
                        <a:spcBef>
                          <a:spcPts val="0"/>
                        </a:spcBef>
                        <a:spcAft>
                          <a:spcPts val="0"/>
                        </a:spcAft>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US" sz="1800" b="1" i="0" u="none" strike="noStrike" dirty="0">
                        <a:solidFill>
                          <a:srgbClr val="000000"/>
                        </a:solidFill>
                        <a:latin typeface="Times New Roman" pitchFamily="18" charset="0"/>
                        <a:cs typeface="Times New Roman" pitchFamily="18" charset="0"/>
                      </a:endParaRPr>
                    </a:p>
                    <a:p>
                      <a:pPr algn="ctr" rtl="0" fontAlgn="t">
                        <a:spcBef>
                          <a:spcPts val="0"/>
                        </a:spcBef>
                        <a:spcAft>
                          <a:spcPts val="0"/>
                        </a:spcAft>
                      </a:pPr>
                      <a:r>
                        <a:rPr lang="en-US" sz="1800" b="1" i="0" u="none" strike="noStrike" dirty="0">
                          <a:solidFill>
                            <a:srgbClr val="000000"/>
                          </a:solidFill>
                          <a:latin typeface="Times New Roman" pitchFamily="18" charset="0"/>
                          <a:cs typeface="Times New Roman" pitchFamily="18" charset="0"/>
                        </a:rPr>
                        <a:t>Author &amp; Year of Published</a:t>
                      </a:r>
                    </a:p>
                    <a:p>
                      <a:pPr algn="ctr" rtl="0" fontAlgn="t">
                        <a:spcBef>
                          <a:spcPts val="0"/>
                        </a:spcBef>
                        <a:spcAft>
                          <a:spcPts val="0"/>
                        </a:spcAft>
                      </a:pPr>
                      <a:endParaRPr lang="en-US" sz="18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US" sz="1800" b="1" i="0" u="none" strike="noStrike" dirty="0">
                        <a:solidFill>
                          <a:srgbClr val="000000"/>
                        </a:solidFill>
                        <a:latin typeface="Times New Roman" pitchFamily="18" charset="0"/>
                        <a:cs typeface="Times New Roman" pitchFamily="18" charset="0"/>
                      </a:endParaRPr>
                    </a:p>
                    <a:p>
                      <a:pPr algn="ctr" rtl="0" fontAlgn="t">
                        <a:spcBef>
                          <a:spcPts val="0"/>
                        </a:spcBef>
                        <a:spcAft>
                          <a:spcPts val="0"/>
                        </a:spcAft>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xmlns="" val="10000"/>
                  </a:ext>
                </a:extLst>
              </a:tr>
              <a:tr h="2366441">
                <a:tc>
                  <a:txBody>
                    <a:bodyPr/>
                    <a:lstStyle/>
                    <a:p>
                      <a:pPr rtl="0" fontAlgn="t">
                        <a:spcBef>
                          <a:spcPts val="0"/>
                        </a:spcBef>
                        <a:spcAft>
                          <a:spcPts val="0"/>
                        </a:spcAft>
                      </a:pPr>
                      <a:r>
                        <a:rPr lang="en-US" sz="1300" b="0" i="0" u="none" strike="noStrike">
                          <a:solidFill>
                            <a:srgbClr val="000000"/>
                          </a:solidFill>
                          <a:latin typeface="Arial"/>
                        </a:rPr>
                        <a:t>1.</a:t>
                      </a:r>
                      <a:endParaRPr lang="en-US" sz="160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latin typeface="Times New Roman" pitchFamily="18" charset="0"/>
                          <a:ea typeface="+mn-ea"/>
                          <a:cs typeface="Times New Roman" pitchFamily="18" charset="0"/>
                        </a:rPr>
                        <a:t>Expense Tracker</a:t>
                      </a:r>
                    </a:p>
                    <a:p>
                      <a:pPr rtl="0" fontAlgn="t">
                        <a:spcBef>
                          <a:spcPts val="0"/>
                        </a:spcBef>
                        <a:spcAft>
                          <a:spcPts val="0"/>
                        </a:spcAft>
                      </a:pPr>
                      <a:endParaRPr lang="en-US" sz="2000" dirty="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800" b="0" i="0" kern="1200" dirty="0" err="1">
                          <a:solidFill>
                            <a:schemeClr val="tx1"/>
                          </a:solidFill>
                          <a:latin typeface="Times New Roman" pitchFamily="18" charset="0"/>
                          <a:ea typeface="+mn-ea"/>
                          <a:cs typeface="Times New Roman" pitchFamily="18" charset="0"/>
                        </a:rPr>
                        <a:t>Praphulla</a:t>
                      </a:r>
                      <a:r>
                        <a:rPr lang="en-US" sz="1800" b="0" i="0" kern="1200" dirty="0">
                          <a:solidFill>
                            <a:schemeClr val="tx1"/>
                          </a:solidFill>
                          <a:latin typeface="Times New Roman" pitchFamily="18" charset="0"/>
                          <a:ea typeface="+mn-ea"/>
                          <a:cs typeface="Times New Roman" pitchFamily="18" charset="0"/>
                        </a:rPr>
                        <a:t> S. </a:t>
                      </a:r>
                      <a:r>
                        <a:rPr lang="en-US" sz="1800" b="0" i="0" kern="1200" dirty="0" err="1">
                          <a:solidFill>
                            <a:schemeClr val="tx1"/>
                          </a:solidFill>
                          <a:latin typeface="Times New Roman" pitchFamily="18" charset="0"/>
                          <a:ea typeface="+mn-ea"/>
                          <a:cs typeface="Times New Roman" pitchFamily="18" charset="0"/>
                        </a:rPr>
                        <a:t>Kherade</a:t>
                      </a:r>
                      <a:r>
                        <a:rPr lang="en-US" sz="1800" b="0" i="0" kern="1200" baseline="0" dirty="0">
                          <a:solidFill>
                            <a:schemeClr val="tx1"/>
                          </a:solidFill>
                          <a:latin typeface="Times New Roman" pitchFamily="18" charset="0"/>
                          <a:ea typeface="+mn-ea"/>
                          <a:cs typeface="Times New Roman" pitchFamily="18" charset="0"/>
                        </a:rPr>
                        <a:t> </a:t>
                      </a:r>
                    </a:p>
                    <a:p>
                      <a:pPr rtl="0" fontAlgn="t">
                        <a:spcBef>
                          <a:spcPts val="0"/>
                        </a:spcBef>
                        <a:spcAft>
                          <a:spcPts val="0"/>
                        </a:spcAft>
                      </a:pPr>
                      <a:r>
                        <a:rPr lang="en-US" sz="1800" b="0" i="0" kern="1200" baseline="0" dirty="0">
                          <a:solidFill>
                            <a:schemeClr val="tx1"/>
                          </a:solidFill>
                          <a:latin typeface="Times New Roman" pitchFamily="18" charset="0"/>
                          <a:ea typeface="+mn-ea"/>
                          <a:cs typeface="Times New Roman" pitchFamily="18" charset="0"/>
                        </a:rPr>
                        <a:t>et al..,-</a:t>
                      </a:r>
                      <a:r>
                        <a:rPr lang="en-US" sz="1800" b="0" i="0" kern="1200" dirty="0">
                          <a:solidFill>
                            <a:schemeClr val="tx1"/>
                          </a:solidFill>
                          <a:latin typeface="Times New Roman" pitchFamily="18" charset="0"/>
                          <a:ea typeface="+mn-ea"/>
                          <a:cs typeface="Times New Roman" pitchFamily="18" charset="0"/>
                        </a:rPr>
                        <a:t>2021</a:t>
                      </a:r>
                      <a:endParaRPr lang="pt-BR" sz="1600"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In the paper, suggests an android app which was used to track the daily expenses of the user .</a:t>
                      </a:r>
                    </a:p>
                    <a:p>
                      <a:pPr algn="just" rtl="0" fontAlgn="t">
                        <a:spcBef>
                          <a:spcPts val="0"/>
                        </a:spcBef>
                        <a:spcAft>
                          <a:spcPts val="0"/>
                        </a:spcAft>
                      </a:pPr>
                      <a:endParaRPr lang="en-US" sz="1800" b="0" i="0" kern="1200" dirty="0">
                        <a:solidFill>
                          <a:schemeClr val="tx1"/>
                        </a:solidFill>
                        <a:latin typeface="Times New Roman" pitchFamily="18" charset="0"/>
                        <a:ea typeface="+mn-ea"/>
                        <a:cs typeface="Times New Roman" pitchFamily="18" charset="0"/>
                      </a:endParaRPr>
                    </a:p>
                    <a:p>
                      <a:pPr algn="just" rtl="0" fontAlgn="t">
                        <a:spcBef>
                          <a:spcPts val="0"/>
                        </a:spcBef>
                        <a:spcAft>
                          <a:spcPts val="0"/>
                        </a:spcAf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It was liked digital recorded keeping which kept the records of expenses done by an user .</a:t>
                      </a:r>
                    </a:p>
                    <a:p>
                      <a:pPr algn="just" rtl="0" fontAlgn="t">
                        <a:spcBef>
                          <a:spcPts val="0"/>
                        </a:spcBef>
                        <a:spcAft>
                          <a:spcPts val="0"/>
                        </a:spcAft>
                      </a:pPr>
                      <a:endParaRPr lang="en-US" sz="1800" b="0" i="0" kern="1200" dirty="0">
                        <a:solidFill>
                          <a:schemeClr val="tx1"/>
                        </a:solidFill>
                        <a:latin typeface="Times New Roman" pitchFamily="18" charset="0"/>
                        <a:ea typeface="+mn-ea"/>
                        <a:cs typeface="Times New Roman" pitchFamily="18" charset="0"/>
                      </a:endParaRPr>
                    </a:p>
                    <a:p>
                      <a:pPr algn="just" rtl="0" fontAlgn="t">
                        <a:spcBef>
                          <a:spcPts val="0"/>
                        </a:spcBef>
                        <a:spcAft>
                          <a:spcPts val="0"/>
                        </a:spcAf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The application kept the track of the income and expenses both of user on a day-to-day basis.</a:t>
                      </a:r>
                      <a:r>
                        <a:rPr lang="en-US" sz="1800" dirty="0"/>
                        <a:t/>
                      </a:r>
                      <a:br>
                        <a:rPr lang="en-US" sz="1800" dirty="0"/>
                      </a:br>
                      <a:r>
                        <a:rPr lang="en-US" sz="1800" dirty="0"/>
                        <a:t/>
                      </a:r>
                      <a:br>
                        <a:rPr lang="en-US" sz="1800" dirty="0"/>
                      </a:br>
                      <a:endParaRPr lang="en-US" sz="1800" dirty="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1000" y="1397000"/>
          <a:ext cx="8382000" cy="432764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2870718">
                <a:tc>
                  <a:txBody>
                    <a:bodyPr/>
                    <a:lstStyle/>
                    <a:p>
                      <a:r>
                        <a:rPr lang="en-US" sz="1800" dirty="0">
                          <a:latin typeface="Times New Roman" pitchFamily="18" charset="0"/>
                          <a:cs typeface="Times New Roman"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Times New Roman" pitchFamily="18" charset="0"/>
                          <a:ea typeface="+mn-ea"/>
                          <a:cs typeface="Times New Roman" pitchFamily="18" charset="0"/>
                        </a:rPr>
                        <a:t>Expense Manager Application</a:t>
                      </a:r>
                    </a:p>
                    <a:p>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 </a:t>
                      </a:r>
                      <a:r>
                        <a:rPr lang="en-US" sz="1800" dirty="0" err="1">
                          <a:latin typeface="Times New Roman" pitchFamily="18" charset="0"/>
                          <a:cs typeface="Times New Roman" pitchFamily="18" charset="0"/>
                        </a:rPr>
                        <a:t>Velumurugan</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et al..,-2020</a:t>
                      </a:r>
                    </a:p>
                  </a:txBody>
                  <a:tcPr/>
                </a:tc>
                <a:tc>
                  <a:txBody>
                    <a:bodyPr/>
                    <a:lstStyle/>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In this paper.  observed a mobile application that kept track of a user's personal expenses, the user's contribution to group expenses, top investment options, authenticated financial news, and offers from the market .</a:t>
                      </a:r>
                    </a:p>
                    <a:p>
                      <a:pPr algn="just"/>
                      <a:endParaRPr lang="en-US" sz="1800" b="0" i="0" kern="1200" dirty="0">
                        <a:solidFill>
                          <a:schemeClr val="tx1"/>
                        </a:solidFill>
                        <a:latin typeface="Times New Roman" pitchFamily="18" charset="0"/>
                        <a:ea typeface="+mn-ea"/>
                        <a:cs typeface="Times New Roman" pitchFamily="18" charset="0"/>
                      </a:endParaRPr>
                    </a:p>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It eliminates messy sticky notes, confused spreadsheets and data handling inconsistencies while giving you a better overview of expenses.</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397000"/>
          <a:ext cx="8382000" cy="4089400"/>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US" dirty="0">
                          <a:latin typeface="Times New Roman" pitchFamily="18" charset="0"/>
                          <a:cs typeface="Times New Roman" pitchFamily="18" charset="0"/>
                        </a:rPr>
                        <a:t>3</a:t>
                      </a:r>
                    </a:p>
                  </a:txBody>
                  <a:tcPr/>
                </a:tc>
                <a:tc>
                  <a:txBody>
                    <a:bodyPr/>
                    <a:lstStyle/>
                    <a:p>
                      <a:pPr algn="l"/>
                      <a:r>
                        <a:rPr lang="en-US" dirty="0">
                          <a:latin typeface="Times New Roman" pitchFamily="18" charset="0"/>
                          <a:cs typeface="Times New Roman" pitchFamily="18" charset="0"/>
                        </a:rPr>
                        <a:t>An Expense Tracking Application using Image Processing</a:t>
                      </a:r>
                    </a:p>
                  </a:txBody>
                  <a:tcPr/>
                </a:tc>
                <a:tc>
                  <a:txBody>
                    <a:bodyPr/>
                    <a:lstStyle/>
                    <a:p>
                      <a:r>
                        <a:rPr lang="en-US" dirty="0">
                          <a:latin typeface="Times New Roman" pitchFamily="18" charset="0"/>
                          <a:cs typeface="Times New Roman" pitchFamily="18" charset="0"/>
                        </a:rPr>
                        <a:t>Prof. </a:t>
                      </a:r>
                      <a:r>
                        <a:rPr lang="en-US" dirty="0" err="1">
                          <a:latin typeface="Times New Roman" pitchFamily="18" charset="0"/>
                          <a:cs typeface="Times New Roman" pitchFamily="18" charset="0"/>
                        </a:rPr>
                        <a:t>Shruti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Agrawal</a:t>
                      </a:r>
                      <a:r>
                        <a:rPr lang="en-US" baseline="0" dirty="0">
                          <a:latin typeface="Times New Roman" pitchFamily="18" charset="0"/>
                          <a:cs typeface="Times New Roman" pitchFamily="18" charset="0"/>
                        </a:rPr>
                        <a:t> et al..,-2022</a:t>
                      </a:r>
                      <a:endParaRPr lang="en-US" dirty="0">
                        <a:latin typeface="Times New Roman" pitchFamily="18" charset="0"/>
                        <a:cs typeface="Times New Roman" pitchFamily="18" charset="0"/>
                      </a:endParaRPr>
                    </a:p>
                  </a:txBody>
                  <a:tcPr/>
                </a:tc>
                <a:tc>
                  <a:txBody>
                    <a:bodyPr/>
                    <a:lstStyle/>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In this paper. represent how efficiently manage the monthly expenses. A user can set a monthly limit in the app, and the app will notify them if that limit is exceeded.</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397000"/>
          <a:ext cx="8382000" cy="432764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2870718">
                <a:tc>
                  <a:txBody>
                    <a:bodyPr/>
                    <a:lstStyle/>
                    <a:p>
                      <a:r>
                        <a:rPr lang="en-US" sz="1800" dirty="0">
                          <a:latin typeface="Times New Roman" pitchFamily="18" charset="0"/>
                          <a:cs typeface="Times New Roman" pitchFamily="18" charset="0"/>
                        </a:rPr>
                        <a:t>4</a:t>
                      </a:r>
                    </a:p>
                  </a:txBody>
                  <a:tcPr/>
                </a:tc>
                <a:tc>
                  <a:txBody>
                    <a:bodyPr/>
                    <a:lstStyle/>
                    <a:p>
                      <a:pPr algn="l"/>
                      <a:r>
                        <a:rPr lang="en-US" sz="1800" dirty="0">
                          <a:latin typeface="Times New Roman" pitchFamily="18" charset="0"/>
                          <a:cs typeface="Times New Roman" pitchFamily="18" charset="0"/>
                        </a:rPr>
                        <a:t>Budget Estimator Android Application</a:t>
                      </a:r>
                    </a:p>
                  </a:txBody>
                  <a:tcPr/>
                </a:tc>
                <a:tc>
                  <a:txBody>
                    <a:bodyPr/>
                    <a:lstStyle/>
                    <a:p>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Joshi et al..,-2019</a:t>
                      </a:r>
                    </a:p>
                  </a:txBody>
                  <a:tcPr/>
                </a:tc>
                <a:tc>
                  <a:txBody>
                    <a:bodyPr/>
                    <a:lstStyle/>
                    <a:p>
                      <a:pPr algn="just">
                        <a:buFont typeface="Wingdings" pitchFamily="2" charset="2"/>
                        <a:buChar char="§"/>
                      </a:pPr>
                      <a:r>
                        <a:rPr lang="en-US" sz="1800" dirty="0">
                          <a:latin typeface="Times New Roman" pitchFamily="18" charset="0"/>
                          <a:cs typeface="Times New Roman" pitchFamily="18" charset="0"/>
                        </a:rPr>
                        <a:t>In</a:t>
                      </a:r>
                      <a:r>
                        <a:rPr lang="en-US" sz="1800" baseline="0" dirty="0">
                          <a:latin typeface="Times New Roman" pitchFamily="18" charset="0"/>
                          <a:cs typeface="Times New Roman" pitchFamily="18" charset="0"/>
                        </a:rPr>
                        <a:t> this paper. Allowed mobile application Expenses system uses Google Places, and based on the location of the user, it checks for available stores within the area, and provides a notification for offers. </a:t>
                      </a:r>
                    </a:p>
                    <a:p>
                      <a:pPr algn="just">
                        <a:buFont typeface="Wingdings" pitchFamily="2" charset="2"/>
                        <a:buChar char="§"/>
                      </a:pPr>
                      <a:endParaRPr lang="en-US" sz="1800" baseline="0" dirty="0">
                        <a:latin typeface="Times New Roman" pitchFamily="18" charset="0"/>
                        <a:cs typeface="Times New Roman" pitchFamily="18" charset="0"/>
                      </a:endParaRPr>
                    </a:p>
                    <a:p>
                      <a:pPr algn="just">
                        <a:buFont typeface="Wingdings" pitchFamily="2" charset="2"/>
                        <a:buChar char="§"/>
                      </a:pPr>
                      <a:r>
                        <a:rPr lang="en-US" sz="1800" baseline="0" dirty="0">
                          <a:latin typeface="Times New Roman" pitchFamily="18" charset="0"/>
                          <a:cs typeface="Times New Roman" pitchFamily="18" charset="0"/>
                        </a:rPr>
                        <a:t>In terms of security design, this system may implement a login authentication that involves sending an OTP message to your mobile device, which may increase user confidence.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397000"/>
          <a:ext cx="8382000" cy="4327642"/>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2870718">
                <a:tc>
                  <a:txBody>
                    <a:bodyPr/>
                    <a:lstStyle/>
                    <a:p>
                      <a:r>
                        <a:rPr lang="en-US" sz="1800" dirty="0">
                          <a:latin typeface="Times New Roman" pitchFamily="18" charset="0"/>
                          <a:cs typeface="Times New Roman"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Times New Roman" pitchFamily="18" charset="0"/>
                          <a:ea typeface="+mn-ea"/>
                          <a:cs typeface="Times New Roman" pitchFamily="18" charset="0"/>
                        </a:rPr>
                        <a:t>Analytical expense management system</a:t>
                      </a:r>
                    </a:p>
                    <a:p>
                      <a:endParaRPr lang="en-US" sz="1800" b="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Zenki</a:t>
                      </a:r>
                      <a:r>
                        <a:rPr lang="en-US" sz="1800" baseline="0" dirty="0">
                          <a:latin typeface="Times New Roman" pitchFamily="18" charset="0"/>
                          <a:cs typeface="Times New Roman" pitchFamily="18" charset="0"/>
                        </a:rPr>
                        <a:t> </a:t>
                      </a:r>
                      <a:r>
                        <a:rPr lang="en-US" sz="1800" baseline="0" dirty="0" err="1">
                          <a:latin typeface="Times New Roman" pitchFamily="18" charset="0"/>
                          <a:cs typeface="Times New Roman" pitchFamily="18" charset="0"/>
                        </a:rPr>
                        <a:t>Bozkus</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et al..,-2009</a:t>
                      </a:r>
                    </a:p>
                  </a:txBody>
                  <a:tcPr/>
                </a:tc>
                <a:tc>
                  <a:txBody>
                    <a:bodyPr/>
                    <a:lstStyle/>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In this paper.  allowed the elaboration of multiple users. A number of expense management systems were still in their infancy on the web.</a:t>
                      </a:r>
                    </a:p>
                    <a:p>
                      <a:pPr algn="just"/>
                      <a:endParaRPr lang="en-US" sz="1800" b="0" i="0" kern="1200" dirty="0">
                        <a:solidFill>
                          <a:schemeClr val="tx1"/>
                        </a:solidFill>
                        <a:latin typeface="Times New Roman" pitchFamily="18" charset="0"/>
                        <a:ea typeface="+mn-ea"/>
                        <a:cs typeface="Times New Roman" pitchFamily="18" charset="0"/>
                      </a:endParaRPr>
                    </a:p>
                    <a:p>
                      <a:pPr algn="just">
                        <a:buFont typeface="Wingdings" pitchFamily="2" charset="2"/>
                        <a:buChar char="§"/>
                      </a:pPr>
                      <a:r>
                        <a:rPr lang="en-US" sz="1800" b="0" i="0" kern="1200" dirty="0">
                          <a:solidFill>
                            <a:schemeClr val="tx1"/>
                          </a:solidFill>
                          <a:latin typeface="Times New Roman" pitchFamily="18" charset="0"/>
                          <a:ea typeface="+mn-ea"/>
                          <a:cs typeface="Times New Roman" pitchFamily="18" charset="0"/>
                        </a:rPr>
                        <a:t>These solutions were quite simple as they mainly collected the information related to the expenses and may proposed a simple aggregation.  The result was closed to what an excel sheet provides.</a:t>
                      </a:r>
                    </a:p>
                    <a:p>
                      <a:pPr algn="just"/>
                      <a:endParaRPr lang="en-US" sz="1800" b="0" i="0" kern="1200" dirty="0">
                        <a:solidFill>
                          <a:schemeClr val="tx1"/>
                        </a:solidFill>
                        <a:latin typeface="+mn-lt"/>
                        <a:ea typeface="+mn-ea"/>
                        <a:cs typeface="+mn-cs"/>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311909123"/>
              </p:ext>
            </p:extLst>
          </p:nvPr>
        </p:nvGraphicFramePr>
        <p:xfrm>
          <a:off x="381000" y="1143000"/>
          <a:ext cx="8382000" cy="4089400"/>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xmlns="" val="10000"/>
                  </a:ext>
                </a:extLst>
              </a:tr>
              <a:tr h="2870718">
                <a:tc>
                  <a:txBody>
                    <a:bodyPr/>
                    <a:lstStyle/>
                    <a:p>
                      <a:r>
                        <a:rPr lang="en-IN" dirty="0"/>
                        <a:t>6</a:t>
                      </a:r>
                      <a:endParaRPr lang="en-US" dirty="0"/>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Expense Tracker App</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Aradhya</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Rawat</a:t>
                      </a:r>
                      <a:r>
                        <a:rPr lang="en-US" sz="1600" dirty="0" err="1">
                          <a:latin typeface="Times New Roman" pitchFamily="18" charset="0"/>
                          <a:cs typeface="Times New Roman" pitchFamily="18" charset="0"/>
                        </a:rPr>
                        <a:t>Et</a:t>
                      </a:r>
                      <a:r>
                        <a:rPr lang="en-US" sz="1600" dirty="0">
                          <a:latin typeface="Times New Roman" pitchFamily="18" charset="0"/>
                          <a:cs typeface="Times New Roman" pitchFamily="18" charset="0"/>
                        </a:rPr>
                        <a:t> al..,-2022</a:t>
                      </a:r>
                    </a:p>
                    <a:p>
                      <a:pPr algn="l"/>
                      <a:endParaRPr lang="en-US" sz="1600" dirty="0">
                        <a:latin typeface="Times New Roman" pitchFamily="18" charset="0"/>
                        <a:cs typeface="Times New Roman" pitchFamily="18" charset="0"/>
                      </a:endParaRPr>
                    </a:p>
                  </a:txBody>
                  <a:tcPr/>
                </a:tc>
                <a:tc>
                  <a:txBody>
                    <a:bodyPr/>
                    <a:lstStyle/>
                    <a:p>
                      <a:pPr algn="just">
                        <a:buFont typeface="Wingdings" pitchFamily="2" charset="2"/>
                        <a:buChar char="§"/>
                      </a:pPr>
                      <a:r>
                        <a:rPr lang="en-US" sz="1600" dirty="0">
                          <a:latin typeface="Times New Roman" pitchFamily="18" charset="0"/>
                          <a:cs typeface="Times New Roman" pitchFamily="18" charset="0"/>
                        </a:rPr>
                        <a:t>In this paper, </a:t>
                      </a:r>
                      <a:r>
                        <a:rPr lang="en-US" sz="1600" b="0" i="0" kern="1200" dirty="0">
                          <a:solidFill>
                            <a:schemeClr val="tx1"/>
                          </a:solidFill>
                          <a:effectLst/>
                          <a:latin typeface="Times New Roman" pitchFamily="18" charset="0"/>
                          <a:ea typeface="+mn-ea"/>
                          <a:cs typeface="Times New Roman" pitchFamily="18" charset="0"/>
                        </a:rPr>
                        <a:t>daily expense tracker</a:t>
                      </a:r>
                      <a:r>
                        <a:rPr lang="en-US" sz="1600" b="0" i="0" kern="1200" baseline="0" dirty="0">
                          <a:solidFill>
                            <a:schemeClr val="tx1"/>
                          </a:solidFill>
                          <a:effectLst/>
                          <a:latin typeface="Times New Roman" pitchFamily="18" charset="0"/>
                          <a:ea typeface="+mn-ea"/>
                          <a:cs typeface="Times New Roman" pitchFamily="18" charset="0"/>
                        </a:rPr>
                        <a:t> </a:t>
                      </a:r>
                      <a:r>
                        <a:rPr lang="en-US" sz="1600" b="0" i="0" kern="1200" dirty="0">
                          <a:solidFill>
                            <a:schemeClr val="tx1"/>
                          </a:solidFill>
                          <a:effectLst/>
                          <a:latin typeface="Times New Roman" pitchFamily="18" charset="0"/>
                          <a:ea typeface="+mn-ea"/>
                          <a:cs typeface="Times New Roman" pitchFamily="18" charset="0"/>
                        </a:rPr>
                        <a:t>can help the people to track income-expense day to day and making life tension free.</a:t>
                      </a:r>
                    </a:p>
                    <a:p>
                      <a:pPr algn="just"/>
                      <a:endParaRPr lang="en-US" sz="1600" b="0" i="0" kern="1200" dirty="0">
                        <a:solidFill>
                          <a:schemeClr val="tx1"/>
                        </a:solidFill>
                        <a:effectLst/>
                        <a:latin typeface="Times New Roman" pitchFamily="18" charset="0"/>
                        <a:ea typeface="+mn-ea"/>
                        <a:cs typeface="Times New Roman" pitchFamily="18" charset="0"/>
                      </a:endParaRPr>
                    </a:p>
                    <a:p>
                      <a:pPr algn="just">
                        <a:buFont typeface="Wingdings" pitchFamily="2" charset="2"/>
                        <a:buChar char="§"/>
                      </a:pPr>
                      <a:r>
                        <a:rPr lang="en-US" sz="1600" b="0" i="0" kern="1200" dirty="0">
                          <a:solidFill>
                            <a:schemeClr val="tx1"/>
                          </a:solidFill>
                          <a:effectLst/>
                          <a:latin typeface="Times New Roman" pitchFamily="18" charset="0"/>
                          <a:ea typeface="+mn-ea"/>
                          <a:cs typeface="Times New Roman" pitchFamily="18" charset="0"/>
                        </a:rPr>
                        <a:t>Daily expense tracker helps the user to avoid unexpected expenses and bad</a:t>
                      </a:r>
                      <a:r>
                        <a:rPr lang="en-US" sz="1600" b="0" i="0" kern="1200" baseline="0" dirty="0">
                          <a:solidFill>
                            <a:schemeClr val="tx1"/>
                          </a:solidFill>
                          <a:effectLst/>
                          <a:latin typeface="Times New Roman" pitchFamily="18" charset="0"/>
                          <a:ea typeface="+mn-ea"/>
                          <a:cs typeface="Times New Roman" pitchFamily="18" charset="0"/>
                        </a:rPr>
                        <a:t> </a:t>
                      </a:r>
                      <a:r>
                        <a:rPr lang="en-US" sz="1600" b="0" i="0" kern="1200" dirty="0">
                          <a:solidFill>
                            <a:schemeClr val="tx1"/>
                          </a:solidFill>
                          <a:effectLst/>
                          <a:latin typeface="Times New Roman" pitchFamily="18" charset="0"/>
                          <a:ea typeface="+mn-ea"/>
                          <a:cs typeface="Times New Roman" pitchFamily="18" charset="0"/>
                        </a:rPr>
                        <a:t>financial situations. This Project will save time and provide a responsible lifestyle.</a:t>
                      </a:r>
                    </a:p>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58909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295400"/>
          <a:ext cx="8382000" cy="4876282"/>
        </p:xfrm>
        <a:graphic>
          <a:graphicData uri="http://schemas.openxmlformats.org/drawingml/2006/table">
            <a:tbl>
              <a:tblPr firstRow="1" bandRow="1"/>
              <a:tblGrid>
                <a:gridCol w="838200"/>
                <a:gridCol w="1752600"/>
                <a:gridCol w="1676400"/>
                <a:gridCol w="4114800"/>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r>
              <a:tr h="2870718">
                <a:tc>
                  <a:txBody>
                    <a:bodyPr/>
                    <a:lstStyle/>
                    <a:p>
                      <a:r>
                        <a:rPr lang="en-IN" sz="1800" dirty="0" smtClean="0">
                          <a:latin typeface="Times New Roman" pitchFamily="18" charset="0"/>
                          <a:cs typeface="Times New Roman" pitchFamily="18" charset="0"/>
                        </a:rPr>
                        <a:t>7</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Personalized Expense Managing Assistant Using Android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itchFamily="18" charset="0"/>
                          <a:cs typeface="Times New Roman" pitchFamily="18" charset="0"/>
                        </a:rPr>
                        <a:t>N.ZahiraJahan</a:t>
                      </a:r>
                      <a:r>
                        <a:rPr lang="en-US" sz="1800" dirty="0">
                          <a:latin typeface="Times New Roman" pitchFamily="18" charset="0"/>
                          <a:cs typeface="Times New Roman" pitchFamily="18" charset="0"/>
                        </a:rPr>
                        <a:t> Et al..,- Mar- Apr 2016</a:t>
                      </a:r>
                    </a:p>
                    <a:p>
                      <a:pPr algn="l"/>
                      <a:endParaRPr lang="en-US" sz="1800" dirty="0">
                        <a:latin typeface="Times New Roman" pitchFamily="18" charset="0"/>
                        <a:cs typeface="Times New Roman" pitchFamily="18" charset="0"/>
                      </a:endParaRPr>
                    </a:p>
                  </a:txBody>
                  <a:tcPr/>
                </a:tc>
                <a:tc>
                  <a:txBody>
                    <a:bodyPr/>
                    <a:lstStyle/>
                    <a:p>
                      <a:pPr algn="just">
                        <a:buFont typeface="Wingdings" pitchFamily="2" charset="2"/>
                        <a:buChar char="§"/>
                      </a:pPr>
                      <a:r>
                        <a:rPr lang="en-US" sz="1800" dirty="0">
                          <a:latin typeface="Times New Roman" pitchFamily="18" charset="0"/>
                          <a:cs typeface="Times New Roman" pitchFamily="18" charset="0"/>
                        </a:rPr>
                        <a:t>In this paper, Mobile applications stood top among usability and user convenience. Many applications are available in the market to manage personal and group expenses. </a:t>
                      </a:r>
                      <a:endParaRPr lang="en-US" sz="1800" dirty="0" smtClean="0">
                        <a:latin typeface="Times New Roman" pitchFamily="18" charset="0"/>
                        <a:cs typeface="Times New Roman" pitchFamily="18" charset="0"/>
                      </a:endParaRPr>
                    </a:p>
                    <a:p>
                      <a:pPr algn="just">
                        <a:buFont typeface="Wingdings" pitchFamily="2" charset="2"/>
                        <a:buChar char="§"/>
                      </a:pP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this project, we develop a mobile application that keeps track of user personal expenses, his/her personal contribution towards group expenses; maintain monthly incomes, recurring and </a:t>
                      </a:r>
                      <a:r>
                        <a:rPr lang="en-US" sz="1800" dirty="0" err="1">
                          <a:latin typeface="Times New Roman" pitchFamily="18" charset="0"/>
                          <a:cs typeface="Times New Roman" pitchFamily="18" charset="0"/>
                        </a:rPr>
                        <a:t>adhoc</a:t>
                      </a:r>
                      <a:r>
                        <a:rPr lang="en-US" sz="1800" dirty="0">
                          <a:latin typeface="Times New Roman" pitchFamily="18" charset="0"/>
                          <a:cs typeface="Times New Roman" pitchFamily="18" charset="0"/>
                        </a:rPr>
                        <a:t> payments. </a:t>
                      </a:r>
                      <a:endParaRPr lang="en-US" sz="1800" dirty="0" smtClean="0">
                        <a:latin typeface="Times New Roman" pitchFamily="18" charset="0"/>
                        <a:cs typeface="Times New Roman" pitchFamily="18" charset="0"/>
                      </a:endParaRPr>
                    </a:p>
                    <a:p>
                      <a:pPr algn="just">
                        <a:buFont typeface="Wingdings" pitchFamily="2" charset="2"/>
                        <a:buChar char="§"/>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provides information of "who owes who and by how much". </a:t>
                      </a:r>
                    </a:p>
                  </a:txBody>
                  <a:tcPr/>
                </a:tc>
              </a:tr>
            </a:tbl>
          </a:graphicData>
        </a:graphic>
      </p:graphicFrame>
    </p:spTree>
    <p:extLst>
      <p:ext uri="{BB962C8B-B14F-4D97-AF65-F5344CB8AC3E}">
        <p14:creationId xmlns:p14="http://schemas.microsoft.com/office/powerpoint/2010/main" xmlns="" val="115959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69108555"/>
              </p:ext>
            </p:extLst>
          </p:nvPr>
        </p:nvGraphicFramePr>
        <p:xfrm>
          <a:off x="457200" y="914400"/>
          <a:ext cx="8382000" cy="5669280"/>
        </p:xfrm>
        <a:graphic>
          <a:graphicData uri="http://schemas.openxmlformats.org/drawingml/2006/table">
            <a:tbl>
              <a:tblPr firstRow="1" bandRow="1"/>
              <a:tblGrid>
                <a:gridCol w="838200">
                  <a:extLst>
                    <a:ext uri="{9D8B030D-6E8A-4147-A177-3AD203B41FA5}">
                      <a16:colId xmlns:a16="http://schemas.microsoft.com/office/drawing/2014/main" xmlns="" val="20000"/>
                    </a:ext>
                  </a:extLst>
                </a:gridCol>
                <a:gridCol w="1752601">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4114799">
                  <a:extLst>
                    <a:ext uri="{9D8B030D-6E8A-4147-A177-3AD203B41FA5}">
                      <a16:colId xmlns:a16="http://schemas.microsoft.com/office/drawing/2014/main" xmlns="" val="20003"/>
                    </a:ext>
                  </a:extLst>
                </a:gridCol>
              </a:tblGrid>
              <a:tr h="11056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dirty="0" smtClean="0">
                        <a:solidFill>
                          <a:srgbClr val="000000"/>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smtClean="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Times New Roman" pitchFamily="18" charset="0"/>
                          <a:cs typeface="Times New Roman" pitchFamily="18" charset="0"/>
                        </a:rPr>
                        <a:t>Paper </a:t>
                      </a:r>
                      <a:r>
                        <a:rPr lang="en-US" sz="1800" b="1" i="0" u="none" strike="noStrike" dirty="0">
                          <a:solidFill>
                            <a:srgbClr val="000000"/>
                          </a:solidFill>
                          <a:latin typeface="Times New Roman" pitchFamily="18" charset="0"/>
                          <a:cs typeface="Times New Roman" pitchFamily="18" charset="0"/>
                        </a:rPr>
                        <a:t>Name</a:t>
                      </a:r>
                      <a:endParaRPr lang="en-US" sz="1800" b="1" dirty="0">
                        <a:latin typeface="Times New Roman" pitchFamily="18" charset="0"/>
                        <a:cs typeface="Times New Roman" pitchFamily="18" charset="0"/>
                      </a:endParaRPr>
                    </a:p>
                    <a:p>
                      <a:pPr algn="ct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smtClean="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Times New Roman" pitchFamily="18" charset="0"/>
                          <a:cs typeface="Times New Roman" pitchFamily="18" charset="0"/>
                        </a:rPr>
                        <a:t>Author </a:t>
                      </a:r>
                      <a:r>
                        <a:rPr lang="en-US" sz="1800" b="1" i="0" u="none" strike="noStrike" dirty="0">
                          <a:solidFill>
                            <a:srgbClr val="000000"/>
                          </a:solidFill>
                          <a:latin typeface="Times New Roman" pitchFamily="18" charset="0"/>
                          <a:cs typeface="Times New Roman" pitchFamily="18" charset="0"/>
                        </a:rPr>
                        <a:t>&amp; Year of Published</a:t>
                      </a:r>
                      <a:endParaRPr lang="en-US" sz="1800" b="1" dirty="0">
                        <a:latin typeface="Times New Roman" pitchFamily="18" charset="0"/>
                        <a:cs typeface="Times New Roman" pitchFamily="18" charset="0"/>
                      </a:endParaRPr>
                    </a:p>
                    <a:p>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smtClean="0">
                        <a:solidFill>
                          <a:srgbClr val="000000"/>
                        </a:solidFill>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sz="1800" dirty="0"/>
                    </a:p>
                  </a:txBody>
                  <a:tcPr/>
                </a:tc>
                <a:extLst>
                  <a:ext uri="{0D108BD9-81ED-4DB2-BD59-A6C34878D82A}">
                    <a16:rowId xmlns:a16="http://schemas.microsoft.com/office/drawing/2014/main" xmlns="" val="10000"/>
                  </a:ext>
                </a:extLst>
              </a:tr>
              <a:tr h="4167403">
                <a:tc>
                  <a:txBody>
                    <a:bodyPr/>
                    <a:lstStyle/>
                    <a:p>
                      <a:pPr marL="0" indent="0">
                        <a:buFont typeface="Wingdings" panose="05000000000000000000" pitchFamily="2" charset="2"/>
                        <a:buNone/>
                      </a:pPr>
                      <a:r>
                        <a:rPr lang="en-IN" sz="1800" dirty="0" smtClean="0">
                          <a:latin typeface="Times New Roman" panose="02020603050405020304" pitchFamily="18" charset="0"/>
                          <a:cs typeface="Times New Roman" panose="02020603050405020304" pitchFamily="18" charset="0"/>
                        </a:rPr>
                        <a:t>8</a:t>
                      </a:r>
                      <a:endParaRPr lang="en-US"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Wingdings" panose="05000000000000000000" pitchFamily="2" charset="2"/>
                        <a:buNone/>
                      </a:pPr>
                      <a:r>
                        <a:rPr lang="en-US" sz="1800" b="0" i="0" kern="1200" dirty="0">
                          <a:solidFill>
                            <a:schemeClr val="tx1"/>
                          </a:solidFill>
                          <a:latin typeface="Times New Roman" pitchFamily="18" charset="0"/>
                          <a:ea typeface="+mn-ea"/>
                          <a:cs typeface="Times New Roman" pitchFamily="18" charset="0"/>
                        </a:rPr>
                        <a:t>Expense Tracker Application</a:t>
                      </a:r>
                      <a:endParaRPr lang="en-US" sz="1800" dirty="0">
                        <a:latin typeface="Times New Roman" pitchFamily="18" charset="0"/>
                        <a:cs typeface="Times New Roman" pitchFamily="18" charset="0"/>
                      </a:endParaRPr>
                    </a:p>
                  </a:txBody>
                  <a:tcPr/>
                </a:tc>
                <a:tc>
                  <a:txBody>
                    <a:bodyPr/>
                    <a:lstStyle/>
                    <a:p>
                      <a:pPr marL="0" indent="0">
                        <a:buFont typeface="Wingdings" panose="05000000000000000000" pitchFamily="2" charset="2"/>
                        <a:buNone/>
                      </a:pPr>
                      <a:r>
                        <a:rPr lang="en-US" sz="1800" b="0" i="0" kern="1200" dirty="0" err="1">
                          <a:solidFill>
                            <a:schemeClr val="tx1"/>
                          </a:solidFill>
                          <a:latin typeface="Times New Roman" pitchFamily="18" charset="0"/>
                          <a:ea typeface="+mn-ea"/>
                          <a:cs typeface="Times New Roman" pitchFamily="18" charset="0"/>
                        </a:rPr>
                        <a:t>Anjali</a:t>
                      </a:r>
                      <a:r>
                        <a:rPr lang="en-US" sz="1800" b="0" i="0" kern="1200" dirty="0">
                          <a:solidFill>
                            <a:schemeClr val="tx1"/>
                          </a:solidFill>
                          <a:latin typeface="Times New Roman" pitchFamily="18" charset="0"/>
                          <a:ea typeface="+mn-ea"/>
                          <a:cs typeface="Times New Roman" pitchFamily="18" charset="0"/>
                        </a:rPr>
                        <a:t> </a:t>
                      </a:r>
                      <a:r>
                        <a:rPr lang="en-US" sz="1800" b="0" i="0" kern="1200" dirty="0" err="1">
                          <a:solidFill>
                            <a:schemeClr val="tx1"/>
                          </a:solidFill>
                          <a:latin typeface="Times New Roman" pitchFamily="18" charset="0"/>
                          <a:ea typeface="+mn-ea"/>
                          <a:cs typeface="Times New Roman" pitchFamily="18" charset="0"/>
                        </a:rPr>
                        <a:t>Kumari</a:t>
                      </a:r>
                      <a:r>
                        <a:rPr lang="en-US" sz="1800" b="0" i="0" kern="1200" dirty="0">
                          <a:solidFill>
                            <a:schemeClr val="tx1"/>
                          </a:solidFill>
                          <a:latin typeface="Times New Roman" pitchFamily="18" charset="0"/>
                          <a:ea typeface="+mn-ea"/>
                          <a:cs typeface="Times New Roman" pitchFamily="18" charset="0"/>
                        </a:rPr>
                        <a:t> -2021</a:t>
                      </a:r>
                      <a:endParaRPr lang="en-US" sz="1800" dirty="0">
                        <a:latin typeface="Times New Roman" pitchFamily="18" charset="0"/>
                        <a:cs typeface="Times New Roman" pitchFamily="18" charset="0"/>
                      </a:endParaRPr>
                    </a:p>
                  </a:txBody>
                  <a:tcPr/>
                </a:tc>
                <a:tc>
                  <a:txBody>
                    <a:bodyPr/>
                    <a:lstStyle/>
                    <a:p>
                      <a:pPr marL="285750" indent="-285750" algn="just">
                        <a:buFont typeface="Wingdings" panose="05000000000000000000" pitchFamily="2" charset="2"/>
                        <a:buChar char="§"/>
                      </a:pPr>
                      <a:r>
                        <a:rPr lang="en-US" sz="1800" dirty="0">
                          <a:latin typeface="Times New Roman" pitchFamily="18" charset="0"/>
                          <a:cs typeface="Times New Roman" pitchFamily="18" charset="0"/>
                        </a:rPr>
                        <a:t>In</a:t>
                      </a:r>
                      <a:r>
                        <a:rPr lang="en-US" sz="1800" baseline="0" dirty="0">
                          <a:latin typeface="Times New Roman" pitchFamily="18" charset="0"/>
                          <a:cs typeface="Times New Roman" pitchFamily="18" charset="0"/>
                        </a:rPr>
                        <a:t> this paper, the proposed system </a:t>
                      </a:r>
                      <a:r>
                        <a:rPr lang="en-GB" sz="1800" b="0" i="0" kern="1200" baseline="0" dirty="0">
                          <a:solidFill>
                            <a:schemeClr val="tx1"/>
                          </a:solidFill>
                          <a:effectLst/>
                          <a:latin typeface="Times New Roman" pitchFamily="18" charset="0"/>
                          <a:ea typeface="+mn-ea"/>
                          <a:cs typeface="Times New Roman" pitchFamily="18" charset="0"/>
                        </a:rPr>
                        <a:t>t</a:t>
                      </a:r>
                      <a:r>
                        <a:rPr lang="en-GB" sz="1800" b="0" i="0" kern="1200" dirty="0">
                          <a:solidFill>
                            <a:schemeClr val="tx1"/>
                          </a:solidFill>
                          <a:effectLst/>
                          <a:latin typeface="Times New Roman" pitchFamily="18" charset="0"/>
                          <a:ea typeface="+mn-ea"/>
                          <a:cs typeface="Times New Roman" pitchFamily="18" charset="0"/>
                        </a:rPr>
                        <a:t>racking daily expense isn't therefore innovative. </a:t>
                      </a:r>
                    </a:p>
                    <a:p>
                      <a:pPr marL="285750" indent="-285750" algn="just">
                        <a:buFont typeface="Wingdings" panose="05000000000000000000" pitchFamily="2" charset="2"/>
                        <a:buChar char="§"/>
                      </a:pPr>
                      <a:r>
                        <a:rPr lang="en-GB" sz="1800" b="0" i="0" kern="1200" dirty="0">
                          <a:solidFill>
                            <a:schemeClr val="tx1"/>
                          </a:solidFill>
                          <a:effectLst/>
                          <a:latin typeface="Times New Roman" pitchFamily="18" charset="0"/>
                          <a:ea typeface="+mn-ea"/>
                          <a:cs typeface="Times New Roman" pitchFamily="18" charset="0"/>
                        </a:rPr>
                        <a:t>several ancient and technological approach is found to trace our expenses and budget with their own practicality</a:t>
                      </a:r>
                      <a:r>
                        <a:rPr lang="en-GB" sz="1800" b="0" i="0" kern="1200" dirty="0" smtClean="0">
                          <a:solidFill>
                            <a:schemeClr val="tx1"/>
                          </a:solidFill>
                          <a:effectLst/>
                          <a:latin typeface="Times New Roman" pitchFamily="18" charset="0"/>
                          <a:ea typeface="+mn-ea"/>
                          <a:cs typeface="Times New Roman" pitchFamily="18" charset="0"/>
                        </a:rPr>
                        <a:t>.</a:t>
                      </a:r>
                      <a:endParaRPr lang="en-GB" sz="1800" b="0" i="0" kern="1200" dirty="0">
                        <a:solidFill>
                          <a:schemeClr val="tx1"/>
                        </a:solidFill>
                        <a:effectLst/>
                        <a:latin typeface="Times New Roman" pitchFamily="18" charset="0"/>
                        <a:ea typeface="+mn-ea"/>
                        <a:cs typeface="Times New Roman" pitchFamily="18" charset="0"/>
                      </a:endParaRPr>
                    </a:p>
                    <a:p>
                      <a:pPr marL="285750" indent="-285750" algn="just">
                        <a:buFont typeface="Wingdings" panose="05000000000000000000" pitchFamily="2" charset="2"/>
                        <a:buChar char="§"/>
                      </a:pPr>
                      <a:r>
                        <a:rPr lang="en-GB" sz="1800" b="0" i="0" kern="1200" dirty="0">
                          <a:solidFill>
                            <a:schemeClr val="tx1"/>
                          </a:solidFill>
                          <a:effectLst/>
                          <a:latin typeface="Times New Roman" pitchFamily="18" charset="0"/>
                          <a:ea typeface="+mn-ea"/>
                          <a:cs typeface="Times New Roman" pitchFamily="18" charset="0"/>
                        </a:rPr>
                        <a:t> These days we've been writing our expenditure in a very register to calculate the profit or saving. </a:t>
                      </a:r>
                    </a:p>
                    <a:p>
                      <a:pPr marL="285750" indent="-285750" algn="just">
                        <a:buFont typeface="Wingdings" panose="05000000000000000000" pitchFamily="2" charset="2"/>
                        <a:buChar char="§"/>
                      </a:pPr>
                      <a:r>
                        <a:rPr lang="en-GB" sz="1800" b="0" i="0" kern="1200" dirty="0">
                          <a:solidFill>
                            <a:schemeClr val="tx1"/>
                          </a:solidFill>
                          <a:effectLst/>
                          <a:latin typeface="Times New Roman" pitchFamily="18" charset="0"/>
                          <a:ea typeface="+mn-ea"/>
                          <a:cs typeface="Times New Roman" pitchFamily="18" charset="0"/>
                        </a:rPr>
                        <a:t>Quicken and Microsoft cash were the primary desktop applications was developed decades agone however wasn't therefore acquainted with the users.</a:t>
                      </a:r>
                    </a:p>
                    <a:p>
                      <a:pPr marL="285750" indent="-285750" algn="just">
                        <a:buFont typeface="Wingdings" panose="05000000000000000000" pitchFamily="2" charset="2"/>
                        <a:buChar char="Ø"/>
                      </a:pPr>
                      <a:endParaRPr lang="en-GB" sz="1800" b="0" i="0" kern="1200" dirty="0">
                        <a:solidFill>
                          <a:schemeClr val="tx1"/>
                        </a:solidFill>
                        <a:effectLst/>
                        <a:latin typeface="Times New Roman" pitchFamily="18" charset="0"/>
                        <a:ea typeface="+mn-ea"/>
                        <a:cs typeface="Times New Roman" pitchFamily="18" charset="0"/>
                      </a:endParaRPr>
                    </a:p>
                    <a:p>
                      <a:pPr marL="285750" indent="-285750" algn="just">
                        <a:buFont typeface="Wingdings" panose="05000000000000000000" pitchFamily="2" charset="2"/>
                        <a:buChar char="Ø"/>
                      </a:pP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219390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1343</Words>
  <Application>Microsoft Office PowerPoint</Application>
  <PresentationFormat>On-screen Show (4:3)</PresentationFormat>
  <Paragraphs>206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Ideation Phase Personal Expenses Tracker Application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39</cp:revision>
  <dcterms:created xsi:type="dcterms:W3CDTF">2022-09-04T12:23:30Z</dcterms:created>
  <dcterms:modified xsi:type="dcterms:W3CDTF">2022-10-18T09:16:31Z</dcterms:modified>
</cp:coreProperties>
</file>