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horzBarState="maximized">
    <p:restoredLeft sz="15014"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tableStyles" Target="tableStyles.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4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8"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C8D6A943-52AC-416E-A586-E079D5AFF485}" type="datetimeFigureOut">
              <a:rPr lang="en-IN" smtClean="0"/>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8" name=""/>
        <p:cNvGrpSpPr/>
        <p:nvPr/>
      </p:nvGrpSpPr>
      <p:grpSpPr>
        <a:xfrm>
          <a:off x="0" y="0"/>
          <a:ext cx="0" cy="0"/>
          <a:chOff x="0" y="0"/>
          <a:chExt cx="0" cy="0"/>
        </a:xfrm>
      </p:grpSpPr>
      <p:sp>
        <p:nvSpPr>
          <p:cNvPr id="1048609" name="Title 1"/>
          <p:cNvSpPr>
            <a:spLocks noGrp="1"/>
          </p:cNvSpPr>
          <p:nvPr>
            <p:ph type="title"/>
          </p:nvPr>
        </p:nvSpPr>
        <p:spPr/>
        <p:txBody>
          <a:bodyPr/>
          <a:p>
            <a:r>
              <a:rPr lang="en-US"/>
              <a:t>Click to edit Master title style</a:t>
            </a:r>
            <a:endParaRPr lang="en-IN"/>
          </a:p>
        </p:txBody>
      </p:sp>
      <p:sp>
        <p:nvSpPr>
          <p:cNvPr id="104861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1" name="Date Placeholder 3"/>
          <p:cNvSpPr>
            <a:spLocks noGrp="1"/>
          </p:cNvSpPr>
          <p:nvPr>
            <p:ph type="dt" sz="half" idx="10"/>
          </p:nvPr>
        </p:nvSpPr>
        <p:spPr/>
        <p:txBody>
          <a:bodyPr/>
          <a:p>
            <a:fld id="{C8D6A943-52AC-416E-A586-E079D5AFF485}" type="datetimeFigureOut">
              <a:rPr lang="en-IN" smtClean="0"/>
            </a:fld>
            <a:endParaRPr lang="en-IN"/>
          </a:p>
        </p:txBody>
      </p:sp>
      <p:sp>
        <p:nvSpPr>
          <p:cNvPr id="1048612" name="Footer Placeholder 4"/>
          <p:cNvSpPr>
            <a:spLocks noGrp="1"/>
          </p:cNvSpPr>
          <p:nvPr>
            <p:ph type="ftr" sz="quarter" idx="11"/>
          </p:nvPr>
        </p:nvSpPr>
        <p:spPr/>
        <p:txBody>
          <a:bodyPr/>
          <a:p>
            <a:endParaRPr lang="en-IN"/>
          </a:p>
        </p:txBody>
      </p:sp>
      <p:sp>
        <p:nvSpPr>
          <p:cNvPr id="1048613" name="Slide Number Placeholder 5"/>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6" name=""/>
        <p:cNvGrpSpPr/>
        <p:nvPr/>
      </p:nvGrpSpPr>
      <p:grpSpPr>
        <a:xfrm>
          <a:off x="0" y="0"/>
          <a:ext cx="0" cy="0"/>
          <a:chOff x="0" y="0"/>
          <a:chExt cx="0" cy="0"/>
        </a:xfrm>
      </p:grpSpPr>
      <p:sp>
        <p:nvSpPr>
          <p:cNvPr id="1048598"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599"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0" name="Date Placeholder 3"/>
          <p:cNvSpPr>
            <a:spLocks noGrp="1"/>
          </p:cNvSpPr>
          <p:nvPr>
            <p:ph type="dt" sz="half" idx="10"/>
          </p:nvPr>
        </p:nvSpPr>
        <p:spPr/>
        <p:txBody>
          <a:bodyPr/>
          <a:p>
            <a:fld id="{C8D6A943-52AC-416E-A586-E079D5AFF485}" type="datetimeFigureOut">
              <a:rPr lang="en-IN" smtClean="0"/>
            </a:fld>
            <a:endParaRPr lang="en-IN"/>
          </a:p>
        </p:txBody>
      </p:sp>
      <p:sp>
        <p:nvSpPr>
          <p:cNvPr id="1048601" name="Footer Placeholder 4"/>
          <p:cNvSpPr>
            <a:spLocks noGrp="1"/>
          </p:cNvSpPr>
          <p:nvPr>
            <p:ph type="ftr" sz="quarter" idx="11"/>
          </p:nvPr>
        </p:nvSpPr>
        <p:spPr/>
        <p:txBody>
          <a:bodyPr/>
          <a:p>
            <a:endParaRPr lang="en-IN"/>
          </a:p>
        </p:txBody>
      </p:sp>
      <p:sp>
        <p:nvSpPr>
          <p:cNvPr id="1048602" name="Slide Number Placeholder 5"/>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lang="en-IN"/>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p>
            <a:fld id="{C8D6A943-52AC-416E-A586-E079D5AFF485}" type="datetimeFigureOut">
              <a:rPr lang="en-IN" smtClean="0"/>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 name=""/>
        <p:cNvGrpSpPr/>
        <p:nvPr/>
      </p:nvGrpSpPr>
      <p:grpSpPr>
        <a:xfrm>
          <a:off x="0" y="0"/>
          <a:ext cx="0" cy="0"/>
          <a:chOff x="0" y="0"/>
          <a:chExt cx="0" cy="0"/>
        </a:xfrm>
      </p:grpSpPr>
      <p:sp>
        <p:nvSpPr>
          <p:cNvPr id="104861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15"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16" name="Date Placeholder 3"/>
          <p:cNvSpPr>
            <a:spLocks noGrp="1"/>
          </p:cNvSpPr>
          <p:nvPr>
            <p:ph type="dt" sz="half" idx="10"/>
          </p:nvPr>
        </p:nvSpPr>
        <p:spPr/>
        <p:txBody>
          <a:bodyPr/>
          <a:p>
            <a:fld id="{C8D6A943-52AC-416E-A586-E079D5AFF485}" type="datetimeFigureOut">
              <a:rPr lang="en-IN" smtClean="0"/>
            </a:fld>
            <a:endParaRPr lang="en-IN"/>
          </a:p>
        </p:txBody>
      </p:sp>
      <p:sp>
        <p:nvSpPr>
          <p:cNvPr id="1048617" name="Footer Placeholder 4"/>
          <p:cNvSpPr>
            <a:spLocks noGrp="1"/>
          </p:cNvSpPr>
          <p:nvPr>
            <p:ph type="ftr" sz="quarter" idx="11"/>
          </p:nvPr>
        </p:nvSpPr>
        <p:spPr/>
        <p:txBody>
          <a:bodyPr/>
          <a:p>
            <a:endParaRPr lang="en-IN"/>
          </a:p>
        </p:txBody>
      </p:sp>
      <p:sp>
        <p:nvSpPr>
          <p:cNvPr id="1048618" name="Slide Number Placeholder 5"/>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lang="en-IN"/>
          </a:p>
        </p:txBody>
      </p:sp>
      <p:sp>
        <p:nvSpPr>
          <p:cNvPr id="1048620"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1"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2" name="Date Placeholder 4"/>
          <p:cNvSpPr>
            <a:spLocks noGrp="1"/>
          </p:cNvSpPr>
          <p:nvPr>
            <p:ph type="dt" sz="half" idx="10"/>
          </p:nvPr>
        </p:nvSpPr>
        <p:spPr/>
        <p:txBody>
          <a:bodyPr/>
          <a:p>
            <a:fld id="{C8D6A943-52AC-416E-A586-E079D5AFF485}" type="datetimeFigureOut">
              <a:rPr lang="en-IN" smtClean="0"/>
            </a:fld>
            <a:endParaRPr lang="en-IN"/>
          </a:p>
        </p:txBody>
      </p:sp>
      <p:sp>
        <p:nvSpPr>
          <p:cNvPr id="1048623" name="Footer Placeholder 5"/>
          <p:cNvSpPr>
            <a:spLocks noGrp="1"/>
          </p:cNvSpPr>
          <p:nvPr>
            <p:ph type="ftr" sz="quarter" idx="11"/>
          </p:nvPr>
        </p:nvSpPr>
        <p:spPr/>
        <p:txBody>
          <a:bodyPr/>
          <a:p>
            <a:endParaRPr lang="en-IN"/>
          </a:p>
        </p:txBody>
      </p:sp>
      <p:sp>
        <p:nvSpPr>
          <p:cNvPr id="1048624" name="Slide Number Placeholder 6"/>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1" name=""/>
        <p:cNvGrpSpPr/>
        <p:nvPr/>
      </p:nvGrpSpPr>
      <p:grpSpPr>
        <a:xfrm>
          <a:off x="0" y="0"/>
          <a:ext cx="0" cy="0"/>
          <a:chOff x="0" y="0"/>
          <a:chExt cx="0" cy="0"/>
        </a:xfrm>
      </p:grpSpPr>
      <p:sp>
        <p:nvSpPr>
          <p:cNvPr id="1048625"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26"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7"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8"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9"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0" name="Date Placeholder 6"/>
          <p:cNvSpPr>
            <a:spLocks noGrp="1"/>
          </p:cNvSpPr>
          <p:nvPr>
            <p:ph type="dt" sz="half" idx="10"/>
          </p:nvPr>
        </p:nvSpPr>
        <p:spPr/>
        <p:txBody>
          <a:bodyPr/>
          <a:p>
            <a:fld id="{C8D6A943-52AC-416E-A586-E079D5AFF485}" type="datetimeFigureOut">
              <a:rPr lang="en-IN" smtClean="0"/>
            </a:fld>
            <a:endParaRPr lang="en-IN"/>
          </a:p>
        </p:txBody>
      </p:sp>
      <p:sp>
        <p:nvSpPr>
          <p:cNvPr id="1048631" name="Footer Placeholder 7"/>
          <p:cNvSpPr>
            <a:spLocks noGrp="1"/>
          </p:cNvSpPr>
          <p:nvPr>
            <p:ph type="ftr" sz="quarter" idx="11"/>
          </p:nvPr>
        </p:nvSpPr>
        <p:spPr/>
        <p:txBody>
          <a:bodyPr/>
          <a:p>
            <a:endParaRPr lang="en-IN"/>
          </a:p>
        </p:txBody>
      </p:sp>
      <p:sp>
        <p:nvSpPr>
          <p:cNvPr id="1048632" name="Slide Number Placeholder 8"/>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5" name=""/>
        <p:cNvGrpSpPr/>
        <p:nvPr/>
      </p:nvGrpSpPr>
      <p:grpSpPr>
        <a:xfrm>
          <a:off x="0" y="0"/>
          <a:ext cx="0" cy="0"/>
          <a:chOff x="0" y="0"/>
          <a:chExt cx="0" cy="0"/>
        </a:xfrm>
      </p:grpSpPr>
      <p:sp>
        <p:nvSpPr>
          <p:cNvPr id="1048594" name="Title 1"/>
          <p:cNvSpPr>
            <a:spLocks noGrp="1"/>
          </p:cNvSpPr>
          <p:nvPr>
            <p:ph type="title"/>
          </p:nvPr>
        </p:nvSpPr>
        <p:spPr/>
        <p:txBody>
          <a:bodyPr/>
          <a:p>
            <a:r>
              <a:rPr lang="en-US"/>
              <a:t>Click to edit Master title style</a:t>
            </a:r>
            <a:endParaRPr lang="en-IN"/>
          </a:p>
        </p:txBody>
      </p:sp>
      <p:sp>
        <p:nvSpPr>
          <p:cNvPr id="1048595" name="Date Placeholder 2"/>
          <p:cNvSpPr>
            <a:spLocks noGrp="1"/>
          </p:cNvSpPr>
          <p:nvPr>
            <p:ph type="dt" sz="half" idx="10"/>
          </p:nvPr>
        </p:nvSpPr>
        <p:spPr/>
        <p:txBody>
          <a:bodyPr/>
          <a:p>
            <a:fld id="{C8D6A943-52AC-416E-A586-E079D5AFF485}" type="datetimeFigureOut">
              <a:rPr lang="en-IN" smtClean="0"/>
            </a:fld>
            <a:endParaRPr lang="en-IN"/>
          </a:p>
        </p:txBody>
      </p:sp>
      <p:sp>
        <p:nvSpPr>
          <p:cNvPr id="1048596" name="Footer Placeholder 3"/>
          <p:cNvSpPr>
            <a:spLocks noGrp="1"/>
          </p:cNvSpPr>
          <p:nvPr>
            <p:ph type="ftr" sz="quarter" idx="11"/>
          </p:nvPr>
        </p:nvSpPr>
        <p:spPr/>
        <p:txBody>
          <a:bodyPr/>
          <a:p>
            <a:endParaRPr lang="en-IN"/>
          </a:p>
        </p:txBody>
      </p:sp>
      <p:sp>
        <p:nvSpPr>
          <p:cNvPr id="1048597" name="Slide Number Placeholder 4"/>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633" name="Date Placeholder 1"/>
          <p:cNvSpPr>
            <a:spLocks noGrp="1"/>
          </p:cNvSpPr>
          <p:nvPr>
            <p:ph type="dt" sz="half" idx="10"/>
          </p:nvPr>
        </p:nvSpPr>
        <p:spPr/>
        <p:txBody>
          <a:bodyPr/>
          <a:p>
            <a:fld id="{C8D6A943-52AC-416E-A586-E079D5AFF485}" type="datetimeFigureOut">
              <a:rPr lang="en-IN" smtClean="0"/>
            </a:fld>
            <a:endParaRPr lang="en-IN"/>
          </a:p>
        </p:txBody>
      </p:sp>
      <p:sp>
        <p:nvSpPr>
          <p:cNvPr id="1048634" name="Footer Placeholder 2"/>
          <p:cNvSpPr>
            <a:spLocks noGrp="1"/>
          </p:cNvSpPr>
          <p:nvPr>
            <p:ph type="ftr" sz="quarter" idx="11"/>
          </p:nvPr>
        </p:nvSpPr>
        <p:spPr/>
        <p:txBody>
          <a:bodyPr/>
          <a:p>
            <a:endParaRPr lang="en-IN"/>
          </a:p>
        </p:txBody>
      </p:sp>
      <p:sp>
        <p:nvSpPr>
          <p:cNvPr id="1048635" name="Slide Number Placeholder 3"/>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3" name=""/>
        <p:cNvGrpSpPr/>
        <p:nvPr/>
      </p:nvGrpSpPr>
      <p:grpSpPr>
        <a:xfrm>
          <a:off x="0" y="0"/>
          <a:ext cx="0" cy="0"/>
          <a:chOff x="0" y="0"/>
          <a:chExt cx="0" cy="0"/>
        </a:xfrm>
      </p:grpSpPr>
      <p:sp>
        <p:nvSpPr>
          <p:cNvPr id="104863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3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9" name="Date Placeholder 4"/>
          <p:cNvSpPr>
            <a:spLocks noGrp="1"/>
          </p:cNvSpPr>
          <p:nvPr>
            <p:ph type="dt" sz="half" idx="10"/>
          </p:nvPr>
        </p:nvSpPr>
        <p:spPr/>
        <p:txBody>
          <a:bodyPr/>
          <a:p>
            <a:fld id="{C8D6A943-52AC-416E-A586-E079D5AFF485}" type="datetimeFigureOut">
              <a:rPr lang="en-IN" smtClean="0"/>
            </a:fld>
            <a:endParaRPr lang="en-IN"/>
          </a:p>
        </p:txBody>
      </p:sp>
      <p:sp>
        <p:nvSpPr>
          <p:cNvPr id="1048640" name="Footer Placeholder 5"/>
          <p:cNvSpPr>
            <a:spLocks noGrp="1"/>
          </p:cNvSpPr>
          <p:nvPr>
            <p:ph type="ftr" sz="quarter" idx="11"/>
          </p:nvPr>
        </p:nvSpPr>
        <p:spPr/>
        <p:txBody>
          <a:bodyPr/>
          <a:p>
            <a:endParaRPr lang="en-IN"/>
          </a:p>
        </p:txBody>
      </p:sp>
      <p:sp>
        <p:nvSpPr>
          <p:cNvPr id="1048641" name="Slide Number Placeholder 6"/>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7" name=""/>
        <p:cNvGrpSpPr/>
        <p:nvPr/>
      </p:nvGrpSpPr>
      <p:grpSpPr>
        <a:xfrm>
          <a:off x="0" y="0"/>
          <a:ext cx="0" cy="0"/>
          <a:chOff x="0" y="0"/>
          <a:chExt cx="0" cy="0"/>
        </a:xfrm>
      </p:grpSpPr>
      <p:sp>
        <p:nvSpPr>
          <p:cNvPr id="104860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04"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0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06" name="Date Placeholder 4"/>
          <p:cNvSpPr>
            <a:spLocks noGrp="1"/>
          </p:cNvSpPr>
          <p:nvPr>
            <p:ph type="dt" sz="half" idx="10"/>
          </p:nvPr>
        </p:nvSpPr>
        <p:spPr/>
        <p:txBody>
          <a:bodyPr/>
          <a:p>
            <a:fld id="{C8D6A943-52AC-416E-A586-E079D5AFF485}" type="datetimeFigureOut">
              <a:rPr lang="en-IN" smtClean="0"/>
            </a:fld>
            <a:endParaRPr lang="en-IN"/>
          </a:p>
        </p:txBody>
      </p:sp>
      <p:sp>
        <p:nvSpPr>
          <p:cNvPr id="1048607" name="Footer Placeholder 5"/>
          <p:cNvSpPr>
            <a:spLocks noGrp="1"/>
          </p:cNvSpPr>
          <p:nvPr>
            <p:ph type="ftr" sz="quarter" idx="11"/>
          </p:nvPr>
        </p:nvSpPr>
        <p:spPr/>
        <p:txBody>
          <a:bodyPr/>
          <a:p>
            <a:endParaRPr lang="en-IN"/>
          </a:p>
        </p:txBody>
      </p:sp>
      <p:sp>
        <p:nvSpPr>
          <p:cNvPr id="1048608" name="Slide Number Placeholder 6"/>
          <p:cNvSpPr>
            <a:spLocks noGrp="1"/>
          </p:cNvSpPr>
          <p:nvPr>
            <p:ph type="sldNum" sz="quarter" idx="12"/>
          </p:nvPr>
        </p:nvSpPr>
        <p:spPr/>
        <p:txBody>
          <a:bodyPr/>
          <a:p>
            <a:fld id="{BC828821-1855-4E6C-8E22-7FA68740EFF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8D6A943-52AC-416E-A586-E079D5AFF485}" type="datetimeFigureOut">
              <a:rPr lang="en-IN" smtClean="0"/>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BC828821-1855-4E6C-8E22-7FA68740EFF0}" type="slidenum">
              <a:rPr lang="en-IN" smtClean="0"/>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6" name="Title 1"/>
          <p:cNvSpPr>
            <a:spLocks noGrp="1"/>
          </p:cNvSpPr>
          <p:nvPr>
            <p:ph type="ctrTitle"/>
          </p:nvPr>
        </p:nvSpPr>
        <p:spPr>
          <a:xfrm>
            <a:off x="1654629" y="1548882"/>
            <a:ext cx="9144000" cy="1351480"/>
          </a:xfrm>
        </p:spPr>
        <p:txBody>
          <a:bodyPr>
            <a:normAutofit/>
          </a:bodyPr>
          <a:p>
            <a:r>
              <a:rPr b="1" dirty="0" lang="en-IN">
                <a:latin typeface="Times New Roman" panose="02020603050405020304" pitchFamily="18" charset="0"/>
                <a:cs typeface="Times New Roman" panose="02020603050405020304" pitchFamily="18" charset="0"/>
              </a:rPr>
              <a:t>Literature Survey</a:t>
            </a:r>
          </a:p>
        </p:txBody>
      </p:sp>
      <p:sp>
        <p:nvSpPr>
          <p:cNvPr id="1048587" name="Subtitle 2"/>
          <p:cNvSpPr>
            <a:spLocks noGrp="1"/>
          </p:cNvSpPr>
          <p:nvPr>
            <p:ph type="subTitle" idx="1"/>
          </p:nvPr>
        </p:nvSpPr>
        <p:spPr>
          <a:xfrm>
            <a:off x="3006809" y="3289589"/>
            <a:ext cx="7018640" cy="3568411"/>
          </a:xfrm>
        </p:spPr>
        <p:txBody>
          <a:bodyPr>
            <a:noAutofit/>
          </a:bodyPr>
          <a:p>
            <a:pPr algn="l"/>
            <a:r>
              <a:rPr dirty="0" sz="1600" lang="en-IN">
                <a:latin typeface="Times New Roman" panose="02020603050405020304" pitchFamily="18" charset="0"/>
                <a:cs typeface="Times New Roman" panose="02020603050405020304" pitchFamily="18" charset="0"/>
              </a:rPr>
              <a:t>              </a:t>
            </a:r>
            <a:r>
              <a:rPr b="1" dirty="0" sz="1600" lang="en-IN">
                <a:latin typeface="Times New Roman" panose="02020603050405020304" pitchFamily="18" charset="0"/>
                <a:cs typeface="Times New Roman" panose="02020603050405020304" pitchFamily="18" charset="0"/>
              </a:rPr>
              <a:t>Team No             </a:t>
            </a:r>
            <a:r>
              <a:rPr dirty="0" sz="1600" lang="en-IN">
                <a:latin typeface="Times New Roman" panose="02020603050405020304" pitchFamily="18" charset="0"/>
                <a:cs typeface="Times New Roman" panose="02020603050405020304" pitchFamily="18" charset="0"/>
              </a:rPr>
              <a:t>:</a:t>
            </a:r>
            <a:r>
              <a:rPr altLang="en-IN" dirty="0" sz="1600" lang="en-US">
                <a:latin typeface="Times New Roman" panose="02020603050405020304" pitchFamily="18" charset="0"/>
                <a:cs typeface="Times New Roman" panose="02020603050405020304" pitchFamily="18" charset="0"/>
              </a:rPr>
              <a:t>3</a:t>
            </a:r>
            <a:r>
              <a:rPr altLang="en-IN" dirty="0" sz="1600" lang="en-US">
                <a:latin typeface="Times New Roman" panose="02020603050405020304" pitchFamily="18" charset="0"/>
                <a:cs typeface="Times New Roman" panose="02020603050405020304" pitchFamily="18" charset="0"/>
              </a:rPr>
              <a:t>0</a:t>
            </a:r>
            <a:r>
              <a:rPr altLang="en-IN" dirty="0" sz="1600" lang="en-US">
                <a:latin typeface="Times New Roman" panose="02020603050405020304" pitchFamily="18" charset="0"/>
                <a:cs typeface="Times New Roman" panose="02020603050405020304" pitchFamily="18" charset="0"/>
              </a:rPr>
              <a:t>0</a:t>
            </a:r>
            <a:r>
              <a:rPr altLang="en-IN" dirty="0" sz="1600" lang="en-US">
                <a:latin typeface="Times New Roman" panose="02020603050405020304" pitchFamily="18" charset="0"/>
                <a:cs typeface="Times New Roman" panose="02020603050405020304" pitchFamily="18" charset="0"/>
              </a:rPr>
              <a:t>1</a:t>
            </a:r>
            <a:r>
              <a:rPr altLang="en-IN" dirty="0" sz="1600" lang="en-US">
                <a:latin typeface="Times New Roman" panose="02020603050405020304" pitchFamily="18" charset="0"/>
                <a:cs typeface="Times New Roman" panose="02020603050405020304" pitchFamily="18" charset="0"/>
              </a:rPr>
              <a:t>0</a:t>
            </a:r>
            <a:endParaRPr altLang="en-US" lang="zh-CN"/>
          </a:p>
          <a:p>
            <a:pPr algn="l"/>
            <a:r>
              <a:rPr dirty="0" sz="1600" lang="en-IN">
                <a:latin typeface="Times New Roman" panose="02020603050405020304" pitchFamily="18" charset="0"/>
                <a:cs typeface="Times New Roman" panose="02020603050405020304" pitchFamily="18" charset="0"/>
              </a:rPr>
              <a:t>              </a:t>
            </a:r>
            <a:r>
              <a:rPr b="1" dirty="0" sz="1600" lang="en-IN">
                <a:latin typeface="Times New Roman" panose="02020603050405020304" pitchFamily="18" charset="0"/>
                <a:cs typeface="Times New Roman" panose="02020603050405020304" pitchFamily="18" charset="0"/>
              </a:rPr>
              <a:t>Team ID              </a:t>
            </a:r>
            <a:r>
              <a:rPr dirty="0" sz="1600" lang="en-IN">
                <a:latin typeface="Times New Roman" panose="02020603050405020304" pitchFamily="18" charset="0"/>
                <a:cs typeface="Times New Roman" panose="02020603050405020304" pitchFamily="18" charset="0"/>
              </a:rPr>
              <a:t>:</a:t>
            </a:r>
            <a:r>
              <a:rPr dirty="0" sz="1600" lang="en-IN" smtClean="0">
                <a:latin typeface="Times New Roman" panose="02020603050405020304" pitchFamily="18" charset="0"/>
                <a:cs typeface="Times New Roman" panose="02020603050405020304" pitchFamily="18" charset="0"/>
              </a:rPr>
              <a:t>PNT2022TMID</a:t>
            </a:r>
            <a:r>
              <a:rPr altLang="en-IN" dirty="0" sz="1600" lang="en-US" smtClean="0">
                <a:latin typeface="Times New Roman" panose="02020603050405020304" pitchFamily="18" charset="0"/>
                <a:cs typeface="Times New Roman" panose="02020603050405020304" pitchFamily="18" charset="0"/>
              </a:rPr>
              <a:t>3</a:t>
            </a:r>
            <a:r>
              <a:rPr altLang="en-IN" dirty="0" sz="1600" lang="en-US" smtClean="0">
                <a:latin typeface="Times New Roman" panose="02020603050405020304" pitchFamily="18" charset="0"/>
                <a:cs typeface="Times New Roman" panose="02020603050405020304" pitchFamily="18" charset="0"/>
              </a:rPr>
              <a:t>0</a:t>
            </a:r>
            <a:r>
              <a:rPr altLang="en-IN" dirty="0" sz="1600" lang="en-US" smtClean="0">
                <a:latin typeface="Times New Roman" panose="02020603050405020304" pitchFamily="18" charset="0"/>
                <a:cs typeface="Times New Roman" panose="02020603050405020304" pitchFamily="18" charset="0"/>
              </a:rPr>
              <a:t>0</a:t>
            </a:r>
            <a:r>
              <a:rPr altLang="en-IN" dirty="0" sz="1600" lang="en-US" smtClean="0">
                <a:latin typeface="Times New Roman" panose="02020603050405020304" pitchFamily="18" charset="0"/>
                <a:cs typeface="Times New Roman" panose="02020603050405020304" pitchFamily="18" charset="0"/>
              </a:rPr>
              <a:t>1</a:t>
            </a:r>
            <a:r>
              <a:rPr altLang="en-IN" dirty="0" sz="1600" lang="en-US" smtClean="0">
                <a:latin typeface="Times New Roman" panose="02020603050405020304" pitchFamily="18" charset="0"/>
                <a:cs typeface="Times New Roman" panose="02020603050405020304" pitchFamily="18" charset="0"/>
              </a:rPr>
              <a:t>0</a:t>
            </a:r>
            <a:endParaRPr dirty="0" sz="1600" lang="en-IN">
              <a:latin typeface="Times New Roman" panose="02020603050405020304" pitchFamily="18" charset="0"/>
              <a:cs typeface="Times New Roman" panose="02020603050405020304" pitchFamily="18" charset="0"/>
            </a:endParaRPr>
          </a:p>
          <a:p>
            <a:pPr algn="l"/>
            <a:r>
              <a:rPr dirty="0" sz="1600" lang="en-IN">
                <a:latin typeface="Times New Roman" panose="02020603050405020304" pitchFamily="18" charset="0"/>
                <a:cs typeface="Times New Roman" panose="02020603050405020304" pitchFamily="18" charset="0"/>
              </a:rPr>
              <a:t>              </a:t>
            </a:r>
            <a:r>
              <a:rPr b="1" dirty="0" sz="1600" lang="en-IN">
                <a:latin typeface="Times New Roman" panose="02020603050405020304" pitchFamily="18" charset="0"/>
                <a:cs typeface="Times New Roman" panose="02020603050405020304" pitchFamily="18" charset="0"/>
              </a:rPr>
              <a:t>College Name     </a:t>
            </a:r>
            <a:r>
              <a:rPr dirty="0" sz="1600" lang="en-IN" smtClean="0">
                <a:latin typeface="Times New Roman" panose="02020603050405020304" pitchFamily="18" charset="0"/>
                <a:cs typeface="Times New Roman" panose="02020603050405020304" pitchFamily="18" charset="0"/>
              </a:rPr>
              <a:t>:6108-ER.PERUMAL MANIMEKALAI COLLEGE</a:t>
            </a:r>
          </a:p>
          <a:p>
            <a:pPr algn="l"/>
            <a:r>
              <a:rPr dirty="0" sz="1600" lang="en-IN" smtClean="0">
                <a:latin typeface="Times New Roman" panose="02020603050405020304" pitchFamily="18" charset="0"/>
                <a:cs typeface="Times New Roman" panose="02020603050405020304" pitchFamily="18" charset="0"/>
              </a:rPr>
              <a:t> </a:t>
            </a:r>
            <a:r>
              <a:rPr dirty="0" sz="1600" lang="en-IN" smtClean="0">
                <a:latin typeface="Times New Roman" panose="02020603050405020304" pitchFamily="18" charset="0"/>
                <a:cs typeface="Times New Roman" panose="02020603050405020304" pitchFamily="18" charset="0"/>
              </a:rPr>
              <a:t>                                           OF ENGINEERING -HOSUR</a:t>
            </a:r>
            <a:endParaRPr dirty="0" sz="1600" lang="en-IN">
              <a:latin typeface="Times New Roman" panose="02020603050405020304" pitchFamily="18" charset="0"/>
              <a:cs typeface="Times New Roman" panose="02020603050405020304" pitchFamily="18" charset="0"/>
            </a:endParaRPr>
          </a:p>
          <a:p>
            <a:pPr algn="l"/>
            <a:r>
              <a:rPr dirty="0" sz="1600" lang="en-IN">
                <a:latin typeface="Times New Roman" panose="02020603050405020304" pitchFamily="18" charset="0"/>
                <a:cs typeface="Times New Roman" panose="02020603050405020304" pitchFamily="18" charset="0"/>
              </a:rPr>
              <a:t>              </a:t>
            </a:r>
            <a:r>
              <a:rPr b="1" dirty="0" sz="1600" lang="en-IN">
                <a:latin typeface="Times New Roman" panose="02020603050405020304" pitchFamily="18" charset="0"/>
                <a:cs typeface="Times New Roman" panose="02020603050405020304" pitchFamily="18" charset="0"/>
              </a:rPr>
              <a:t>Department  </a:t>
            </a:r>
            <a:r>
              <a:rPr dirty="0" sz="1600" lang="en-IN">
                <a:latin typeface="Times New Roman" panose="02020603050405020304" pitchFamily="18" charset="0"/>
                <a:cs typeface="Times New Roman" panose="02020603050405020304" pitchFamily="18" charset="0"/>
              </a:rPr>
              <a:t>       </a:t>
            </a:r>
            <a:r>
              <a:rPr dirty="0" sz="1600" lang="en-IN" smtClean="0">
                <a:latin typeface="Times New Roman" panose="02020603050405020304" pitchFamily="18" charset="0"/>
                <a:cs typeface="Times New Roman" panose="02020603050405020304" pitchFamily="18" charset="0"/>
              </a:rPr>
              <a:t>:</a:t>
            </a:r>
            <a:r>
              <a:rPr altLang="en-IN" dirty="0" sz="1600" lang="en-US" smtClean="0">
                <a:latin typeface="Times New Roman" panose="02020603050405020304" pitchFamily="18" charset="0"/>
                <a:cs typeface="Times New Roman" panose="02020603050405020304" pitchFamily="18" charset="0"/>
              </a:rPr>
              <a:t> ELECTRONICS</a:t>
            </a:r>
            <a:r>
              <a:rPr altLang="en-IN" dirty="0" sz="1600" lang="en-US" smtClean="0">
                <a:latin typeface="Times New Roman" panose="02020603050405020304" pitchFamily="18" charset="0"/>
                <a:cs typeface="Times New Roman" panose="02020603050405020304" pitchFamily="18" charset="0"/>
              </a:rPr>
              <a:t> </a:t>
            </a:r>
            <a:r>
              <a:rPr altLang="en-IN" dirty="0" sz="1600" lang="en-US" smtClean="0">
                <a:latin typeface="Times New Roman" panose="02020603050405020304" pitchFamily="18" charset="0"/>
                <a:cs typeface="Times New Roman" panose="02020603050405020304" pitchFamily="18" charset="0"/>
              </a:rPr>
              <a:t>AND</a:t>
            </a:r>
            <a:r>
              <a:rPr altLang="en-IN" dirty="0" sz="1600" lang="en-US" smtClean="0">
                <a:latin typeface="Times New Roman" panose="02020603050405020304" pitchFamily="18" charset="0"/>
                <a:cs typeface="Times New Roman" panose="02020603050405020304" pitchFamily="18" charset="0"/>
              </a:rPr>
              <a:t> </a:t>
            </a:r>
            <a:r>
              <a:rPr altLang="en-IN" dirty="0" sz="1600" lang="en-US" smtClean="0">
                <a:latin typeface="Times New Roman" panose="02020603050405020304" pitchFamily="18" charset="0"/>
                <a:cs typeface="Times New Roman" panose="02020603050405020304" pitchFamily="18" charset="0"/>
              </a:rPr>
              <a:t>COMMUNICATION</a:t>
            </a:r>
            <a:r>
              <a:rPr dirty="0" sz="1600" lang="en-IN" smtClean="0">
                <a:latin typeface="Times New Roman" panose="02020603050405020304" pitchFamily="18" charset="0"/>
                <a:cs typeface="Times New Roman" panose="02020603050405020304" pitchFamily="18" charset="0"/>
              </a:rPr>
              <a:t> ENGINEERING</a:t>
            </a:r>
            <a:endParaRPr dirty="0" sz="1600" lang="en-IN">
              <a:latin typeface="Times New Roman" panose="02020603050405020304" pitchFamily="18" charset="0"/>
              <a:cs typeface="Times New Roman" panose="02020603050405020304" pitchFamily="18" charset="0"/>
            </a:endParaRPr>
          </a:p>
          <a:p>
            <a:pPr algn="l"/>
            <a:r>
              <a:rPr dirty="0" sz="1600" lang="en-IN">
                <a:latin typeface="Times New Roman" panose="02020603050405020304" pitchFamily="18" charset="0"/>
                <a:cs typeface="Times New Roman" panose="02020603050405020304" pitchFamily="18" charset="0"/>
              </a:rPr>
              <a:t>              </a:t>
            </a:r>
            <a:r>
              <a:rPr b="1" dirty="0" sz="1600" lang="en-IN">
                <a:latin typeface="Times New Roman" panose="02020603050405020304" pitchFamily="18" charset="0"/>
                <a:cs typeface="Times New Roman" panose="02020603050405020304" pitchFamily="18" charset="0"/>
              </a:rPr>
              <a:t>Team Leader       </a:t>
            </a:r>
            <a:r>
              <a:rPr dirty="0" sz="1600" lang="en-IN" smtClean="0">
                <a:latin typeface="Times New Roman" panose="02020603050405020304" pitchFamily="18" charset="0"/>
                <a:cs typeface="Times New Roman" panose="02020603050405020304" pitchFamily="18" charset="0"/>
              </a:rPr>
              <a:t>:</a:t>
            </a:r>
            <a:r>
              <a:rPr altLang="en-IN" dirty="0" sz="1600" lang="en-US" smtClean="0">
                <a:latin typeface="Times New Roman" panose="02020603050405020304" pitchFamily="18" charset="0"/>
                <a:cs typeface="Times New Roman" panose="02020603050405020304" pitchFamily="18" charset="0"/>
              </a:rPr>
              <a:t>BUVAN </a:t>
            </a:r>
            <a:r>
              <a:rPr altLang="en-IN" dirty="0" sz="1600" lang="en-US" smtClean="0">
                <a:latin typeface="Times New Roman" panose="02020603050405020304" pitchFamily="18" charset="0"/>
                <a:cs typeface="Times New Roman" panose="02020603050405020304" pitchFamily="18" charset="0"/>
              </a:rPr>
              <a:t>KISHORE </a:t>
            </a:r>
            <a:r>
              <a:rPr altLang="en-IN" dirty="0" sz="1600" lang="en-US" smtClean="0">
                <a:latin typeface="Times New Roman" panose="02020603050405020304" pitchFamily="18" charset="0"/>
                <a:cs typeface="Times New Roman" panose="02020603050405020304" pitchFamily="18" charset="0"/>
              </a:rPr>
              <a:t>D</a:t>
            </a:r>
            <a:endParaRPr dirty="0" sz="1600" lang="en-IN">
              <a:latin typeface="Times New Roman" panose="02020603050405020304" pitchFamily="18" charset="0"/>
              <a:cs typeface="Times New Roman" panose="02020603050405020304" pitchFamily="18" charset="0"/>
            </a:endParaRPr>
          </a:p>
          <a:p>
            <a:pPr algn="l"/>
            <a:r>
              <a:rPr dirty="0" sz="1600" lang="en-IN">
                <a:latin typeface="Times New Roman" panose="02020603050405020304" pitchFamily="18" charset="0"/>
                <a:cs typeface="Times New Roman" panose="02020603050405020304" pitchFamily="18" charset="0"/>
              </a:rPr>
              <a:t>              </a:t>
            </a:r>
            <a:r>
              <a:rPr b="1" dirty="0" sz="1600" lang="en-IN">
                <a:latin typeface="Times New Roman" panose="02020603050405020304" pitchFamily="18" charset="0"/>
                <a:cs typeface="Times New Roman" panose="02020603050405020304" pitchFamily="18" charset="0"/>
              </a:rPr>
              <a:t>Team Member    </a:t>
            </a:r>
            <a:r>
              <a:rPr dirty="0" sz="1600" lang="en-IN" smtClean="0">
                <a:latin typeface="Times New Roman" panose="02020603050405020304" pitchFamily="18" charset="0"/>
                <a:cs typeface="Times New Roman" panose="02020603050405020304" pitchFamily="18" charset="0"/>
              </a:rPr>
              <a:t>:</a:t>
            </a:r>
            <a:r>
              <a:rPr altLang="en-IN" dirty="0" sz="1600" lang="en-US" smtClean="0">
                <a:latin typeface="Times New Roman" panose="02020603050405020304" pitchFamily="18" charset="0"/>
                <a:cs typeface="Times New Roman" panose="02020603050405020304" pitchFamily="18" charset="0"/>
              </a:rPr>
              <a:t>ABUZAR</a:t>
            </a:r>
            <a:r>
              <a:rPr altLang="en-IN" dirty="0" sz="1600" lang="en-US" smtClean="0">
                <a:latin typeface="Times New Roman" panose="02020603050405020304" pitchFamily="18" charset="0"/>
                <a:cs typeface="Times New Roman" panose="02020603050405020304" pitchFamily="18" charset="0"/>
              </a:rPr>
              <a:t> </a:t>
            </a:r>
            <a:r>
              <a:rPr altLang="en-IN" dirty="0" sz="1600" lang="en-US" smtClean="0">
                <a:latin typeface="Times New Roman" panose="02020603050405020304" pitchFamily="18" charset="0"/>
                <a:cs typeface="Times New Roman" panose="02020603050405020304" pitchFamily="18" charset="0"/>
              </a:rPr>
              <a:t>A</a:t>
            </a:r>
            <a:endParaRPr dirty="0" sz="1600" lang="en-IN">
              <a:latin typeface="Times New Roman" panose="02020603050405020304" pitchFamily="18" charset="0"/>
              <a:cs typeface="Times New Roman" panose="02020603050405020304" pitchFamily="18" charset="0"/>
            </a:endParaRPr>
          </a:p>
          <a:p>
            <a:pPr algn="l"/>
            <a:r>
              <a:rPr dirty="0" sz="1600" lang="en-IN">
                <a:latin typeface="Times New Roman" panose="02020603050405020304" pitchFamily="18" charset="0"/>
                <a:cs typeface="Times New Roman" panose="02020603050405020304" pitchFamily="18" charset="0"/>
              </a:rPr>
              <a:t>              </a:t>
            </a:r>
            <a:r>
              <a:rPr b="1" dirty="0" sz="1600" lang="en-IN">
                <a:latin typeface="Times New Roman" panose="02020603050405020304" pitchFamily="18" charset="0"/>
                <a:cs typeface="Times New Roman" panose="02020603050405020304" pitchFamily="18" charset="0"/>
              </a:rPr>
              <a:t>Team Member    </a:t>
            </a:r>
            <a:r>
              <a:rPr dirty="0" sz="1600" lang="en-IN" smtClean="0">
                <a:latin typeface="Times New Roman" panose="02020603050405020304" pitchFamily="18" charset="0"/>
                <a:cs typeface="Times New Roman" panose="02020603050405020304" pitchFamily="18" charset="0"/>
              </a:rPr>
              <a:t>:</a:t>
            </a:r>
            <a:r>
              <a:rPr altLang="en-IN" dirty="0" sz="1600" lang="en-US" smtClean="0">
                <a:latin typeface="Times New Roman" panose="02020603050405020304" pitchFamily="18" charset="0"/>
                <a:cs typeface="Times New Roman" panose="02020603050405020304" pitchFamily="18" charset="0"/>
              </a:rPr>
              <a:t>SUNEEL</a:t>
            </a:r>
            <a:r>
              <a:rPr altLang="en-IN" dirty="0" sz="1600" lang="en-US" smtClean="0">
                <a:latin typeface="Times New Roman" panose="02020603050405020304" pitchFamily="18" charset="0"/>
                <a:cs typeface="Times New Roman" panose="02020603050405020304" pitchFamily="18" charset="0"/>
              </a:rPr>
              <a:t> </a:t>
            </a:r>
            <a:r>
              <a:rPr altLang="en-IN" dirty="0" sz="1600" lang="en-US" smtClean="0">
                <a:latin typeface="Times New Roman" panose="02020603050405020304" pitchFamily="18" charset="0"/>
                <a:cs typeface="Times New Roman" panose="02020603050405020304" pitchFamily="18" charset="0"/>
              </a:rPr>
              <a:t>S</a:t>
            </a:r>
            <a:endParaRPr dirty="0" sz="1600" lang="en-IN">
              <a:latin typeface="Times New Roman" panose="02020603050405020304" pitchFamily="18" charset="0"/>
              <a:cs typeface="Times New Roman" panose="02020603050405020304" pitchFamily="18" charset="0"/>
            </a:endParaRPr>
          </a:p>
          <a:p>
            <a:pPr algn="l"/>
            <a:r>
              <a:rPr b="1" dirty="0" sz="1600" lang="en-IN">
                <a:latin typeface="Times New Roman" panose="02020603050405020304" pitchFamily="18" charset="0"/>
                <a:cs typeface="Times New Roman" panose="02020603050405020304" pitchFamily="18" charset="0"/>
              </a:rPr>
              <a:t>              Team Member    </a:t>
            </a:r>
            <a:r>
              <a:rPr dirty="0" sz="1600" lang="en-IN" smtClean="0">
                <a:latin typeface="Times New Roman" panose="02020603050405020304" pitchFamily="18" charset="0"/>
                <a:cs typeface="Times New Roman" panose="02020603050405020304" pitchFamily="18" charset="0"/>
              </a:rPr>
              <a:t>:</a:t>
            </a:r>
            <a:r>
              <a:rPr altLang="en-IN" dirty="0" sz="1600" lang="en-US" smtClean="0">
                <a:latin typeface="Times New Roman" panose="02020603050405020304" pitchFamily="18" charset="0"/>
                <a:cs typeface="Times New Roman" panose="02020603050405020304" pitchFamily="18" charset="0"/>
              </a:rPr>
              <a:t>RAHUL</a:t>
            </a:r>
            <a:r>
              <a:rPr altLang="en-IN" dirty="0" sz="1600" lang="en-US" smtClean="0">
                <a:latin typeface="Times New Roman" panose="02020603050405020304" pitchFamily="18" charset="0"/>
                <a:cs typeface="Times New Roman" panose="02020603050405020304" pitchFamily="18" charset="0"/>
              </a:rPr>
              <a:t> </a:t>
            </a:r>
            <a:r>
              <a:rPr altLang="en-IN" dirty="0" sz="1600" lang="en-US" smtClean="0">
                <a:latin typeface="Times New Roman" panose="02020603050405020304" pitchFamily="18" charset="0"/>
                <a:cs typeface="Times New Roman" panose="02020603050405020304" pitchFamily="18" charset="0"/>
              </a:rPr>
              <a:t>P</a:t>
            </a:r>
            <a:endParaRPr dirty="0" sz="1600" lang="en-IN">
              <a:latin typeface="Times New Roman" panose="02020603050405020304" pitchFamily="18" charset="0"/>
              <a:cs typeface="Times New Roman" panose="02020603050405020304" pitchFamily="18" charset="0"/>
            </a:endParaRPr>
          </a:p>
          <a:p>
            <a:pPr algn="l"/>
            <a:endParaRPr dirty="0" sz="1600" lang="en-IN">
              <a:latin typeface="Times New Roman" panose="02020603050405020304" pitchFamily="18" charset="0"/>
              <a:cs typeface="Times New Roman" panose="02020603050405020304" pitchFamily="18" charset="0"/>
            </a:endParaRPr>
          </a:p>
          <a:p>
            <a:pPr algn="l"/>
            <a:endParaRPr dirty="0" sz="1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graphicFrame>
        <p:nvGraphicFramePr>
          <p:cNvPr id="4194304" name="Table 4"/>
          <p:cNvGraphicFramePr>
            <a:graphicFrameLocks noGrp="1"/>
          </p:cNvGraphicFramePr>
          <p:nvPr>
            <p:ph idx="1"/>
          </p:nvPr>
        </p:nvGraphicFramePr>
        <p:xfrm>
          <a:off x="410546" y="596765"/>
          <a:ext cx="11509605" cy="6738340"/>
        </p:xfrm>
        <a:graphic>
          <a:graphicData uri="http://schemas.openxmlformats.org/drawingml/2006/table">
            <a:tbl>
              <a:tblPr firstRow="1" bandRow="1">
                <a:tableStyleId>{5940675A-B579-460E-94D1-54222C63F5DA}</a:tableStyleId>
              </a:tblPr>
              <a:tblGrid>
                <a:gridCol w="602622"/>
                <a:gridCol w="1837590"/>
                <a:gridCol w="2941470"/>
                <a:gridCol w="3121729"/>
                <a:gridCol w="3006194"/>
              </a:tblGrid>
              <a:tr h="1008100">
                <a:tc>
                  <a:txBody>
                    <a:bodyPr/>
                    <a:p>
                      <a:pPr algn="ctr"/>
                      <a:r>
                        <a:rPr b="1" dirty="0" sz="1800" lang="en-IN" err="1">
                          <a:latin typeface="Times New Roman" pitchFamily="18" charset="0"/>
                          <a:cs typeface="Times New Roman" pitchFamily="18" charset="0"/>
                        </a:rPr>
                        <a:t>S.No</a:t>
                      </a:r>
                      <a:endParaRPr b="1" dirty="0" sz="1800" lang="en-IN">
                        <a:latin typeface="Times New Roman" pitchFamily="18" charset="0"/>
                        <a:cs typeface="Times New Roman" pitchFamily="18" charset="0"/>
                      </a:endParaRPr>
                    </a:p>
                  </a:txBody>
                </a:tc>
                <a:tc>
                  <a:txBody>
                    <a:bodyPr/>
                    <a:p>
                      <a:pPr algn="ctr"/>
                      <a:r>
                        <a:rPr b="1" dirty="0" sz="1800" lang="en-IN" smtClean="0">
                          <a:latin typeface="Times New Roman" pitchFamily="18" charset="0"/>
                          <a:cs typeface="Times New Roman" pitchFamily="18" charset="0"/>
                        </a:rPr>
                        <a:t>TITTLE</a:t>
                      </a:r>
                      <a:endParaRPr b="1" dirty="0" sz="1800" lang="en-IN">
                        <a:latin typeface="Times New Roman" pitchFamily="18" charset="0"/>
                        <a:cs typeface="Times New Roman" pitchFamily="18" charset="0"/>
                      </a:endParaRPr>
                    </a:p>
                  </a:txBody>
                </a:tc>
                <a:tc>
                  <a:txBody>
                    <a:bodyPr/>
                    <a:p>
                      <a:pPr algn="ctr"/>
                      <a:r>
                        <a:rPr b="1" dirty="0" sz="1800" lang="en-IN">
                          <a:latin typeface="Times New Roman" pitchFamily="18" charset="0"/>
                          <a:cs typeface="Times New Roman" pitchFamily="18" charset="0"/>
                        </a:rPr>
                        <a:t>PROPOSED WORK</a:t>
                      </a:r>
                    </a:p>
                  </a:txBody>
                </a:tc>
                <a:tc>
                  <a:txBody>
                    <a:bodyPr/>
                    <a:p>
                      <a:pPr algn="ctr"/>
                      <a:r>
                        <a:rPr b="1" dirty="0" sz="1800" lang="en-IN" smtClean="0">
                          <a:latin typeface="Times New Roman" pitchFamily="18" charset="0"/>
                          <a:cs typeface="Times New Roman" pitchFamily="18" charset="0"/>
                        </a:rPr>
                        <a:t>ALGORITHM/METHODS</a:t>
                      </a:r>
                      <a:endParaRPr b="1" dirty="0" sz="1800" lang="en-IN">
                        <a:latin typeface="Times New Roman" pitchFamily="18" charset="0"/>
                        <a:cs typeface="Times New Roman" pitchFamily="18" charset="0"/>
                      </a:endParaRPr>
                    </a:p>
                  </a:txBody>
                </a:tc>
                <a:tc>
                  <a:txBody>
                    <a:bodyPr/>
                    <a:p>
                      <a:pPr algn="ctr"/>
                      <a:r>
                        <a:rPr b="1" dirty="0" sz="1800" lang="en-IN" smtClean="0">
                          <a:latin typeface="Times New Roman" pitchFamily="18" charset="0"/>
                          <a:cs typeface="Times New Roman" pitchFamily="18" charset="0"/>
                        </a:rPr>
                        <a:t>FINDINGS/ DISADVANTAGES</a:t>
                      </a:r>
                      <a:endParaRPr b="1" dirty="0" sz="1800" lang="en-IN">
                        <a:latin typeface="Times New Roman" pitchFamily="18" charset="0"/>
                        <a:cs typeface="Times New Roman" pitchFamily="18" charset="0"/>
                      </a:endParaRPr>
                    </a:p>
                  </a:txBody>
                </a:tc>
              </a:tr>
              <a:tr h="2085359">
                <a:tc>
                  <a:txBody>
                    <a:bodyPr/>
                    <a:p>
                      <a:r>
                        <a:rPr dirty="0" sz="1400" lang="en-US">
                          <a:latin typeface="Times New Roman" pitchFamily="18" charset="0"/>
                          <a:cs typeface="Times New Roman" pitchFamily="18" charset="0"/>
                        </a:rPr>
                        <a:t>       1</a:t>
                      </a:r>
                      <a:endParaRPr dirty="0" sz="1400" lang="en-IN">
                        <a:latin typeface="Times New Roman" pitchFamily="18" charset="0"/>
                        <a:cs typeface="Times New Roman" pitchFamily="18" charset="0"/>
                      </a:endParaRPr>
                    </a:p>
                  </a:txBody>
                </a:tc>
                <a:tc>
                  <a:txBody>
                    <a:bodyPr/>
                    <a:p>
                      <a:pPr algn="l" defTabSz="914400" eaLnBrk="1" fontAlgn="auto" hangingPunct="1" indent="0" latinLnBrk="0" lvl="0" marL="0" marR="0" rtl="0">
                        <a:lnSpc>
                          <a:spcPct val="100000"/>
                        </a:lnSpc>
                        <a:spcBef>
                          <a:spcPts val="0"/>
                        </a:spcBef>
                        <a:spcAft>
                          <a:spcPts val="0"/>
                        </a:spcAft>
                        <a:buClrTx/>
                        <a:buSzTx/>
                        <a:buFontTx/>
                        <a:buNone/>
                      </a:pPr>
                      <a:r>
                        <a:rPr dirty="0" sz="1400" lang="en-US" smtClean="0">
                          <a:latin typeface="Times New Roman" pitchFamily="18" charset="0"/>
                          <a:cs typeface="Times New Roman" pitchFamily="18" charset="0"/>
                        </a:rPr>
                        <a:t>Android News App </a:t>
                      </a:r>
                      <a:endParaRPr dirty="0" sz="1400" lang="en-IN">
                        <a:latin typeface="Times New Roman" pitchFamily="18" charset="0"/>
                        <a:cs typeface="Times New Roman" pitchFamily="18" charset="0"/>
                      </a:endParaRPr>
                    </a:p>
                  </a:txBody>
                </a:tc>
                <a:tc>
                  <a:txBody>
                    <a:bodyPr/>
                    <a:p>
                      <a:r>
                        <a:rPr dirty="0" sz="1400" lang="en-GB" smtClean="0">
                          <a:latin typeface="Times New Roman" pitchFamily="18" charset="0"/>
                          <a:cs typeface="Times New Roman" pitchFamily="18" charset="0"/>
                        </a:rPr>
                        <a:t> connect news articles from all around the world and deliver it to user as fast as possible in best visualize way. </a:t>
                      </a:r>
                      <a:endParaRPr dirty="0" sz="1400" lang="en-IN">
                        <a:latin typeface="Times New Roman" pitchFamily="18" charset="0"/>
                        <a:cs typeface="Times New Roman" pitchFamily="18" charset="0"/>
                      </a:endParaRPr>
                    </a:p>
                  </a:txBody>
                </a:tc>
                <a:tc>
                  <a:txBody>
                    <a:bodyPr/>
                    <a:p>
                      <a:pPr indent="-285750" marL="285750">
                        <a:buFont typeface="Arial" panose="020B0604020202020204" pitchFamily="34" charset="0"/>
                        <a:buChar char="•"/>
                      </a:pPr>
                      <a:r>
                        <a:rPr dirty="0" sz="1400" lang="en-GB" smtClean="0">
                          <a:latin typeface="Times New Roman" pitchFamily="18" charset="0"/>
                          <a:cs typeface="Times New Roman" pitchFamily="18" charset="0"/>
                        </a:rPr>
                        <a:t>View Holder can be used for this list view for better and fast experience. Library like Picasso can be used for better image handling. </a:t>
                      </a:r>
                    </a:p>
                    <a:p>
                      <a:pPr indent="-285750" marL="285750">
                        <a:buFont typeface="Arial" panose="020B0604020202020204" pitchFamily="34" charset="0"/>
                        <a:buChar char="•"/>
                      </a:pPr>
                      <a:r>
                        <a:rPr dirty="0" sz="1400" lang="en-GB" smtClean="0">
                          <a:latin typeface="Times New Roman" pitchFamily="18" charset="0"/>
                          <a:cs typeface="Times New Roman" pitchFamily="18" charset="0"/>
                        </a:rPr>
                        <a:t>This User interface will be connected to API and Admin Panel database which will give full article in form of web view of that article.</a:t>
                      </a:r>
                      <a:r>
                        <a:rPr dirty="0" sz="1400" lang="en-US" smtClean="0">
                          <a:latin typeface="Times New Roman" pitchFamily="18" charset="0"/>
                          <a:cs typeface="Times New Roman" pitchFamily="18" charset="0"/>
                        </a:rPr>
                        <a:t>.</a:t>
                      </a:r>
                    </a:p>
                    <a:p>
                      <a:pPr indent="-285750" marL="285750">
                        <a:buFont typeface="Arial" panose="020B0604020202020204" pitchFamily="34" charset="0"/>
                        <a:buChar char="•"/>
                      </a:pPr>
                      <a:r>
                        <a:rPr dirty="0" sz="1400" lang="en-US" smtClean="0">
                          <a:latin typeface="Times New Roman" pitchFamily="18" charset="0"/>
                          <a:cs typeface="Times New Roman" pitchFamily="18" charset="0"/>
                        </a:rPr>
                        <a:t>JSON format which contains source id, title, description, image URL, article URL, author, time etc. </a:t>
                      </a:r>
                      <a:endParaRPr dirty="0" sz="1400" lang="en-IN">
                        <a:latin typeface="Times New Roman" pitchFamily="18" charset="0"/>
                        <a:cs typeface="Times New Roman" pitchFamily="18" charset="0"/>
                      </a:endParaRPr>
                    </a:p>
                  </a:txBody>
                </a:tc>
                <a:tc>
                  <a:txBody>
                    <a:bodyPr/>
                    <a:p>
                      <a:r>
                        <a:rPr dirty="0" sz="1400" lang="en-GB" smtClean="0">
                          <a:latin typeface="Times New Roman" pitchFamily="18" charset="0"/>
                          <a:cs typeface="Times New Roman" pitchFamily="18" charset="0"/>
                        </a:rPr>
                        <a:t>Global Support</a:t>
                      </a:r>
                    </a:p>
                    <a:p>
                      <a:r>
                        <a:rPr dirty="0" sz="1400" lang="en-GB" smtClean="0">
                          <a:latin typeface="Times New Roman" pitchFamily="18" charset="0"/>
                          <a:cs typeface="Times New Roman" pitchFamily="18" charset="0"/>
                        </a:rPr>
                        <a:t>Short News </a:t>
                      </a:r>
                    </a:p>
                    <a:p>
                      <a:r>
                        <a:rPr dirty="0" sz="1400" lang="en-GB" smtClean="0">
                          <a:latin typeface="Times New Roman" pitchFamily="18" charset="0"/>
                          <a:cs typeface="Times New Roman" pitchFamily="18" charset="0"/>
                        </a:rPr>
                        <a:t>Search Option</a:t>
                      </a:r>
                    </a:p>
                    <a:p>
                      <a:r>
                        <a:rPr dirty="0" sz="1400" lang="en-GB" smtClean="0">
                          <a:latin typeface="Times New Roman" pitchFamily="18" charset="0"/>
                          <a:cs typeface="Times New Roman" pitchFamily="18" charset="0"/>
                        </a:rPr>
                        <a:t>Favourites / Offline Reading</a:t>
                      </a:r>
                    </a:p>
                    <a:p>
                      <a:r>
                        <a:rPr dirty="0" sz="1400" lang="en-GB" smtClean="0">
                          <a:latin typeface="Times New Roman" pitchFamily="18" charset="0"/>
                          <a:cs typeface="Times New Roman" pitchFamily="18" charset="0"/>
                        </a:rPr>
                        <a:t>Sharing</a:t>
                      </a:r>
                    </a:p>
                    <a:p>
                      <a:endParaRPr dirty="0" sz="1400" lang="en-GB" smtClean="0">
                        <a:latin typeface="Times New Roman" pitchFamily="18" charset="0"/>
                        <a:cs typeface="Times New Roman" pitchFamily="18" charset="0"/>
                      </a:endParaRPr>
                    </a:p>
                    <a:p>
                      <a:r>
                        <a:rPr dirty="0" sz="1400" lang="en-GB" smtClean="0">
                          <a:latin typeface="Times New Roman" pitchFamily="18" charset="0"/>
                          <a:cs typeface="Times New Roman" pitchFamily="18" charset="0"/>
                        </a:rPr>
                        <a:t>Disadvantage:</a:t>
                      </a:r>
                    </a:p>
                    <a:p>
                      <a:r>
                        <a:rPr dirty="0" sz="1400" lang="en-GB" smtClean="0">
                          <a:latin typeface="Times New Roman" pitchFamily="18" charset="0"/>
                          <a:cs typeface="Times New Roman" pitchFamily="18" charset="0"/>
                        </a:rPr>
                        <a:t>Location feature with automation can be implemented </a:t>
                      </a:r>
                    </a:p>
                    <a:p>
                      <a:endParaRPr dirty="0" sz="1400" lang="en-GB" smtClean="0">
                        <a:latin typeface="Times New Roman" pitchFamily="18" charset="0"/>
                        <a:cs typeface="Times New Roman" pitchFamily="18" charset="0"/>
                      </a:endParaRPr>
                    </a:p>
                    <a:p>
                      <a:endParaRPr dirty="0" sz="1400" lang="en-IN">
                        <a:latin typeface="Times New Roman" pitchFamily="18" charset="0"/>
                        <a:cs typeface="Times New Roman" pitchFamily="18" charset="0"/>
                      </a:endParaRPr>
                    </a:p>
                  </a:txBody>
                </a:tc>
              </a:tr>
              <a:tr h="2241270">
                <a:tc>
                  <a:txBody>
                    <a:bodyPr/>
                    <a:p>
                      <a:pPr algn="ctr"/>
                      <a:r>
                        <a:rPr dirty="0" sz="1400" lang="en-US">
                          <a:latin typeface="Times New Roman" pitchFamily="18" charset="0"/>
                          <a:cs typeface="Times New Roman" pitchFamily="18" charset="0"/>
                        </a:rPr>
                        <a:t> 2</a:t>
                      </a:r>
                      <a:endParaRPr dirty="0" sz="1400" lang="en-IN">
                        <a:latin typeface="Times New Roman" pitchFamily="18" charset="0"/>
                        <a:cs typeface="Times New Roman" pitchFamily="18" charset="0"/>
                      </a:endParaRPr>
                    </a:p>
                  </a:txBody>
                </a:tc>
                <a:tc>
                  <a:txBody>
                    <a:bodyPr/>
                    <a:p>
                      <a:r>
                        <a:rPr dirty="0" sz="1400" lang="en-GB" smtClean="0">
                          <a:latin typeface="Times New Roman" pitchFamily="18" charset="0"/>
                          <a:cs typeface="Times New Roman" pitchFamily="18" charset="0"/>
                        </a:rPr>
                        <a:t>Breaking News Detection and Tracking in Twitter</a:t>
                      </a:r>
                      <a:endParaRPr dirty="0" sz="1400" lang="en-IN">
                        <a:latin typeface="Times New Roman" pitchFamily="18" charset="0"/>
                        <a:cs typeface="Times New Roman" pitchFamily="18" charset="0"/>
                      </a:endParaRPr>
                    </a:p>
                  </a:txBody>
                </a:tc>
                <a:tc>
                  <a:txBody>
                    <a:bodyPr/>
                    <a:p>
                      <a:r>
                        <a:rPr dirty="0" sz="1400" lang="en-GB" smtClean="0">
                          <a:latin typeface="Times New Roman" pitchFamily="18" charset="0"/>
                          <a:cs typeface="Times New Roman" pitchFamily="18" charset="0"/>
                        </a:rPr>
                        <a:t>collect, group, rank and track breaking news in Twitter</a:t>
                      </a:r>
                      <a:endParaRPr dirty="0" sz="1400" lang="en-IN">
                        <a:latin typeface="Times New Roman" pitchFamily="18" charset="0"/>
                        <a:cs typeface="Times New Roman" pitchFamily="18" charset="0"/>
                      </a:endParaRPr>
                    </a:p>
                  </a:txBody>
                </a:tc>
                <a:tc>
                  <a:txBody>
                    <a:bodyPr/>
                    <a:p>
                      <a:pPr algn="just" indent="-285750" marL="285750">
                        <a:buFont typeface="Arial" panose="020B0604020202020204" pitchFamily="34" charset="0"/>
                        <a:buChar char="•"/>
                      </a:pPr>
                      <a:r>
                        <a:rPr dirty="0" sz="1400" lang="en-GB" smtClean="0">
                          <a:latin typeface="Times New Roman" pitchFamily="18" charset="0"/>
                          <a:cs typeface="Times New Roman" pitchFamily="18" charset="0"/>
                        </a:rPr>
                        <a:t>Tasks are divided into two stages: story finding and story development.</a:t>
                      </a:r>
                      <a:r>
                        <a:rPr dirty="0" sz="1400" lang="en-US" smtClean="0">
                          <a:latin typeface="Times New Roman" pitchFamily="18" charset="0"/>
                          <a:cs typeface="Times New Roman" pitchFamily="18" charset="0"/>
                        </a:rPr>
                        <a:t>.</a:t>
                      </a:r>
                    </a:p>
                    <a:p>
                      <a:pPr algn="just" indent="-285750" marL="285750">
                        <a:buFont typeface="Arial" panose="020B0604020202020204" pitchFamily="34" charset="0"/>
                        <a:buChar char="•"/>
                      </a:pPr>
                      <a:r>
                        <a:rPr dirty="0" sz="1400" lang="en-GB" smtClean="0">
                          <a:latin typeface="Times New Roman" pitchFamily="18" charset="0"/>
                          <a:cs typeface="Times New Roman" pitchFamily="18" charset="0"/>
                        </a:rPr>
                        <a:t>Story finding :</a:t>
                      </a:r>
                      <a:r>
                        <a:rPr dirty="0" sz="1400" lang="en-GB" smtClean="0">
                          <a:latin typeface="Times New Roman" pitchFamily="18" charset="0"/>
                          <a:cs typeface="Times New Roman" pitchFamily="18" charset="0"/>
                        </a:rPr>
                        <a:t>Tasks are presented in three steps: sampling, indexing and grouping.</a:t>
                      </a:r>
                    </a:p>
                    <a:p>
                      <a:pPr algn="just" indent="-285750" marL="285750">
                        <a:buFont typeface="Arial" panose="020B0604020202020204" pitchFamily="34" charset="0"/>
                        <a:buChar char="•"/>
                      </a:pPr>
                      <a:r>
                        <a:rPr dirty="0" sz="1400" lang="en-GB" smtClean="0">
                          <a:latin typeface="Times New Roman" pitchFamily="18" charset="0"/>
                          <a:cs typeface="Times New Roman" pitchFamily="18" charset="0"/>
                        </a:rPr>
                        <a:t>Story development: E</a:t>
                      </a:r>
                      <a:r>
                        <a:rPr dirty="0" sz="1400" lang="en-GB" smtClean="0">
                          <a:latin typeface="Times New Roman" pitchFamily="18" charset="0"/>
                          <a:cs typeface="Times New Roman" pitchFamily="18" charset="0"/>
                        </a:rPr>
                        <a:t>ach news story is adjusted with appropriate ranking through a period of time. In addition new findings from external source (outside of Twitter) such as news articles of reliable news source or media like photos and video footages can be aggregated to existing news stories.</a:t>
                      </a:r>
                      <a:endParaRPr dirty="0" sz="1400" lang="en-IN">
                        <a:latin typeface="Times New Roman" pitchFamily="18" charset="0"/>
                        <a:cs typeface="Times New Roman" pitchFamily="18" charset="0"/>
                      </a:endParaRPr>
                    </a:p>
                  </a:txBody>
                </a:tc>
                <a:tc>
                  <a:txBody>
                    <a:bodyPr/>
                    <a:p>
                      <a:r>
                        <a:rPr dirty="0" sz="1400" lang="en-GB" smtClean="0">
                          <a:latin typeface="Times New Roman" pitchFamily="18" charset="0"/>
                          <a:cs typeface="Times New Roman" pitchFamily="18" charset="0"/>
                        </a:rPr>
                        <a:t>Discussed the characteristics of breaking news in Twitter and presented a method to collect, group, rank and track breaking news from Twitter.</a:t>
                      </a:r>
                    </a:p>
                    <a:p>
                      <a:endParaRPr dirty="0" sz="1400" lang="en-GB" smtClean="0">
                        <a:latin typeface="Times New Roman" pitchFamily="18" charset="0"/>
                        <a:cs typeface="Times New Roman" pitchFamily="18" charset="0"/>
                      </a:endParaRPr>
                    </a:p>
                    <a:p>
                      <a:pPr algn="l" defTabSz="914400" eaLnBrk="1" fontAlgn="auto" hangingPunct="1" indent="0" latinLnBrk="0" marL="0" marR="0" rtl="0">
                        <a:lnSpc>
                          <a:spcPct val="100000"/>
                        </a:lnSpc>
                        <a:spcBef>
                          <a:spcPts val="0"/>
                        </a:spcBef>
                        <a:spcAft>
                          <a:spcPts val="0"/>
                        </a:spcAft>
                        <a:buClrTx/>
                        <a:buSzTx/>
                        <a:buFontTx/>
                        <a:buNone/>
                      </a:pPr>
                      <a:r>
                        <a:rPr dirty="0" sz="1400" lang="en-GB" smtClean="0">
                          <a:latin typeface="Times New Roman" pitchFamily="18" charset="0"/>
                          <a:cs typeface="Times New Roman" pitchFamily="18" charset="0"/>
                        </a:rPr>
                        <a:t>Disadvantage:</a:t>
                      </a:r>
                    </a:p>
                    <a:p>
                      <a:r>
                        <a:rPr dirty="0" sz="1400" lang="en-GB" smtClean="0">
                          <a:latin typeface="Times New Roman" pitchFamily="18" charset="0"/>
                          <a:cs typeface="Times New Roman" pitchFamily="18" charset="0"/>
                        </a:rPr>
                        <a:t>ways to utilize emotion information from messages and consider the network structure of </a:t>
                      </a:r>
                      <a:r>
                        <a:rPr dirty="0" sz="1400" lang="en-GB" err="1" smtClean="0">
                          <a:latin typeface="Times New Roman" pitchFamily="18" charset="0"/>
                          <a:cs typeface="Times New Roman" pitchFamily="18" charset="0"/>
                        </a:rPr>
                        <a:t>retweet</a:t>
                      </a:r>
                      <a:r>
                        <a:rPr dirty="0" sz="1400" lang="en-GB" smtClean="0">
                          <a:latin typeface="Times New Roman" pitchFamily="18" charset="0"/>
                          <a:cs typeface="Times New Roman" pitchFamily="18" charset="0"/>
                        </a:rPr>
                        <a:t> messages.</a:t>
                      </a:r>
                      <a:endParaRPr dirty="0" sz="1400" lang="en-IN">
                        <a:latin typeface="Times New Roman" pitchFamily="18" charset="0"/>
                        <a:cs typeface="Times New Roman" pitchFamily="18" charset="0"/>
                      </a:endParaRPr>
                    </a:p>
                  </a:txBody>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aphicFrame>
        <p:nvGraphicFramePr>
          <p:cNvPr id="4194305" name="Table 4"/>
          <p:cNvGraphicFramePr>
            <a:graphicFrameLocks noGrp="1"/>
          </p:cNvGraphicFramePr>
          <p:nvPr>
            <p:ph idx="1"/>
          </p:nvPr>
        </p:nvGraphicFramePr>
        <p:xfrm>
          <a:off x="884853" y="559838"/>
          <a:ext cx="11002347" cy="7713619"/>
        </p:xfrm>
        <a:graphic>
          <a:graphicData uri="http://schemas.openxmlformats.org/drawingml/2006/table">
            <a:tbl>
              <a:tblPr firstRow="1" bandRow="1">
                <a:tableStyleId>{5940675A-B579-460E-94D1-54222C63F5DA}</a:tableStyleId>
              </a:tblPr>
              <a:tblGrid>
                <a:gridCol w="825692"/>
                <a:gridCol w="2540914"/>
                <a:gridCol w="1808631"/>
                <a:gridCol w="2047199"/>
                <a:gridCol w="3779911"/>
              </a:tblGrid>
              <a:tr h="1129939">
                <a:tc>
                  <a:txBody>
                    <a:bodyPr/>
                    <a:p>
                      <a:pPr algn="ctr"/>
                      <a:r>
                        <a:rPr b="1" dirty="0" sz="1600" lang="en-IN">
                          <a:latin typeface="Times New Roman" panose="02020603050405020304" pitchFamily="18" charset="0"/>
                          <a:cs typeface="Times New Roman" panose="02020603050405020304" pitchFamily="18" charset="0"/>
                        </a:rPr>
                        <a:t>S.NO</a:t>
                      </a:r>
                    </a:p>
                  </a:txBody>
                </a:tc>
                <a:tc>
                  <a:txBody>
                    <a:bodyPr/>
                    <a:p>
                      <a:pPr algn="ctr"/>
                      <a:r>
                        <a:rPr b="1" dirty="0" sz="1800" lang="en-IN" smtClean="0">
                          <a:latin typeface="Times New Roman" panose="02020603050405020304" pitchFamily="18" charset="0"/>
                          <a:cs typeface="Times New Roman" panose="02020603050405020304" pitchFamily="18" charset="0"/>
                        </a:rPr>
                        <a:t>TITTLE</a:t>
                      </a:r>
                      <a:endParaRPr b="1" dirty="0" sz="1800" lang="en-IN">
                        <a:latin typeface="Times New Roman" panose="02020603050405020304" pitchFamily="18" charset="0"/>
                        <a:cs typeface="Times New Roman" panose="02020603050405020304" pitchFamily="18" charset="0"/>
                      </a:endParaRPr>
                    </a:p>
                  </a:txBody>
                </a:tc>
                <a:tc>
                  <a:txBody>
                    <a:bodyPr/>
                    <a:p>
                      <a:pPr algn="ctr"/>
                      <a:r>
                        <a:rPr b="1" dirty="0" sz="1800" lang="en-IN">
                          <a:latin typeface="Times New Roman" panose="02020603050405020304" pitchFamily="18" charset="0"/>
                          <a:cs typeface="Times New Roman" panose="02020603050405020304" pitchFamily="18" charset="0"/>
                        </a:rPr>
                        <a:t>PROPOSED WORK</a:t>
                      </a:r>
                    </a:p>
                  </a:txBody>
                </a:tc>
                <a:tc>
                  <a:txBody>
                    <a:bodyPr/>
                    <a:p>
                      <a:pPr algn="ctr"/>
                      <a:r>
                        <a:rPr b="1" dirty="0" sz="1800" lang="en-IN" smtClean="0">
                          <a:latin typeface="Times New Roman" panose="02020603050405020304" pitchFamily="18" charset="0"/>
                          <a:cs typeface="Times New Roman" panose="02020603050405020304" pitchFamily="18" charset="0"/>
                        </a:rPr>
                        <a:t>ALGORITHM/METHODS</a:t>
                      </a:r>
                      <a:endParaRPr b="1" dirty="0" sz="1800" lang="en-IN">
                        <a:latin typeface="Times New Roman" panose="02020603050405020304" pitchFamily="18" charset="0"/>
                        <a:cs typeface="Times New Roman" panose="02020603050405020304" pitchFamily="18" charset="0"/>
                      </a:endParaRPr>
                    </a:p>
                  </a:txBody>
                </a:tc>
                <a:tc>
                  <a:txBody>
                    <a:bodyPr/>
                    <a:p>
                      <a:pPr algn="ctr"/>
                      <a:r>
                        <a:rPr b="1" dirty="0" sz="1800" lang="en-IN" smtClean="0">
                          <a:latin typeface="Times New Roman" panose="02020603050405020304" pitchFamily="18" charset="0"/>
                          <a:cs typeface="Times New Roman" panose="02020603050405020304" pitchFamily="18" charset="0"/>
                        </a:rPr>
                        <a:t>FINDINGS/ DISADVANTAGES</a:t>
                      </a:r>
                      <a:endParaRPr b="1" dirty="0" sz="1800" lang="en-IN">
                        <a:latin typeface="Times New Roman" panose="02020603050405020304" pitchFamily="18" charset="0"/>
                        <a:cs typeface="Times New Roman" panose="02020603050405020304" pitchFamily="18" charset="0"/>
                      </a:endParaRPr>
                    </a:p>
                  </a:txBody>
                </a:tc>
              </a:tr>
              <a:tr h="2057753">
                <a:tc>
                  <a:txBody>
                    <a:bodyPr/>
                    <a:p>
                      <a:pPr algn="ctr"/>
                      <a:r>
                        <a:rPr dirty="0" sz="1400" lang="en-US">
                          <a:latin typeface="Times New Roman" pitchFamily="18" charset="0"/>
                          <a:cs typeface="Times New Roman" pitchFamily="18" charset="0"/>
                        </a:rPr>
                        <a:t>3</a:t>
                      </a:r>
                      <a:endParaRPr dirty="0" sz="1400" lang="en-IN">
                        <a:latin typeface="Times New Roman" pitchFamily="18" charset="0"/>
                        <a:cs typeface="Times New Roman" pitchFamily="18" charset="0"/>
                      </a:endParaRPr>
                    </a:p>
                  </a:txBody>
                </a:tc>
                <a:tc>
                  <a:txBody>
                    <a:bodyPr/>
                    <a:p>
                      <a:r>
                        <a:rPr b="0" dirty="0" sz="1400" i="0" kern="1200" lang="en-GB" smtClean="0">
                          <a:solidFill>
                            <a:schemeClr val="tx1"/>
                          </a:solidFill>
                          <a:effectLst/>
                          <a:latin typeface="Times New Roman" pitchFamily="18" charset="0"/>
                          <a:ea typeface="+mn-ea"/>
                          <a:cs typeface="Times New Roman" pitchFamily="18" charset="0"/>
                        </a:rPr>
                        <a:t>Tracking News Stories Using </a:t>
                      </a:r>
                      <a:r>
                        <a:rPr b="0" dirty="0" sz="1400" i="0" kern="1200" lang="en-GB" err="1" smtClean="0">
                          <a:solidFill>
                            <a:schemeClr val="tx1"/>
                          </a:solidFill>
                          <a:effectLst/>
                          <a:latin typeface="Times New Roman" pitchFamily="18" charset="0"/>
                          <a:ea typeface="+mn-ea"/>
                          <a:cs typeface="Times New Roman" pitchFamily="18" charset="0"/>
                        </a:rPr>
                        <a:t>Blockchain</a:t>
                      </a:r>
                      <a:r>
                        <a:rPr b="0" dirty="0" sz="1400" i="0" kern="1200" lang="en-GB" smtClean="0">
                          <a:solidFill>
                            <a:schemeClr val="tx1"/>
                          </a:solidFill>
                          <a:effectLst/>
                          <a:latin typeface="Times New Roman" pitchFamily="18" charset="0"/>
                          <a:ea typeface="+mn-ea"/>
                          <a:cs typeface="Times New Roman" pitchFamily="18" charset="0"/>
                        </a:rPr>
                        <a:t> to </a:t>
                      </a:r>
                    </a:p>
                    <a:p>
                      <a:r>
                        <a:rPr b="0" dirty="0" sz="1400" i="0" kern="1200" lang="en-GB" smtClean="0">
                          <a:solidFill>
                            <a:schemeClr val="tx1"/>
                          </a:solidFill>
                          <a:effectLst/>
                          <a:latin typeface="Times New Roman" pitchFamily="18" charset="0"/>
                          <a:ea typeface="+mn-ea"/>
                          <a:cs typeface="Times New Roman" pitchFamily="18" charset="0"/>
                        </a:rPr>
                        <a:t>Guarantee their Traceability and Information Analysis</a:t>
                      </a:r>
                      <a:endParaRPr b="0" dirty="0" sz="1400" i="0" kern="1200" lang="en-GB">
                        <a:solidFill>
                          <a:schemeClr val="tx1"/>
                        </a:solidFill>
                        <a:effectLst/>
                        <a:latin typeface="Times New Roman" pitchFamily="18" charset="0"/>
                        <a:ea typeface="+mn-ea"/>
                        <a:cs typeface="Times New Roman" pitchFamily="18" charset="0"/>
                      </a:endParaRPr>
                    </a:p>
                  </a:txBody>
                </a:tc>
                <a:tc>
                  <a:txBody>
                    <a:bodyPr/>
                    <a:p>
                      <a:r>
                        <a:rPr b="0" dirty="0" sz="1400" i="0" kern="1200" lang="en-US" smtClean="0">
                          <a:solidFill>
                            <a:schemeClr val="tx1"/>
                          </a:solidFill>
                          <a:effectLst/>
                          <a:latin typeface="Times New Roman" pitchFamily="18" charset="0"/>
                          <a:ea typeface="+mn-ea"/>
                          <a:cs typeface="Times New Roman" pitchFamily="18" charset="0"/>
                        </a:rPr>
                        <a:t>It shows how to </a:t>
                      </a:r>
                    </a:p>
                    <a:p>
                      <a:r>
                        <a:rPr b="0" dirty="0" sz="1400" i="0" kern="1200" lang="en-US" smtClean="0">
                          <a:solidFill>
                            <a:schemeClr val="tx1"/>
                          </a:solidFill>
                          <a:effectLst/>
                          <a:latin typeface="Times New Roman" pitchFamily="18" charset="0"/>
                          <a:ea typeface="+mn-ea"/>
                          <a:cs typeface="Times New Roman" pitchFamily="18" charset="0"/>
                        </a:rPr>
                        <a:t>use </a:t>
                      </a:r>
                      <a:r>
                        <a:rPr b="0" dirty="0" sz="1400" i="0" kern="1200" lang="en-US" err="1" smtClean="0">
                          <a:solidFill>
                            <a:schemeClr val="tx1"/>
                          </a:solidFill>
                          <a:effectLst/>
                          <a:latin typeface="Times New Roman" pitchFamily="18" charset="0"/>
                          <a:ea typeface="+mn-ea"/>
                          <a:cs typeface="Times New Roman" pitchFamily="18" charset="0"/>
                        </a:rPr>
                        <a:t>Blockchain</a:t>
                      </a:r>
                      <a:r>
                        <a:rPr b="0" dirty="0" sz="1400" i="0" kern="1200" lang="en-US" smtClean="0">
                          <a:solidFill>
                            <a:schemeClr val="tx1"/>
                          </a:solidFill>
                          <a:effectLst/>
                          <a:latin typeface="Times New Roman" pitchFamily="18" charset="0"/>
                          <a:ea typeface="+mn-ea"/>
                          <a:cs typeface="Times New Roman" pitchFamily="18" charset="0"/>
                        </a:rPr>
                        <a:t> to facilitate the tracking and traceability of news so that it can provide support to the automatic </a:t>
                      </a:r>
                    </a:p>
                    <a:p>
                      <a:r>
                        <a:rPr b="0" dirty="0" sz="1400" i="0" kern="1200" lang="en-US" smtClean="0">
                          <a:solidFill>
                            <a:schemeClr val="tx1"/>
                          </a:solidFill>
                          <a:effectLst/>
                          <a:latin typeface="Times New Roman" pitchFamily="18" charset="0"/>
                          <a:ea typeface="+mn-ea"/>
                          <a:cs typeface="Times New Roman" pitchFamily="18" charset="0"/>
                        </a:rPr>
                        <a:t>story and allows users to verify the veracity of what they are reading</a:t>
                      </a:r>
                    </a:p>
                    <a:p>
                      <a:endParaRPr dirty="0" sz="1400" lang="en-IN">
                        <a:latin typeface="Times New Roman" pitchFamily="18" charset="0"/>
                        <a:cs typeface="Times New Roman" pitchFamily="18" charset="0"/>
                      </a:endParaRPr>
                    </a:p>
                  </a:txBody>
                </a:tc>
                <a:tc>
                  <a:txBody>
                    <a:bodyPr/>
                    <a:p>
                      <a:pPr indent="-285750" marL="285750">
                        <a:buFont typeface="Arial" panose="020B0604020202020204" pitchFamily="34" charset="0"/>
                        <a:buChar char="•"/>
                      </a:pPr>
                      <a:r>
                        <a:rPr dirty="0" sz="1400" lang="en-GB" smtClean="0">
                          <a:latin typeface="Times New Roman" pitchFamily="18" charset="0"/>
                          <a:cs typeface="Times New Roman" pitchFamily="18" charset="0"/>
                        </a:rPr>
                        <a:t>Management module </a:t>
                      </a:r>
                    </a:p>
                    <a:p>
                      <a:pPr indent="-285750" marL="285750">
                        <a:buFont typeface="Arial" panose="020B0604020202020204" pitchFamily="34" charset="0"/>
                        <a:buNone/>
                      </a:pPr>
                      <a:r>
                        <a:rPr dirty="0" sz="1400" lang="en-GB" smtClean="0">
                          <a:latin typeface="Times New Roman" pitchFamily="18" charset="0"/>
                          <a:cs typeface="Times New Roman" pitchFamily="18" charset="0"/>
                        </a:rPr>
                        <a:t>• </a:t>
                      </a:r>
                      <a:r>
                        <a:rPr dirty="0" sz="1400" lang="en-GB" err="1" smtClean="0">
                          <a:latin typeface="Times New Roman" pitchFamily="18" charset="0"/>
                          <a:cs typeface="Times New Roman" pitchFamily="18" charset="0"/>
                        </a:rPr>
                        <a:t>Merkle</a:t>
                      </a:r>
                      <a:r>
                        <a:rPr dirty="0" sz="1400" lang="en-GB" smtClean="0">
                          <a:latin typeface="Times New Roman" pitchFamily="18" charset="0"/>
                          <a:cs typeface="Times New Roman" pitchFamily="18" charset="0"/>
                        </a:rPr>
                        <a:t> trees </a:t>
                      </a:r>
                    </a:p>
                    <a:p>
                      <a:pPr indent="-285750" marL="285750">
                        <a:buFont typeface="Arial" panose="020B0604020202020204" pitchFamily="34" charset="0"/>
                        <a:buNone/>
                      </a:pPr>
                      <a:r>
                        <a:rPr dirty="0" sz="1400" lang="en-GB" smtClean="0">
                          <a:latin typeface="Times New Roman" pitchFamily="18" charset="0"/>
                          <a:cs typeface="Times New Roman" pitchFamily="18" charset="0"/>
                        </a:rPr>
                        <a:t>• News stories database </a:t>
                      </a:r>
                    </a:p>
                    <a:p>
                      <a:pPr indent="-285750" marL="285750">
                        <a:buFont typeface="Arial" panose="020B0604020202020204" pitchFamily="34" charset="0"/>
                        <a:buNone/>
                      </a:pPr>
                      <a:r>
                        <a:rPr dirty="0" sz="1400" lang="en-GB" smtClean="0">
                          <a:latin typeface="Times New Roman" pitchFamily="18" charset="0"/>
                          <a:cs typeface="Times New Roman" pitchFamily="18" charset="0"/>
                        </a:rPr>
                        <a:t>• Smart contract and </a:t>
                      </a:r>
                      <a:r>
                        <a:rPr dirty="0" sz="1400" lang="en-GB" err="1" smtClean="0">
                          <a:latin typeface="Times New Roman" pitchFamily="18" charset="0"/>
                          <a:cs typeface="Times New Roman" pitchFamily="18" charset="0"/>
                        </a:rPr>
                        <a:t>blockchain</a:t>
                      </a:r>
                      <a:endParaRPr dirty="0" sz="1400" lang="en-IN">
                        <a:latin typeface="Times New Roman" pitchFamily="18" charset="0"/>
                        <a:cs typeface="Times New Roman" pitchFamily="18" charset="0"/>
                      </a:endParaRPr>
                    </a:p>
                  </a:txBody>
                </a:tc>
                <a:tc>
                  <a:txBody>
                    <a:bodyPr/>
                    <a:p>
                      <a:r>
                        <a:rPr dirty="0" sz="1400" lang="en-GB" smtClean="0">
                          <a:latin typeface="Times New Roman" pitchFamily="18" charset="0"/>
                          <a:cs typeface="Times New Roman" pitchFamily="18" charset="0"/>
                        </a:rPr>
                        <a:t>Determined a way to address the issues of fake news, disinformation campaigns.</a:t>
                      </a:r>
                    </a:p>
                    <a:p>
                      <a:pPr algn="l" defTabSz="914400" eaLnBrk="1" fontAlgn="auto" hangingPunct="1" indent="0" latinLnBrk="0" marL="0" marR="0" rtl="0">
                        <a:lnSpc>
                          <a:spcPct val="100000"/>
                        </a:lnSpc>
                        <a:spcBef>
                          <a:spcPts val="0"/>
                        </a:spcBef>
                        <a:spcAft>
                          <a:spcPts val="0"/>
                        </a:spcAft>
                        <a:buClrTx/>
                        <a:buSzTx/>
                        <a:buFontTx/>
                        <a:buNone/>
                      </a:pPr>
                      <a:r>
                        <a:rPr dirty="0" sz="1400" lang="en-GB" smtClean="0">
                          <a:latin typeface="Times New Roman" pitchFamily="18" charset="0"/>
                          <a:cs typeface="Times New Roman" pitchFamily="18" charset="0"/>
                        </a:rPr>
                        <a:t>Disadvantage:</a:t>
                      </a:r>
                    </a:p>
                    <a:p>
                      <a:endParaRPr dirty="0" sz="1400" lang="en-GB" smtClean="0">
                        <a:latin typeface="Times New Roman" pitchFamily="18" charset="0"/>
                        <a:cs typeface="Times New Roman" pitchFamily="18" charset="0"/>
                      </a:endParaRPr>
                    </a:p>
                    <a:p>
                      <a:r>
                        <a:rPr dirty="0" sz="1400" lang="en-US" smtClean="0">
                          <a:latin typeface="Times New Roman" pitchFamily="18" charset="0"/>
                          <a:cs typeface="Times New Roman" pitchFamily="18" charset="0"/>
                        </a:rPr>
                        <a:t>lack of credibility</a:t>
                      </a:r>
                      <a:endParaRPr dirty="0" sz="1400" lang="en-IN">
                        <a:latin typeface="Times New Roman" pitchFamily="18" charset="0"/>
                        <a:cs typeface="Times New Roman" pitchFamily="18" charset="0"/>
                      </a:endParaRPr>
                    </a:p>
                  </a:txBody>
                </a:tc>
              </a:tr>
              <a:tr h="2916821">
                <a:tc>
                  <a:txBody>
                    <a:bodyPr/>
                    <a:p>
                      <a:pPr algn="ctr"/>
                      <a:r>
                        <a:rPr dirty="0" sz="1400" lang="en-US">
                          <a:latin typeface="Times New Roman" pitchFamily="18" charset="0"/>
                          <a:cs typeface="Times New Roman" pitchFamily="18" charset="0"/>
                        </a:rPr>
                        <a:t>4</a:t>
                      </a:r>
                      <a:endParaRPr dirty="0" sz="1400" lang="en-IN">
                        <a:latin typeface="Times New Roman" pitchFamily="18" charset="0"/>
                        <a:cs typeface="Times New Roman" pitchFamily="18" charset="0"/>
                      </a:endParaRPr>
                    </a:p>
                  </a:txBody>
                </a:tc>
                <a:tc>
                  <a:txBody>
                    <a:bodyPr/>
                    <a:p>
                      <a:r>
                        <a:rPr b="0" dirty="0" sz="1400" i="0" kern="1200" lang="en-GB" smtClean="0">
                          <a:solidFill>
                            <a:schemeClr val="tx1"/>
                          </a:solidFill>
                          <a:latin typeface="Times New Roman" pitchFamily="18" charset="0"/>
                          <a:ea typeface="+mn-ea"/>
                          <a:cs typeface="Times New Roman" pitchFamily="18" charset="0"/>
                        </a:rPr>
                        <a:t>Exploring mobile news reading interactions for news app personalisation</a:t>
                      </a:r>
                      <a:endParaRPr b="0" dirty="0" sz="1400" i="0" kern="1200" lang="en-GB">
                        <a:solidFill>
                          <a:schemeClr val="tx1"/>
                        </a:solidFill>
                        <a:latin typeface="Times New Roman" pitchFamily="18" charset="0"/>
                        <a:ea typeface="+mn-ea"/>
                        <a:cs typeface="Times New Roman" pitchFamily="18" charset="0"/>
                      </a:endParaRPr>
                    </a:p>
                  </a:txBody>
                </a:tc>
                <a:tc>
                  <a:txBody>
                    <a:bodyPr/>
                    <a:p>
                      <a:r>
                        <a:rPr b="0" dirty="0" sz="1400" i="0" kern="1200" lang="en-GB" smtClean="0">
                          <a:solidFill>
                            <a:schemeClr val="tx1"/>
                          </a:solidFill>
                          <a:effectLst/>
                          <a:latin typeface="Times New Roman" pitchFamily="18" charset="0"/>
                          <a:ea typeface="+mn-ea"/>
                          <a:cs typeface="Times New Roman" pitchFamily="18" charset="0"/>
                        </a:rPr>
                        <a:t>Demonstrated a method for monitoring users’ news reading </a:t>
                      </a:r>
                    </a:p>
                    <a:p>
                      <a:r>
                        <a:rPr b="0" dirty="0" sz="1400" i="0" kern="1200" lang="en-GB" smtClean="0">
                          <a:solidFill>
                            <a:schemeClr val="tx1"/>
                          </a:solidFill>
                          <a:effectLst/>
                          <a:latin typeface="Times New Roman" pitchFamily="18" charset="0"/>
                          <a:ea typeface="+mn-ea"/>
                          <a:cs typeface="Times New Roman" pitchFamily="18" charset="0"/>
                        </a:rPr>
                        <a:t>behaviour and inferring news reader type from it.</a:t>
                      </a:r>
                      <a:endParaRPr b="0" dirty="0" sz="1400" i="0" kern="1200" lang="en-GB">
                        <a:solidFill>
                          <a:schemeClr val="tx1"/>
                        </a:solidFill>
                        <a:effectLst/>
                        <a:latin typeface="Times New Roman" pitchFamily="18" charset="0"/>
                        <a:ea typeface="+mn-ea"/>
                        <a:cs typeface="Times New Roman" pitchFamily="18" charset="0"/>
                      </a:endParaRPr>
                    </a:p>
                  </a:txBody>
                </a:tc>
                <a:tc>
                  <a:txBody>
                    <a:bodyPr/>
                    <a:p>
                      <a:r>
                        <a:rPr b="0" dirty="0" sz="1400" i="0" kern="1200" lang="en-GB" smtClean="0">
                          <a:solidFill>
                            <a:schemeClr val="tx1"/>
                          </a:solidFill>
                          <a:effectLst/>
                          <a:latin typeface="Times New Roman" pitchFamily="18" charset="0"/>
                          <a:ea typeface="+mn-ea"/>
                          <a:cs typeface="Times New Roman" pitchFamily="18" charset="0"/>
                        </a:rPr>
                        <a:t>An independent-samples t-test was conducted to compare </a:t>
                      </a:r>
                    </a:p>
                    <a:p>
                      <a:r>
                        <a:rPr b="0" dirty="0" sz="1400" i="0" kern="1200" lang="en-GB" smtClean="0">
                          <a:solidFill>
                            <a:schemeClr val="tx1"/>
                          </a:solidFill>
                          <a:effectLst/>
                          <a:latin typeface="Times New Roman" pitchFamily="18" charset="0"/>
                          <a:ea typeface="+mn-ea"/>
                          <a:cs typeface="Times New Roman" pitchFamily="18" charset="0"/>
                        </a:rPr>
                        <a:t>the time taken to find and read stories in the baseline and in </a:t>
                      </a:r>
                    </a:p>
                    <a:p>
                      <a:r>
                        <a:rPr b="0" dirty="0" sz="1400" i="0" kern="1200" lang="en-GB" smtClean="0">
                          <a:solidFill>
                            <a:schemeClr val="tx1"/>
                          </a:solidFill>
                          <a:effectLst/>
                          <a:latin typeface="Times New Roman" pitchFamily="18" charset="0"/>
                          <a:ea typeface="+mn-ea"/>
                          <a:cs typeface="Times New Roman" pitchFamily="18" charset="0"/>
                        </a:rPr>
                        <a:t>the adaptive variant interface for each news reader type</a:t>
                      </a:r>
                    </a:p>
                    <a:p>
                      <a:endParaRPr b="0" dirty="0" sz="1400" i="0" kern="1200" lang="en-GB">
                        <a:solidFill>
                          <a:schemeClr val="tx1"/>
                        </a:solidFill>
                        <a:effectLst/>
                        <a:latin typeface="Times New Roman" pitchFamily="18" charset="0"/>
                        <a:ea typeface="+mn-ea"/>
                        <a:cs typeface="Times New Roman" pitchFamily="18" charset="0"/>
                      </a:endParaRPr>
                    </a:p>
                  </a:txBody>
                </a:tc>
                <a:tc>
                  <a:txBody>
                    <a:bodyPr/>
                    <a:p>
                      <a:r>
                        <a:rPr b="0" dirty="0" sz="1400" i="0" kern="1200" lang="en-GB" smtClean="0">
                          <a:solidFill>
                            <a:schemeClr val="tx1"/>
                          </a:solidFill>
                          <a:effectLst/>
                          <a:latin typeface="Times New Roman" pitchFamily="18" charset="0"/>
                          <a:ea typeface="+mn-ea"/>
                          <a:cs typeface="Times New Roman" pitchFamily="18" charset="0"/>
                        </a:rPr>
                        <a:t>(1)mobile news </a:t>
                      </a:r>
                    </a:p>
                    <a:p>
                      <a:r>
                        <a:rPr b="0" dirty="0" sz="1400" i="0" kern="1200" lang="en-GB" smtClean="0">
                          <a:solidFill>
                            <a:schemeClr val="tx1"/>
                          </a:solidFill>
                          <a:effectLst/>
                          <a:latin typeface="Times New Roman" pitchFamily="18" charset="0"/>
                          <a:ea typeface="+mn-ea"/>
                          <a:cs typeface="Times New Roman" pitchFamily="18" charset="0"/>
                        </a:rPr>
                        <a:t>readers can be characterised within three types; (2) it is </a:t>
                      </a:r>
                    </a:p>
                    <a:p>
                      <a:r>
                        <a:rPr b="0" dirty="0" sz="1400" i="0" kern="1200" lang="en-GB" smtClean="0">
                          <a:solidFill>
                            <a:schemeClr val="tx1"/>
                          </a:solidFill>
                          <a:effectLst/>
                          <a:latin typeface="Times New Roman" pitchFamily="18" charset="0"/>
                          <a:ea typeface="+mn-ea"/>
                          <a:cs typeface="Times New Roman" pitchFamily="18" charset="0"/>
                        </a:rPr>
                        <a:t>possible to detect a user’s news reader type from analysis of </a:t>
                      </a:r>
                    </a:p>
                    <a:p>
                      <a:r>
                        <a:rPr b="0" dirty="0" sz="1400" i="0" kern="1200" lang="en-GB" smtClean="0">
                          <a:solidFill>
                            <a:schemeClr val="tx1"/>
                          </a:solidFill>
                          <a:effectLst/>
                          <a:latin typeface="Times New Roman" pitchFamily="18" charset="0"/>
                          <a:ea typeface="+mn-ea"/>
                          <a:cs typeface="Times New Roman" pitchFamily="18" charset="0"/>
                        </a:rPr>
                        <a:t>their interactions with a news app, and; (3) different reader </a:t>
                      </a:r>
                    </a:p>
                    <a:p>
                      <a:r>
                        <a:rPr b="0" dirty="0" sz="1400" i="0" kern="1200" lang="en-GB" smtClean="0">
                          <a:solidFill>
                            <a:schemeClr val="tx1"/>
                          </a:solidFill>
                          <a:effectLst/>
                          <a:latin typeface="Times New Roman" pitchFamily="18" charset="0"/>
                          <a:ea typeface="+mn-ea"/>
                          <a:cs typeface="Times New Roman" pitchFamily="18" charset="0"/>
                        </a:rPr>
                        <a:t>types benefit from different forms of news app interface.</a:t>
                      </a:r>
                    </a:p>
                    <a:p>
                      <a:pPr algn="l" defTabSz="914400" eaLnBrk="1" fontAlgn="auto" hangingPunct="1" indent="0" latinLnBrk="0" marL="0" marR="0" rtl="0">
                        <a:lnSpc>
                          <a:spcPct val="100000"/>
                        </a:lnSpc>
                        <a:spcBef>
                          <a:spcPts val="0"/>
                        </a:spcBef>
                        <a:spcAft>
                          <a:spcPts val="0"/>
                        </a:spcAft>
                        <a:buClrTx/>
                        <a:buSzTx/>
                        <a:buFontTx/>
                        <a:buNone/>
                      </a:pPr>
                      <a:r>
                        <a:rPr dirty="0" sz="1400" lang="en-GB" smtClean="0">
                          <a:latin typeface="Times New Roman" pitchFamily="18" charset="0"/>
                          <a:cs typeface="Times New Roman" pitchFamily="18" charset="0"/>
                        </a:rPr>
                        <a:t>Disadvantage:</a:t>
                      </a:r>
                    </a:p>
                    <a:p>
                      <a:endParaRPr b="0" dirty="0" sz="1400" i="0" kern="1200" lang="en-GB" smtClean="0">
                        <a:solidFill>
                          <a:schemeClr val="tx1"/>
                        </a:solidFill>
                        <a:effectLst/>
                        <a:latin typeface="Times New Roman" pitchFamily="18" charset="0"/>
                        <a:ea typeface="+mn-ea"/>
                        <a:cs typeface="Times New Roman" pitchFamily="18" charset="0"/>
                      </a:endParaRPr>
                    </a:p>
                    <a:p>
                      <a:r>
                        <a:rPr b="0" dirty="0" sz="1400" i="0" kern="1200" lang="en-GB" smtClean="0">
                          <a:solidFill>
                            <a:schemeClr val="tx1"/>
                          </a:solidFill>
                          <a:effectLst/>
                          <a:latin typeface="Times New Roman" pitchFamily="18" charset="0"/>
                          <a:ea typeface="+mn-ea"/>
                          <a:cs typeface="Times New Roman" pitchFamily="18" charset="0"/>
                        </a:rPr>
                        <a:t>the design of adaptive </a:t>
                      </a:r>
                    </a:p>
                    <a:p>
                      <a:r>
                        <a:rPr b="0" dirty="0" sz="1400" i="0" kern="1200" lang="en-GB" smtClean="0">
                          <a:solidFill>
                            <a:schemeClr val="tx1"/>
                          </a:solidFill>
                          <a:effectLst/>
                          <a:latin typeface="Times New Roman" pitchFamily="18" charset="0"/>
                          <a:ea typeface="+mn-ea"/>
                          <a:cs typeface="Times New Roman" pitchFamily="18" charset="0"/>
                        </a:rPr>
                        <a:t>interfaces, in order to be in a position to demonstrate a </a:t>
                      </a:r>
                    </a:p>
                    <a:p>
                      <a:r>
                        <a:rPr b="0" dirty="0" sz="1400" i="0" kern="1200" lang="en-GB" smtClean="0">
                          <a:solidFill>
                            <a:schemeClr val="tx1"/>
                          </a:solidFill>
                          <a:effectLst/>
                          <a:latin typeface="Times New Roman" pitchFamily="18" charset="0"/>
                          <a:ea typeface="+mn-ea"/>
                          <a:cs typeface="Times New Roman" pitchFamily="18" charset="0"/>
                        </a:rPr>
                        <a:t>complete adaptive mobile news framework providing </a:t>
                      </a:r>
                    </a:p>
                    <a:p>
                      <a:r>
                        <a:rPr b="0" dirty="0" sz="1400" i="0" kern="1200" lang="en-GB" smtClean="0">
                          <a:solidFill>
                            <a:schemeClr val="tx1"/>
                          </a:solidFill>
                          <a:effectLst/>
                          <a:latin typeface="Times New Roman" pitchFamily="18" charset="0"/>
                          <a:ea typeface="+mn-ea"/>
                          <a:cs typeface="Times New Roman" pitchFamily="18" charset="0"/>
                        </a:rPr>
                        <a:t>automatic personalisation of news apps</a:t>
                      </a:r>
                    </a:p>
                    <a:p>
                      <a:endParaRPr b="0" dirty="0" sz="1400" i="0" kern="1200" lang="en-GB">
                        <a:solidFill>
                          <a:schemeClr val="tx1"/>
                        </a:solidFill>
                        <a:effectLst/>
                        <a:latin typeface="Times New Roman" pitchFamily="18" charset="0"/>
                        <a:ea typeface="+mn-ea"/>
                        <a:cs typeface="Times New Roman" pitchFamily="18" charset="0"/>
                      </a:endParaRPr>
                    </a:p>
                  </a:txBody>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aphicFrame>
        <p:nvGraphicFramePr>
          <p:cNvPr id="4194306" name="Table 4"/>
          <p:cNvGraphicFramePr>
            <a:graphicFrameLocks noGrp="1"/>
          </p:cNvGraphicFramePr>
          <p:nvPr>
            <p:ph idx="1"/>
          </p:nvPr>
        </p:nvGraphicFramePr>
        <p:xfrm>
          <a:off x="802432" y="135447"/>
          <a:ext cx="10450453" cy="8432729"/>
        </p:xfrm>
        <a:graphic>
          <a:graphicData uri="http://schemas.openxmlformats.org/drawingml/2006/table">
            <a:tbl>
              <a:tblPr firstRow="1" bandRow="1">
                <a:tableStyleId>{5940675A-B579-460E-94D1-54222C63F5DA}</a:tableStyleId>
              </a:tblPr>
              <a:tblGrid>
                <a:gridCol w="506193"/>
                <a:gridCol w="3031852"/>
                <a:gridCol w="2665180"/>
                <a:gridCol w="2123614"/>
                <a:gridCol w="2123614"/>
              </a:tblGrid>
              <a:tr h="1519582">
                <a:tc>
                  <a:txBody>
                    <a:bodyPr/>
                    <a:p>
                      <a:pPr algn="ctr"/>
                      <a:r>
                        <a:rPr b="1" dirty="0" sz="1800" lang="en-IN" err="1">
                          <a:latin typeface="Times New Roman" panose="02020603050405020304" pitchFamily="18" charset="0"/>
                          <a:cs typeface="Times New Roman" panose="02020603050405020304" pitchFamily="18" charset="0"/>
                        </a:rPr>
                        <a:t>S.No</a:t>
                      </a:r>
                      <a:endParaRPr b="1" dirty="0" sz="1800" lang="en-IN">
                        <a:latin typeface="Times New Roman" panose="02020603050405020304" pitchFamily="18" charset="0"/>
                        <a:cs typeface="Times New Roman" panose="02020603050405020304" pitchFamily="18" charset="0"/>
                      </a:endParaRPr>
                    </a:p>
                  </a:txBody>
                </a:tc>
                <a:tc>
                  <a:txBody>
                    <a:bodyPr/>
                    <a:p>
                      <a:pPr algn="ctr"/>
                      <a:r>
                        <a:rPr b="1" dirty="0" sz="1800" lang="en-IN">
                          <a:latin typeface="Times New Roman" panose="02020603050405020304" pitchFamily="18" charset="0"/>
                          <a:cs typeface="Times New Roman" panose="02020603050405020304" pitchFamily="18" charset="0"/>
                        </a:rPr>
                        <a:t>TITLE</a:t>
                      </a:r>
                    </a:p>
                  </a:txBody>
                </a:tc>
                <a:tc>
                  <a:txBody>
                    <a:bodyPr/>
                    <a:p>
                      <a:pPr algn="ctr"/>
                      <a:r>
                        <a:rPr b="1" dirty="0" sz="1800" lang="en-IN">
                          <a:latin typeface="Times New Roman" panose="02020603050405020304" pitchFamily="18" charset="0"/>
                          <a:cs typeface="Times New Roman" panose="02020603050405020304" pitchFamily="18" charset="0"/>
                        </a:rPr>
                        <a:t>PROPOSED WORK</a:t>
                      </a:r>
                    </a:p>
                  </a:txBody>
                </a:tc>
                <a:tc>
                  <a:txBody>
                    <a:bodyPr/>
                    <a:p>
                      <a:pPr algn="ctr"/>
                      <a:r>
                        <a:rPr b="1" dirty="0" sz="1800" lang="en-IN">
                          <a:latin typeface="Times New Roman" panose="02020603050405020304" pitchFamily="18" charset="0"/>
                          <a:cs typeface="Times New Roman" panose="02020603050405020304" pitchFamily="18" charset="0"/>
                        </a:rPr>
                        <a:t>TOOLS USED/</a:t>
                      </a:r>
                    </a:p>
                    <a:p>
                      <a:pPr algn="ctr"/>
                      <a:r>
                        <a:rPr b="1" dirty="0" sz="1800" lang="en-IN">
                          <a:latin typeface="Times New Roman" panose="02020603050405020304" pitchFamily="18" charset="0"/>
                          <a:cs typeface="Times New Roman" panose="02020603050405020304" pitchFamily="18" charset="0"/>
                        </a:rPr>
                        <a:t>ALGORITHM</a:t>
                      </a:r>
                    </a:p>
                  </a:txBody>
                </a:tc>
                <a:tc>
                  <a:txBody>
                    <a:bodyPr/>
                    <a:p>
                      <a:pPr algn="ctr"/>
                      <a:r>
                        <a:rPr b="1" dirty="0" sz="1800" lang="en-IN">
                          <a:latin typeface="Times New Roman" panose="02020603050405020304" pitchFamily="18" charset="0"/>
                          <a:cs typeface="Times New Roman" panose="02020603050405020304" pitchFamily="18" charset="0"/>
                        </a:rPr>
                        <a:t>ADVANTAGES/ DISADVANTAGES</a:t>
                      </a:r>
                    </a:p>
                  </a:txBody>
                </a:tc>
              </a:tr>
              <a:tr h="2127787">
                <a:tc>
                  <a:txBody>
                    <a:bodyPr/>
                    <a:p>
                      <a:pPr algn="ctr"/>
                      <a:r>
                        <a:rPr dirty="0" sz="1600" lang="en-US">
                          <a:latin typeface="Times New Roman" panose="02020603050405020304" pitchFamily="18" charset="0"/>
                          <a:cs typeface="Times New Roman" panose="02020603050405020304" pitchFamily="18" charset="0"/>
                        </a:rPr>
                        <a:t>5</a:t>
                      </a:r>
                      <a:endParaRPr dirty="0" sz="1600" lang="en-IN">
                        <a:latin typeface="Times New Roman" panose="02020603050405020304" pitchFamily="18" charset="0"/>
                        <a:cs typeface="Times New Roman" panose="02020603050405020304" pitchFamily="18" charset="0"/>
                      </a:endParaRPr>
                    </a:p>
                  </a:txBody>
                </a:tc>
                <a:tc>
                  <a:txBody>
                    <a:bodyPr/>
                    <a:p>
                      <a:r>
                        <a:rPr dirty="0" sz="1400" lang="en-GB" smtClean="0">
                          <a:latin typeface="Times New Roman" pitchFamily="18" charset="0"/>
                          <a:cs typeface="Times New Roman" pitchFamily="18" charset="0"/>
                        </a:rPr>
                        <a:t>Implementing a Mobile Application News Tool for Disseminating Messages and Events of </a:t>
                      </a:r>
                      <a:r>
                        <a:rPr dirty="0" sz="1400" lang="en-GB" err="1" smtClean="0">
                          <a:latin typeface="Times New Roman" pitchFamily="18" charset="0"/>
                          <a:cs typeface="Times New Roman" pitchFamily="18" charset="0"/>
                        </a:rPr>
                        <a:t>AlBuraimi</a:t>
                      </a:r>
                      <a:r>
                        <a:rPr dirty="0" sz="1400" lang="en-GB" smtClean="0">
                          <a:latin typeface="Times New Roman" pitchFamily="18" charset="0"/>
                          <a:cs typeface="Times New Roman" pitchFamily="18" charset="0"/>
                        </a:rPr>
                        <a:t> University College</a:t>
                      </a:r>
                      <a:endParaRPr b="0" dirty="0" sz="1400" i="0" kern="1200" lang="en-GB">
                        <a:solidFill>
                          <a:schemeClr val="tx1"/>
                        </a:solidFill>
                        <a:latin typeface="Times New Roman" pitchFamily="18" charset="0"/>
                        <a:ea typeface="+mn-ea"/>
                        <a:cs typeface="Times New Roman" pitchFamily="18" charset="0"/>
                      </a:endParaRPr>
                    </a:p>
                  </a:txBody>
                </a:tc>
                <a:tc>
                  <a:txBody>
                    <a:bodyPr/>
                    <a:p>
                      <a:pPr algn="l" indent="0" marL="0">
                        <a:buFont typeface="Arial" panose="020B0604020202020204" pitchFamily="34" charset="0"/>
                        <a:buNone/>
                      </a:pPr>
                      <a:r>
                        <a:rPr dirty="0" sz="1400" lang="en-GB" smtClean="0">
                          <a:latin typeface="Times New Roman" pitchFamily="18" charset="0"/>
                          <a:cs typeface="Times New Roman" pitchFamily="18" charset="0"/>
                        </a:rPr>
                        <a:t>This tool helps and provides a flexible way for communication. It list all events and news at </a:t>
                      </a:r>
                      <a:r>
                        <a:rPr dirty="0" sz="1400" lang="en-GB" err="1" smtClean="0">
                          <a:latin typeface="Times New Roman" pitchFamily="18" charset="0"/>
                          <a:cs typeface="Times New Roman" pitchFamily="18" charset="0"/>
                        </a:rPr>
                        <a:t>AlBuraimi</a:t>
                      </a:r>
                      <a:r>
                        <a:rPr dirty="0" sz="1400" lang="en-GB" smtClean="0">
                          <a:latin typeface="Times New Roman" pitchFamily="18" charset="0"/>
                          <a:cs typeface="Times New Roman" pitchFamily="18" charset="0"/>
                        </a:rPr>
                        <a:t> University College (BUC) like announcement of training courses and scientific workshop or classes cancel and others events.</a:t>
                      </a:r>
                    </a:p>
                    <a:p>
                      <a:pPr algn="l" indent="0" marL="0">
                        <a:buFont typeface="Arial" panose="020B0604020202020204" pitchFamily="34" charset="0"/>
                        <a:buNone/>
                      </a:pPr>
                      <a:r>
                        <a:rPr dirty="0" sz="1400" lang="en-GB" smtClean="0">
                          <a:latin typeface="Times New Roman" pitchFamily="18" charset="0"/>
                          <a:cs typeface="Times New Roman" pitchFamily="18" charset="0"/>
                        </a:rPr>
                        <a:t> It also helps in easy access of college portal for both students and staff. The evaluation held finds positive response towards the need of this mobile application. </a:t>
                      </a:r>
                      <a:endParaRPr dirty="0" sz="1400" lang="en-IN">
                        <a:latin typeface="Times New Roman" pitchFamily="18" charset="0"/>
                        <a:cs typeface="Times New Roman" pitchFamily="18" charset="0"/>
                      </a:endParaRPr>
                    </a:p>
                  </a:txBody>
                </a:tc>
                <a:tc>
                  <a:txBody>
                    <a:bodyPr/>
                    <a:p>
                      <a:pPr algn="l" indent="-285750" marL="285750">
                        <a:buFont typeface="Arial" panose="020B0604020202020204" pitchFamily="34" charset="0"/>
                        <a:buChar char="•"/>
                      </a:pPr>
                      <a:r>
                        <a:rPr dirty="0" sz="1400" lang="en-GB" smtClean="0">
                          <a:latin typeface="Times New Roman" pitchFamily="18" charset="0"/>
                          <a:cs typeface="Times New Roman" pitchFamily="18" charset="0"/>
                        </a:rPr>
                        <a:t>ADDV framework was adopted to develop this mobile application tool. ADDV includes analysis, design, development and validation,.</a:t>
                      </a:r>
                      <a:endParaRPr dirty="0" sz="1400" lang="en-IN">
                        <a:latin typeface="Times New Roman" pitchFamily="18" charset="0"/>
                        <a:cs typeface="Times New Roman" pitchFamily="18" charset="0"/>
                      </a:endParaRPr>
                    </a:p>
                  </a:txBody>
                </a:tc>
                <a:tc>
                  <a:txBody>
                    <a:bodyPr/>
                    <a:p>
                      <a:pPr algn="l"/>
                      <a:r>
                        <a:rPr dirty="0" sz="1400" lang="en-GB" smtClean="0">
                          <a:latin typeface="Times New Roman" pitchFamily="18" charset="0"/>
                          <a:cs typeface="Times New Roman" pitchFamily="18" charset="0"/>
                        </a:rPr>
                        <a:t>This mobile application provides the users with notifications of messages, events and news. It includes sports, </a:t>
                      </a:r>
                      <a:r>
                        <a:rPr dirty="0" sz="1400" lang="en-GB" err="1" smtClean="0">
                          <a:latin typeface="Times New Roman" pitchFamily="18" charset="0"/>
                          <a:cs typeface="Times New Roman" pitchFamily="18" charset="0"/>
                        </a:rPr>
                        <a:t>technics</a:t>
                      </a:r>
                      <a:r>
                        <a:rPr dirty="0" sz="1400" lang="en-GB" smtClean="0">
                          <a:latin typeface="Times New Roman" pitchFamily="18" charset="0"/>
                          <a:cs typeface="Times New Roman" pitchFamily="18" charset="0"/>
                        </a:rPr>
                        <a:t>, training consultation, community service, and news related to different departments .The application provides an easy access to the college portal.</a:t>
                      </a:r>
                    </a:p>
                    <a:p>
                      <a:pPr algn="l"/>
                      <a:r>
                        <a:rPr dirty="0" sz="1400" lang="en-GB" smtClean="0">
                          <a:latin typeface="Times New Roman" pitchFamily="18" charset="0"/>
                          <a:cs typeface="Times New Roman" pitchFamily="18" charset="0"/>
                        </a:rPr>
                        <a:t>Disadvantages:</a:t>
                      </a:r>
                    </a:p>
                    <a:p>
                      <a:pPr algn="l"/>
                      <a:r>
                        <a:rPr dirty="0" sz="1400" lang="en-GB" smtClean="0">
                          <a:latin typeface="Times New Roman" pitchFamily="18" charset="0"/>
                          <a:cs typeface="Times New Roman" pitchFamily="18" charset="0"/>
                        </a:rPr>
                        <a:t>It is implemented only for two operating systems namely </a:t>
                      </a:r>
                      <a:r>
                        <a:rPr dirty="0" sz="1400" lang="en-GB" err="1" smtClean="0">
                          <a:latin typeface="Times New Roman" pitchFamily="18" charset="0"/>
                          <a:cs typeface="Times New Roman" pitchFamily="18" charset="0"/>
                        </a:rPr>
                        <a:t>iphone</a:t>
                      </a:r>
                      <a:r>
                        <a:rPr dirty="0" sz="1400" lang="en-GB" smtClean="0">
                          <a:latin typeface="Times New Roman" pitchFamily="18" charset="0"/>
                          <a:cs typeface="Times New Roman" pitchFamily="18" charset="0"/>
                        </a:rPr>
                        <a:t> and android. The students we selected only include information technology students, not distributed to all students in others majors in the college.</a:t>
                      </a:r>
                      <a:endParaRPr dirty="0" sz="1400" lang="en-IN">
                        <a:latin typeface="Times New Roman" pitchFamily="18" charset="0"/>
                        <a:cs typeface="Times New Roman" pitchFamily="18" charset="0"/>
                      </a:endParaRPr>
                    </a:p>
                  </a:txBody>
                </a:tc>
              </a:tr>
              <a:tr h="2127787">
                <a:tc>
                  <a:txBody>
                    <a:bodyPr/>
                    <a:p>
                      <a:pPr algn="ctr"/>
                      <a:endParaRPr dirty="0" sz="1600" lang="en-IN">
                        <a:latin typeface="Times New Roman" panose="02020603050405020304" pitchFamily="18" charset="0"/>
                        <a:cs typeface="Times New Roman" panose="02020603050405020304" pitchFamily="18" charset="0"/>
                      </a:endParaRPr>
                    </a:p>
                  </a:txBody>
                </a:tc>
                <a:tc>
                  <a:txBody>
                    <a:bodyPr/>
                    <a:p>
                      <a:endParaRPr b="0" dirty="0" sz="1400" i="0" kern="1200" lang="en-GB">
                        <a:solidFill>
                          <a:schemeClr val="tx1"/>
                        </a:solidFill>
                        <a:latin typeface="Times New Roman" pitchFamily="18" charset="0"/>
                        <a:ea typeface="+mn-ea"/>
                        <a:cs typeface="Times New Roman" pitchFamily="18" charset="0"/>
                      </a:endParaRPr>
                    </a:p>
                  </a:txBody>
                </a:tc>
                <a:tc>
                  <a:txBody>
                    <a:bodyPr/>
                    <a:p>
                      <a:pPr algn="l" indent="0" marL="0">
                        <a:buFont typeface="Arial" panose="020B0604020202020204" pitchFamily="34" charset="0"/>
                        <a:buNone/>
                      </a:pPr>
                      <a:endParaRPr dirty="0" sz="1400" lang="en-IN">
                        <a:latin typeface="Times New Roman" pitchFamily="18" charset="0"/>
                        <a:cs typeface="Times New Roman" pitchFamily="18" charset="0"/>
                      </a:endParaRPr>
                    </a:p>
                  </a:txBody>
                </a:tc>
                <a:tc>
                  <a:txBody>
                    <a:bodyPr/>
                    <a:p>
                      <a:pPr algn="l" indent="-285750" marL="285750">
                        <a:buFont typeface="Arial" panose="020B0604020202020204" pitchFamily="34" charset="0"/>
                        <a:buChar char="•"/>
                      </a:pPr>
                      <a:endParaRPr dirty="0" sz="1400" lang="en-IN">
                        <a:latin typeface="Times New Roman" pitchFamily="18" charset="0"/>
                        <a:cs typeface="Times New Roman" pitchFamily="18" charset="0"/>
                      </a:endParaRPr>
                    </a:p>
                  </a:txBody>
                </a:tc>
                <a:tc>
                  <a:txBody>
                    <a:bodyPr/>
                    <a:p>
                      <a:pPr algn="l"/>
                      <a:endParaRPr dirty="0" sz="1400" lang="en-IN">
                        <a:latin typeface="Times New Roman" pitchFamily="18" charset="0"/>
                        <a:cs typeface="Times New Roman" pitchFamily="18" charset="0"/>
                      </a:endParaRPr>
                    </a:p>
                  </a:txBody>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Title 1"/>
          <p:cNvSpPr>
            <a:spLocks noGrp="1"/>
          </p:cNvSpPr>
          <p:nvPr>
            <p:ph type="title"/>
          </p:nvPr>
        </p:nvSpPr>
        <p:spPr>
          <a:xfrm>
            <a:off x="966275" y="2615570"/>
            <a:ext cx="10515600" cy="1325563"/>
          </a:xfrm>
        </p:spPr>
        <p:txBody>
          <a:bodyPr/>
          <a:p>
            <a:pPr algn="ctr"/>
            <a:r>
              <a:rPr b="1" dirty="0" lang="en-IN">
                <a:latin typeface="Times New Roman" panose="02020603050405020304" pitchFamily="18" charset="0"/>
                <a:cs typeface="Times New Roman" panose="02020603050405020304"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Literature Survey</dc:title>
  <dc:creator>nithish kumar</dc:creator>
  <cp:lastModifiedBy>Student</cp:lastModifiedBy>
  <dcterms:created xsi:type="dcterms:W3CDTF">2022-09-09T21:59:08Z</dcterms:created>
  <dcterms:modified xsi:type="dcterms:W3CDTF">2022-09-17T11:04:32Z</dcterms:modified>
</cp:coreProperties>
</file>